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tags/tag4.xml" ContentType="application/vnd.openxmlformats-officedocument.presentationml.tags+xml"/>
  <Override PartName="/ppt/notesSlides/notesSlide29.xml" ContentType="application/vnd.openxmlformats-officedocument.presentationml.notesSlide+xml"/>
  <Override PartName="/ppt/theme/themeOverride2.xml" ContentType="application/vnd.openxmlformats-officedocument.themeOverride+xml"/>
  <Override PartName="/ppt/tags/tag5.xml" ContentType="application/vnd.openxmlformats-officedocument.presentationml.tags+xml"/>
  <Override PartName="/ppt/notesSlides/notesSlide30.xml" ContentType="application/vnd.openxmlformats-officedocument.presentationml.notesSlide+xml"/>
  <Override PartName="/ppt/theme/themeOverride3.xml" ContentType="application/vnd.openxmlformats-officedocument.themeOverride+xml"/>
  <Override PartName="/ppt/tags/tag6.xml" ContentType="application/vnd.openxmlformats-officedocument.presentationml.tags+xml"/>
  <Override PartName="/ppt/notesSlides/notesSlide31.xml" ContentType="application/vnd.openxmlformats-officedocument.presentationml.notesSlide+xml"/>
  <Override PartName="/ppt/tags/tag7.xml" ContentType="application/vnd.openxmlformats-officedocument.presentationml.tag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tags/tag8.xml" ContentType="application/vnd.openxmlformats-officedocument.presentationml.tags+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tags/tag9.xml" ContentType="application/vnd.openxmlformats-officedocument.presentationml.tags+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theme/themeOverride4.xml" ContentType="application/vnd.openxmlformats-officedocument.themeOverride+xml"/>
  <Override PartName="/ppt/tags/tag10.xml" ContentType="application/vnd.openxmlformats-officedocument.presentationml.tags+xml"/>
  <Override PartName="/ppt/notesSlides/notesSlide192.xml" ContentType="application/vnd.openxmlformats-officedocument.presentationml.notesSlide+xml"/>
  <Override PartName="/ppt/theme/themeOverride5.xml" ContentType="application/vnd.openxmlformats-officedocument.themeOverride+xml"/>
  <Override PartName="/ppt/tags/tag11.xml" ContentType="application/vnd.openxmlformats-officedocument.presentationml.tags+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theme/themeOverride6.xml" ContentType="application/vnd.openxmlformats-officedocument.themeOverride+xml"/>
  <Override PartName="/ppt/tags/tag12.xml" ContentType="application/vnd.openxmlformats-officedocument.presentationml.tags+xml"/>
  <Override PartName="/ppt/notesSlides/notesSlide197.xml" ContentType="application/vnd.openxmlformats-officedocument.presentationml.notesSlide+xml"/>
  <Override PartName="/ppt/theme/themeOverride7.xml" ContentType="application/vnd.openxmlformats-officedocument.themeOverride+xml"/>
  <Override PartName="/ppt/tags/tag13.xml" ContentType="application/vnd.openxmlformats-officedocument.presentationml.tags+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tags/tag14.xml" ContentType="application/vnd.openxmlformats-officedocument.presentationml.tags+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tags/tag15.xml" ContentType="application/vnd.openxmlformats-officedocument.presentationml.tags+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460" r:id="rId4"/>
    <p:sldMasterId id="2147484503" r:id="rId5"/>
  </p:sldMasterIdLst>
  <p:notesMasterIdLst>
    <p:notesMasterId r:id="rId331"/>
  </p:notesMasterIdLst>
  <p:handoutMasterIdLst>
    <p:handoutMasterId r:id="rId332"/>
  </p:handoutMasterIdLst>
  <p:sldIdLst>
    <p:sldId id="2242" r:id="rId6"/>
    <p:sldId id="653" r:id="rId7"/>
    <p:sldId id="1671" r:id="rId8"/>
    <p:sldId id="1927" r:id="rId9"/>
    <p:sldId id="1005" r:id="rId10"/>
    <p:sldId id="1006" r:id="rId11"/>
    <p:sldId id="1932" r:id="rId12"/>
    <p:sldId id="1672" r:id="rId13"/>
    <p:sldId id="1007" r:id="rId14"/>
    <p:sldId id="1335" r:id="rId15"/>
    <p:sldId id="1336" r:id="rId16"/>
    <p:sldId id="1662" r:id="rId17"/>
    <p:sldId id="1663" r:id="rId18"/>
    <p:sldId id="1664" r:id="rId19"/>
    <p:sldId id="1928" r:id="rId20"/>
    <p:sldId id="1665" r:id="rId21"/>
    <p:sldId id="1929" r:id="rId22"/>
    <p:sldId id="1666" r:id="rId23"/>
    <p:sldId id="1667" r:id="rId24"/>
    <p:sldId id="1969" r:id="rId25"/>
    <p:sldId id="1970" r:id="rId26"/>
    <p:sldId id="1673" r:id="rId27"/>
    <p:sldId id="1930" r:id="rId28"/>
    <p:sldId id="1668" r:id="rId29"/>
    <p:sldId id="1931" r:id="rId30"/>
    <p:sldId id="1669" r:id="rId31"/>
    <p:sldId id="1670" r:id="rId32"/>
    <p:sldId id="1971" r:id="rId33"/>
    <p:sldId id="2225" r:id="rId34"/>
    <p:sldId id="2226" r:id="rId35"/>
    <p:sldId id="2227" r:id="rId36"/>
    <p:sldId id="2228" r:id="rId37"/>
    <p:sldId id="1674" r:id="rId38"/>
    <p:sldId id="1972" r:id="rId39"/>
    <p:sldId id="1822" r:id="rId40"/>
    <p:sldId id="1676" r:id="rId41"/>
    <p:sldId id="1973" r:id="rId42"/>
    <p:sldId id="1677" r:id="rId43"/>
    <p:sldId id="1933" r:id="rId44"/>
    <p:sldId id="1974" r:id="rId45"/>
    <p:sldId id="1678" r:id="rId46"/>
    <p:sldId id="1679" r:id="rId47"/>
    <p:sldId id="1957" r:id="rId48"/>
    <p:sldId id="1934" r:id="rId49"/>
    <p:sldId id="1680" r:id="rId50"/>
    <p:sldId id="1681" r:id="rId51"/>
    <p:sldId id="1682" r:id="rId52"/>
    <p:sldId id="1683" r:id="rId53"/>
    <p:sldId id="1684" r:id="rId54"/>
    <p:sldId id="1685" r:id="rId55"/>
    <p:sldId id="1686" r:id="rId56"/>
    <p:sldId id="1687" r:id="rId57"/>
    <p:sldId id="1688" r:id="rId58"/>
    <p:sldId id="1689" r:id="rId59"/>
    <p:sldId id="1690" r:id="rId60"/>
    <p:sldId id="1958" r:id="rId61"/>
    <p:sldId id="1935" r:id="rId62"/>
    <p:sldId id="1936" r:id="rId63"/>
    <p:sldId id="1693" r:id="rId64"/>
    <p:sldId id="1694" r:id="rId65"/>
    <p:sldId id="1695" r:id="rId66"/>
    <p:sldId id="1937" r:id="rId67"/>
    <p:sldId id="1938" r:id="rId68"/>
    <p:sldId id="1698" r:id="rId69"/>
    <p:sldId id="1699" r:id="rId70"/>
    <p:sldId id="1700" r:id="rId71"/>
    <p:sldId id="1701" r:id="rId72"/>
    <p:sldId id="1940" r:id="rId73"/>
    <p:sldId id="1975" r:id="rId74"/>
    <p:sldId id="1976" r:id="rId75"/>
    <p:sldId id="1703" r:id="rId76"/>
    <p:sldId id="1704" r:id="rId77"/>
    <p:sldId id="1705" r:id="rId78"/>
    <p:sldId id="1706" r:id="rId79"/>
    <p:sldId id="1707" r:id="rId80"/>
    <p:sldId id="1708" r:id="rId81"/>
    <p:sldId id="1709" r:id="rId82"/>
    <p:sldId id="1710" r:id="rId83"/>
    <p:sldId id="1711" r:id="rId84"/>
    <p:sldId id="1941" r:id="rId85"/>
    <p:sldId id="1942" r:id="rId86"/>
    <p:sldId id="1943" r:id="rId87"/>
    <p:sldId id="1944" r:id="rId88"/>
    <p:sldId id="1712" r:id="rId89"/>
    <p:sldId id="1977" r:id="rId90"/>
    <p:sldId id="2031" r:id="rId91"/>
    <p:sldId id="1959" r:id="rId92"/>
    <p:sldId id="1714" r:id="rId93"/>
    <p:sldId id="1715" r:id="rId94"/>
    <p:sldId id="2032" r:id="rId95"/>
    <p:sldId id="1738" r:id="rId96"/>
    <p:sldId id="1718" r:id="rId97"/>
    <p:sldId id="1719" r:id="rId98"/>
    <p:sldId id="1720" r:id="rId99"/>
    <p:sldId id="1946" r:id="rId100"/>
    <p:sldId id="1978" r:id="rId101"/>
    <p:sldId id="1722" r:id="rId102"/>
    <p:sldId id="2033" r:id="rId103"/>
    <p:sldId id="1723" r:id="rId104"/>
    <p:sldId id="1979" r:id="rId105"/>
    <p:sldId id="1980" r:id="rId106"/>
    <p:sldId id="1981" r:id="rId107"/>
    <p:sldId id="1725" r:id="rId108"/>
    <p:sldId id="1726" r:id="rId109"/>
    <p:sldId id="1947" r:id="rId110"/>
    <p:sldId id="1727" r:id="rId111"/>
    <p:sldId id="1982" r:id="rId112"/>
    <p:sldId id="1728" r:id="rId113"/>
    <p:sldId id="1729" r:id="rId114"/>
    <p:sldId id="1730" r:id="rId115"/>
    <p:sldId id="1984" r:id="rId116"/>
    <p:sldId id="1983" r:id="rId117"/>
    <p:sldId id="1985" r:id="rId118"/>
    <p:sldId id="1987" r:id="rId119"/>
    <p:sldId id="1986" r:id="rId120"/>
    <p:sldId id="1732" r:id="rId121"/>
    <p:sldId id="1988" r:id="rId122"/>
    <p:sldId id="1989" r:id="rId123"/>
    <p:sldId id="1990" r:id="rId124"/>
    <p:sldId id="1991" r:id="rId125"/>
    <p:sldId id="1992" r:id="rId126"/>
    <p:sldId id="1999" r:id="rId127"/>
    <p:sldId id="2000" r:id="rId128"/>
    <p:sldId id="2001" r:id="rId129"/>
    <p:sldId id="2035" r:id="rId130"/>
    <p:sldId id="2036" r:id="rId131"/>
    <p:sldId id="2037" r:id="rId132"/>
    <p:sldId id="2038" r:id="rId133"/>
    <p:sldId id="2039" r:id="rId134"/>
    <p:sldId id="2229" r:id="rId135"/>
    <p:sldId id="2040" r:id="rId136"/>
    <p:sldId id="2041" r:id="rId137"/>
    <p:sldId id="2042" r:id="rId138"/>
    <p:sldId id="2043" r:id="rId139"/>
    <p:sldId id="2044" r:id="rId140"/>
    <p:sldId id="2045" r:id="rId141"/>
    <p:sldId id="2046" r:id="rId142"/>
    <p:sldId id="2047" r:id="rId143"/>
    <p:sldId id="2048" r:id="rId144"/>
    <p:sldId id="2049" r:id="rId145"/>
    <p:sldId id="2050" r:id="rId146"/>
    <p:sldId id="2051" r:id="rId147"/>
    <p:sldId id="2052" r:id="rId148"/>
    <p:sldId id="2053" r:id="rId149"/>
    <p:sldId id="2054" r:id="rId150"/>
    <p:sldId id="2055" r:id="rId151"/>
    <p:sldId id="2056" r:id="rId152"/>
    <p:sldId id="2057" r:id="rId153"/>
    <p:sldId id="2058" r:id="rId154"/>
    <p:sldId id="2059" r:id="rId155"/>
    <p:sldId id="2060" r:id="rId156"/>
    <p:sldId id="2061" r:id="rId157"/>
    <p:sldId id="2062" r:id="rId158"/>
    <p:sldId id="2063" r:id="rId159"/>
    <p:sldId id="2064" r:id="rId160"/>
    <p:sldId id="2065" r:id="rId161"/>
    <p:sldId id="2066" r:id="rId162"/>
    <p:sldId id="2067" r:id="rId163"/>
    <p:sldId id="2068" r:id="rId164"/>
    <p:sldId id="2069" r:id="rId165"/>
    <p:sldId id="2070" r:id="rId166"/>
    <p:sldId id="2071" r:id="rId167"/>
    <p:sldId id="2072" r:id="rId168"/>
    <p:sldId id="2073" r:id="rId169"/>
    <p:sldId id="2074" r:id="rId170"/>
    <p:sldId id="2075" r:id="rId171"/>
    <p:sldId id="2076" r:id="rId172"/>
    <p:sldId id="2077" r:id="rId173"/>
    <p:sldId id="2078" r:id="rId174"/>
    <p:sldId id="2079" r:id="rId175"/>
    <p:sldId id="2080" r:id="rId176"/>
    <p:sldId id="2081" r:id="rId177"/>
    <p:sldId id="2082" r:id="rId178"/>
    <p:sldId id="2083" r:id="rId179"/>
    <p:sldId id="2084" r:id="rId180"/>
    <p:sldId id="2085" r:id="rId181"/>
    <p:sldId id="2086" r:id="rId182"/>
    <p:sldId id="2087" r:id="rId183"/>
    <p:sldId id="2088" r:id="rId184"/>
    <p:sldId id="2089" r:id="rId185"/>
    <p:sldId id="2090" r:id="rId186"/>
    <p:sldId id="2091" r:id="rId187"/>
    <p:sldId id="2230" r:id="rId188"/>
    <p:sldId id="2092" r:id="rId189"/>
    <p:sldId id="2093" r:id="rId190"/>
    <p:sldId id="2094" r:id="rId191"/>
    <p:sldId id="2095" r:id="rId192"/>
    <p:sldId id="2096" r:id="rId193"/>
    <p:sldId id="2097" r:id="rId194"/>
    <p:sldId id="2098" r:id="rId195"/>
    <p:sldId id="2099" r:id="rId196"/>
    <p:sldId id="2231" r:id="rId197"/>
    <p:sldId id="2232" r:id="rId198"/>
    <p:sldId id="2100" r:id="rId199"/>
    <p:sldId id="2101" r:id="rId200"/>
    <p:sldId id="2102" r:id="rId201"/>
    <p:sldId id="2233" r:id="rId202"/>
    <p:sldId id="2234" r:id="rId203"/>
    <p:sldId id="2104" r:id="rId204"/>
    <p:sldId id="2105" r:id="rId205"/>
    <p:sldId id="2106" r:id="rId206"/>
    <p:sldId id="2107" r:id="rId207"/>
    <p:sldId id="2108" r:id="rId208"/>
    <p:sldId id="2109" r:id="rId209"/>
    <p:sldId id="2110" r:id="rId210"/>
    <p:sldId id="2111" r:id="rId211"/>
    <p:sldId id="2112" r:id="rId212"/>
    <p:sldId id="2113" r:id="rId213"/>
    <p:sldId id="2114" r:id="rId214"/>
    <p:sldId id="2115" r:id="rId215"/>
    <p:sldId id="2116" r:id="rId216"/>
    <p:sldId id="2117" r:id="rId217"/>
    <p:sldId id="2118" r:id="rId218"/>
    <p:sldId id="2119" r:id="rId219"/>
    <p:sldId id="2120" r:id="rId220"/>
    <p:sldId id="2121" r:id="rId221"/>
    <p:sldId id="2122" r:id="rId222"/>
    <p:sldId id="2123" r:id="rId223"/>
    <p:sldId id="2124" r:id="rId224"/>
    <p:sldId id="2125" r:id="rId225"/>
    <p:sldId id="2126" r:id="rId226"/>
    <p:sldId id="2127" r:id="rId227"/>
    <p:sldId id="2235" r:id="rId228"/>
    <p:sldId id="2236" r:id="rId229"/>
    <p:sldId id="2128" r:id="rId230"/>
    <p:sldId id="2237" r:id="rId231"/>
    <p:sldId id="2129" r:id="rId232"/>
    <p:sldId id="2130" r:id="rId233"/>
    <p:sldId id="2131" r:id="rId234"/>
    <p:sldId id="2132" r:id="rId235"/>
    <p:sldId id="2133" r:id="rId236"/>
    <p:sldId id="2134" r:id="rId237"/>
    <p:sldId id="2135" r:id="rId238"/>
    <p:sldId id="2136" r:id="rId239"/>
    <p:sldId id="2137" r:id="rId240"/>
    <p:sldId id="2138" r:id="rId241"/>
    <p:sldId id="2139" r:id="rId242"/>
    <p:sldId id="2140" r:id="rId243"/>
    <p:sldId id="2141" r:id="rId244"/>
    <p:sldId id="2142" r:id="rId245"/>
    <p:sldId id="2143" r:id="rId246"/>
    <p:sldId id="2144" r:id="rId247"/>
    <p:sldId id="2145" r:id="rId248"/>
    <p:sldId id="2146" r:id="rId249"/>
    <p:sldId id="2147" r:id="rId250"/>
    <p:sldId id="2148" r:id="rId251"/>
    <p:sldId id="2149" r:id="rId252"/>
    <p:sldId id="2150" r:id="rId253"/>
    <p:sldId id="2151" r:id="rId254"/>
    <p:sldId id="2152" r:id="rId255"/>
    <p:sldId id="2153" r:id="rId256"/>
    <p:sldId id="2154" r:id="rId257"/>
    <p:sldId id="2155" r:id="rId258"/>
    <p:sldId id="2238" r:id="rId259"/>
    <p:sldId id="2239" r:id="rId260"/>
    <p:sldId id="2240" r:id="rId261"/>
    <p:sldId id="2157" r:id="rId262"/>
    <p:sldId id="2158" r:id="rId263"/>
    <p:sldId id="2159" r:id="rId264"/>
    <p:sldId id="2160" r:id="rId265"/>
    <p:sldId id="2161" r:id="rId266"/>
    <p:sldId id="2162" r:id="rId267"/>
    <p:sldId id="2163" r:id="rId268"/>
    <p:sldId id="2164" r:id="rId269"/>
    <p:sldId id="2165" r:id="rId270"/>
    <p:sldId id="2166" r:id="rId271"/>
    <p:sldId id="2167" r:id="rId272"/>
    <p:sldId id="2168" r:id="rId273"/>
    <p:sldId id="2169" r:id="rId274"/>
    <p:sldId id="2170" r:id="rId275"/>
    <p:sldId id="2171" r:id="rId276"/>
    <p:sldId id="2172" r:id="rId277"/>
    <p:sldId id="2173" r:id="rId278"/>
    <p:sldId id="2174" r:id="rId279"/>
    <p:sldId id="2175" r:id="rId280"/>
    <p:sldId id="2176" r:id="rId281"/>
    <p:sldId id="2177" r:id="rId282"/>
    <p:sldId id="2178" r:id="rId283"/>
    <p:sldId id="2179" r:id="rId284"/>
    <p:sldId id="2180" r:id="rId285"/>
    <p:sldId id="2181" r:id="rId286"/>
    <p:sldId id="2241" r:id="rId287"/>
    <p:sldId id="2182" r:id="rId288"/>
    <p:sldId id="2183" r:id="rId289"/>
    <p:sldId id="2184" r:id="rId290"/>
    <p:sldId id="2185" r:id="rId291"/>
    <p:sldId id="2186" r:id="rId292"/>
    <p:sldId id="2187" r:id="rId293"/>
    <p:sldId id="2188" r:id="rId294"/>
    <p:sldId id="2189" r:id="rId295"/>
    <p:sldId id="2190" r:id="rId296"/>
    <p:sldId id="2191" r:id="rId297"/>
    <p:sldId id="2192" r:id="rId298"/>
    <p:sldId id="2193" r:id="rId299"/>
    <p:sldId id="2194" r:id="rId300"/>
    <p:sldId id="2195" r:id="rId301"/>
    <p:sldId id="2196" r:id="rId302"/>
    <p:sldId id="2197" r:id="rId303"/>
    <p:sldId id="2198" r:id="rId304"/>
    <p:sldId id="2199" r:id="rId305"/>
    <p:sldId id="2200" r:id="rId306"/>
    <p:sldId id="2201" r:id="rId307"/>
    <p:sldId id="2202" r:id="rId308"/>
    <p:sldId id="2203" r:id="rId309"/>
    <p:sldId id="2204" r:id="rId310"/>
    <p:sldId id="2205" r:id="rId311"/>
    <p:sldId id="2206" r:id="rId312"/>
    <p:sldId id="2207" r:id="rId313"/>
    <p:sldId id="2208" r:id="rId314"/>
    <p:sldId id="2209" r:id="rId315"/>
    <p:sldId id="2210" r:id="rId316"/>
    <p:sldId id="2211" r:id="rId317"/>
    <p:sldId id="2212" r:id="rId318"/>
    <p:sldId id="2213" r:id="rId319"/>
    <p:sldId id="2214" r:id="rId320"/>
    <p:sldId id="2215" r:id="rId321"/>
    <p:sldId id="2216" r:id="rId322"/>
    <p:sldId id="2217" r:id="rId323"/>
    <p:sldId id="2218" r:id="rId324"/>
    <p:sldId id="2219" r:id="rId325"/>
    <p:sldId id="2220" r:id="rId326"/>
    <p:sldId id="2221" r:id="rId327"/>
    <p:sldId id="2222" r:id="rId328"/>
    <p:sldId id="2223" r:id="rId329"/>
    <p:sldId id="2224" r:id="rId330"/>
  </p:sldIdLst>
  <p:sldSz cx="9144000" cy="6858000" type="screen4x3"/>
  <p:notesSz cx="7010400" cy="9296400"/>
  <p:custDataLst>
    <p:tags r:id="rId333"/>
  </p:custDataLst>
  <p:defaultTextStyle>
    <a:defPPr>
      <a:defRPr lang="en-US"/>
    </a:defPPr>
    <a:lvl1pPr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1pPr>
    <a:lvl2pPr marL="4572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2pPr>
    <a:lvl3pPr marL="9144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3pPr>
    <a:lvl4pPr marL="13716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4pPr>
    <a:lvl5pPr marL="1828800" algn="l" rtl="0" fontAlgn="base">
      <a:spcBef>
        <a:spcPct val="0"/>
      </a:spcBef>
      <a:spcAft>
        <a:spcPct val="0"/>
      </a:spcAft>
      <a:defRPr sz="3200" b="1" kern="1200">
        <a:solidFill>
          <a:srgbClr val="FFFFFF"/>
        </a:solidFill>
        <a:latin typeface="Arial" charset="0"/>
        <a:ea typeface="ＭＳ Ｐゴシック" charset="0"/>
        <a:cs typeface="ＭＳ Ｐゴシック" charset="0"/>
      </a:defRPr>
    </a:lvl5pPr>
    <a:lvl6pPr marL="2286000" algn="l" defTabSz="457200" rtl="0" eaLnBrk="1" latinLnBrk="0" hangingPunct="1">
      <a:defRPr sz="3200" b="1" kern="1200">
        <a:solidFill>
          <a:srgbClr val="FFFFFF"/>
        </a:solidFill>
        <a:latin typeface="Arial" charset="0"/>
        <a:ea typeface="ＭＳ Ｐゴシック" charset="0"/>
        <a:cs typeface="ＭＳ Ｐゴシック" charset="0"/>
      </a:defRPr>
    </a:lvl6pPr>
    <a:lvl7pPr marL="2743200" algn="l" defTabSz="457200" rtl="0" eaLnBrk="1" latinLnBrk="0" hangingPunct="1">
      <a:defRPr sz="3200" b="1" kern="1200">
        <a:solidFill>
          <a:srgbClr val="FFFFFF"/>
        </a:solidFill>
        <a:latin typeface="Arial" charset="0"/>
        <a:ea typeface="ＭＳ Ｐゴシック" charset="0"/>
        <a:cs typeface="ＭＳ Ｐゴシック" charset="0"/>
      </a:defRPr>
    </a:lvl7pPr>
    <a:lvl8pPr marL="3200400" algn="l" defTabSz="457200" rtl="0" eaLnBrk="1" latinLnBrk="0" hangingPunct="1">
      <a:defRPr sz="3200" b="1" kern="1200">
        <a:solidFill>
          <a:srgbClr val="FFFFFF"/>
        </a:solidFill>
        <a:latin typeface="Arial" charset="0"/>
        <a:ea typeface="ＭＳ Ｐゴシック" charset="0"/>
        <a:cs typeface="ＭＳ Ｐゴシック" charset="0"/>
      </a:defRPr>
    </a:lvl8pPr>
    <a:lvl9pPr marL="3657600" algn="l" defTabSz="457200" rtl="0" eaLnBrk="1" latinLnBrk="0" hangingPunct="1">
      <a:defRPr sz="3200" b="1" kern="1200">
        <a:solidFill>
          <a:srgbClr val="FFFFFF"/>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第 1 章 提供安全的食品" id="{F774E4B1-9C02-9C4B-8A31-517192454CC6}">
          <p14:sldIdLst>
            <p14:sldId id="2242"/>
            <p14:sldId id="653"/>
            <p14:sldId id="1671"/>
            <p14:sldId id="1927"/>
            <p14:sldId id="1005"/>
            <p14:sldId id="1006"/>
            <p14:sldId id="1932"/>
            <p14:sldId id="1672"/>
            <p14:sldId id="1007"/>
            <p14:sldId id="1335"/>
            <p14:sldId id="1336"/>
            <p14:sldId id="1662"/>
            <p14:sldId id="1663"/>
            <p14:sldId id="1664"/>
            <p14:sldId id="1928"/>
            <p14:sldId id="1665"/>
            <p14:sldId id="1929"/>
            <p14:sldId id="1666"/>
            <p14:sldId id="1667"/>
            <p14:sldId id="1969"/>
            <p14:sldId id="1970"/>
            <p14:sldId id="1673"/>
            <p14:sldId id="1930"/>
            <p14:sldId id="1668"/>
            <p14:sldId id="1931"/>
            <p14:sldId id="1669"/>
            <p14:sldId id="1670"/>
            <p14:sldId id="1971"/>
            <p14:sldId id="2225"/>
            <p14:sldId id="2226"/>
            <p14:sldId id="2227"/>
            <p14:sldId id="2228"/>
            <p14:sldId id="1674"/>
            <p14:sldId id="1972"/>
          </p14:sldIdLst>
        </p14:section>
        <p14:section name="第 2 章 污染的形式" id="{07BD4D6D-5EE6-9F44-A1D3-B7E1F5274DD6}">
          <p14:sldIdLst>
            <p14:sldId id="1822"/>
            <p14:sldId id="1676"/>
            <p14:sldId id="1973"/>
            <p14:sldId id="1677"/>
            <p14:sldId id="1933"/>
            <p14:sldId id="1974"/>
            <p14:sldId id="1678"/>
            <p14:sldId id="1679"/>
            <p14:sldId id="1957"/>
            <p14:sldId id="1934"/>
            <p14:sldId id="1680"/>
            <p14:sldId id="1681"/>
            <p14:sldId id="1682"/>
            <p14:sldId id="1683"/>
            <p14:sldId id="1684"/>
            <p14:sldId id="1685"/>
            <p14:sldId id="1686"/>
            <p14:sldId id="1687"/>
            <p14:sldId id="1688"/>
            <p14:sldId id="1689"/>
            <p14:sldId id="1690"/>
            <p14:sldId id="1958"/>
            <p14:sldId id="1935"/>
            <p14:sldId id="1936"/>
            <p14:sldId id="1693"/>
            <p14:sldId id="1694"/>
            <p14:sldId id="1695"/>
            <p14:sldId id="1937"/>
            <p14:sldId id="1938"/>
            <p14:sldId id="1698"/>
            <p14:sldId id="1699"/>
            <p14:sldId id="1700"/>
            <p14:sldId id="1701"/>
            <p14:sldId id="1940"/>
            <p14:sldId id="1975"/>
            <p14:sldId id="1976"/>
            <p14:sldId id="1703"/>
            <p14:sldId id="1704"/>
            <p14:sldId id="1705"/>
            <p14:sldId id="1706"/>
            <p14:sldId id="1707"/>
            <p14:sldId id="1708"/>
            <p14:sldId id="1709"/>
            <p14:sldId id="1710"/>
            <p14:sldId id="1711"/>
            <p14:sldId id="1941"/>
            <p14:sldId id="1942"/>
            <p14:sldId id="1943"/>
            <p14:sldId id="1944"/>
            <p14:sldId id="1712"/>
            <p14:sldId id="1977"/>
            <p14:sldId id="2031"/>
            <p14:sldId id="1959"/>
            <p14:sldId id="1714"/>
            <p14:sldId id="1715"/>
            <p14:sldId id="2032"/>
          </p14:sldIdLst>
        </p14:section>
        <p14:section name="第 3 章 安全的食品操作者" id="{19901A65-EE78-8449-AFFB-D240CE7723DA}">
          <p14:sldIdLst>
            <p14:sldId id="1738"/>
            <p14:sldId id="1718"/>
            <p14:sldId id="1719"/>
            <p14:sldId id="1720"/>
            <p14:sldId id="1946"/>
            <p14:sldId id="1978"/>
            <p14:sldId id="1722"/>
            <p14:sldId id="2033"/>
            <p14:sldId id="1723"/>
            <p14:sldId id="1979"/>
            <p14:sldId id="1980"/>
            <p14:sldId id="1981"/>
            <p14:sldId id="1725"/>
            <p14:sldId id="1726"/>
            <p14:sldId id="1947"/>
            <p14:sldId id="1727"/>
            <p14:sldId id="1982"/>
            <p14:sldId id="1728"/>
            <p14:sldId id="1729"/>
            <p14:sldId id="1730"/>
            <p14:sldId id="1984"/>
            <p14:sldId id="1983"/>
            <p14:sldId id="1985"/>
            <p14:sldId id="1987"/>
            <p14:sldId id="1986"/>
            <p14:sldId id="1732"/>
            <p14:sldId id="1988"/>
            <p14:sldId id="1989"/>
            <p14:sldId id="1990"/>
            <p14:sldId id="1991"/>
            <p14:sldId id="1992"/>
            <p14:sldId id="1999"/>
            <p14:sldId id="2000"/>
            <p14:sldId id="2001"/>
          </p14:sldIdLst>
        </p14:section>
        <p14:section name="第 4 章 食品流程：简介" id="{9C89CCF2-EC93-4F30-9D0C-C375397BDAF4}">
          <p14:sldIdLst>
            <p14:sldId id="2035"/>
            <p14:sldId id="2036"/>
            <p14:sldId id="2037"/>
            <p14:sldId id="2038"/>
            <p14:sldId id="2039"/>
            <p14:sldId id="2229"/>
            <p14:sldId id="2040"/>
            <p14:sldId id="2041"/>
            <p14:sldId id="2042"/>
            <p14:sldId id="2043"/>
            <p14:sldId id="2044"/>
            <p14:sldId id="2045"/>
            <p14:sldId id="2046"/>
            <p14:sldId id="2047"/>
            <p14:sldId id="2048"/>
          </p14:sldIdLst>
        </p14:section>
        <p14:section name="第 5 章 食品流程：采购、接收和存放" id="{1D8657B9-71D3-45DA-BCA2-84D98F889FCF}">
          <p14:sldIdLst>
            <p14:sldId id="2049"/>
            <p14:sldId id="2050"/>
            <p14:sldId id="2051"/>
            <p14:sldId id="2052"/>
            <p14:sldId id="2053"/>
            <p14:sldId id="2054"/>
            <p14:sldId id="2055"/>
            <p14:sldId id="2056"/>
            <p14:sldId id="2057"/>
            <p14:sldId id="2058"/>
            <p14:sldId id="2059"/>
            <p14:sldId id="2060"/>
            <p14:sldId id="2061"/>
            <p14:sldId id="2062"/>
            <p14:sldId id="2063"/>
            <p14:sldId id="2064"/>
            <p14:sldId id="2065"/>
            <p14:sldId id="2066"/>
            <p14:sldId id="2067"/>
            <p14:sldId id="2068"/>
            <p14:sldId id="2069"/>
            <p14:sldId id="2070"/>
            <p14:sldId id="2071"/>
            <p14:sldId id="2072"/>
            <p14:sldId id="2073"/>
            <p14:sldId id="2074"/>
            <p14:sldId id="2075"/>
            <p14:sldId id="2076"/>
            <p14:sldId id="2077"/>
            <p14:sldId id="2078"/>
            <p14:sldId id="2079"/>
            <p14:sldId id="2080"/>
            <p14:sldId id="2081"/>
            <p14:sldId id="2082"/>
          </p14:sldIdLst>
        </p14:section>
        <p14:section name="第 6 章 食品流程：预制" id="{DE356635-5302-43FA-9710-9602042B42AF}">
          <p14:sldIdLst>
            <p14:sldId id="2083"/>
            <p14:sldId id="2084"/>
            <p14:sldId id="2085"/>
            <p14:sldId id="2086"/>
            <p14:sldId id="2087"/>
            <p14:sldId id="2088"/>
            <p14:sldId id="2089"/>
            <p14:sldId id="2090"/>
            <p14:sldId id="2091"/>
            <p14:sldId id="2230"/>
            <p14:sldId id="2092"/>
            <p14:sldId id="2093"/>
            <p14:sldId id="2094"/>
            <p14:sldId id="2095"/>
            <p14:sldId id="2096"/>
            <p14:sldId id="2097"/>
            <p14:sldId id="2098"/>
            <p14:sldId id="2099"/>
            <p14:sldId id="2231"/>
            <p14:sldId id="2232"/>
            <p14:sldId id="2100"/>
            <p14:sldId id="2101"/>
            <p14:sldId id="2102"/>
            <p14:sldId id="2233"/>
            <p14:sldId id="2234"/>
            <p14:sldId id="2104"/>
            <p14:sldId id="2105"/>
            <p14:sldId id="2106"/>
            <p14:sldId id="2107"/>
            <p14:sldId id="2108"/>
            <p14:sldId id="2109"/>
            <p14:sldId id="2110"/>
            <p14:sldId id="2111"/>
            <p14:sldId id="2112"/>
            <p14:sldId id="2113"/>
            <p14:sldId id="2114"/>
            <p14:sldId id="2115"/>
            <p14:sldId id="2116"/>
            <p14:sldId id="2117"/>
            <p14:sldId id="2118"/>
            <p14:sldId id="2119"/>
            <p14:sldId id="2120"/>
          </p14:sldIdLst>
        </p14:section>
        <p14:section name="第 7 章 食品流程：供餐" id="{A2C8AE94-E0DA-4B92-A6B3-68E5F021FDD6}">
          <p14:sldIdLst>
            <p14:sldId id="2121"/>
            <p14:sldId id="2122"/>
            <p14:sldId id="2123"/>
            <p14:sldId id="2124"/>
            <p14:sldId id="2125"/>
            <p14:sldId id="2126"/>
            <p14:sldId id="2127"/>
            <p14:sldId id="2235"/>
            <p14:sldId id="2236"/>
            <p14:sldId id="2128"/>
            <p14:sldId id="2237"/>
            <p14:sldId id="2129"/>
            <p14:sldId id="2130"/>
            <p14:sldId id="2131"/>
            <p14:sldId id="2132"/>
            <p14:sldId id="2133"/>
            <p14:sldId id="2134"/>
            <p14:sldId id="2135"/>
            <p14:sldId id="2136"/>
            <p14:sldId id="2137"/>
            <p14:sldId id="2138"/>
            <p14:sldId id="2139"/>
            <p14:sldId id="2140"/>
            <p14:sldId id="2141"/>
            <p14:sldId id="2142"/>
          </p14:sldIdLst>
        </p14:section>
        <p14:section name="第 8 章 食品安全管理系统" id="{45115C1C-1563-43A1-9173-648D23FAF7D8}">
          <p14:sldIdLst>
            <p14:sldId id="2143"/>
            <p14:sldId id="2144"/>
            <p14:sldId id="2145"/>
            <p14:sldId id="2146"/>
            <p14:sldId id="2147"/>
            <p14:sldId id="2148"/>
            <p14:sldId id="2149"/>
            <p14:sldId id="2150"/>
            <p14:sldId id="2151"/>
            <p14:sldId id="2152"/>
          </p14:sldIdLst>
        </p14:section>
        <p14:section name="第 9 章 安全设施和虫害管理" id="{F5C99AC5-DC3A-4661-8AE9-A2CED4BFA0E6}">
          <p14:sldIdLst>
            <p14:sldId id="2153"/>
            <p14:sldId id="2154"/>
            <p14:sldId id="2155"/>
            <p14:sldId id="2238"/>
            <p14:sldId id="2239"/>
            <p14:sldId id="2240"/>
            <p14:sldId id="2157"/>
            <p14:sldId id="2158"/>
            <p14:sldId id="2159"/>
            <p14:sldId id="2160"/>
            <p14:sldId id="2161"/>
            <p14:sldId id="2162"/>
            <p14:sldId id="2163"/>
            <p14:sldId id="2164"/>
            <p14:sldId id="2165"/>
            <p14:sldId id="2166"/>
            <p14:sldId id="2167"/>
            <p14:sldId id="2168"/>
            <p14:sldId id="2169"/>
            <p14:sldId id="2170"/>
            <p14:sldId id="2171"/>
            <p14:sldId id="2172"/>
            <p14:sldId id="2173"/>
            <p14:sldId id="2174"/>
            <p14:sldId id="2175"/>
            <p14:sldId id="2176"/>
            <p14:sldId id="2177"/>
            <p14:sldId id="2178"/>
            <p14:sldId id="2179"/>
            <p14:sldId id="2180"/>
            <p14:sldId id="2181"/>
            <p14:sldId id="2241"/>
            <p14:sldId id="2182"/>
            <p14:sldId id="2183"/>
            <p14:sldId id="2184"/>
            <p14:sldId id="2185"/>
            <p14:sldId id="2186"/>
          </p14:sldIdLst>
        </p14:section>
        <p14:section name="第 10 章 清洁和消毒" id="{26B3CBD5-8CBF-472C-92EE-4F6D2A44DA71}">
          <p14:sldIdLst>
            <p14:sldId id="2187"/>
            <p14:sldId id="2188"/>
            <p14:sldId id="2189"/>
            <p14:sldId id="2190"/>
            <p14:sldId id="2191"/>
            <p14:sldId id="2192"/>
            <p14:sldId id="2193"/>
            <p14:sldId id="2194"/>
            <p14:sldId id="2195"/>
            <p14:sldId id="2196"/>
            <p14:sldId id="2197"/>
            <p14:sldId id="2198"/>
            <p14:sldId id="2199"/>
            <p14:sldId id="2200"/>
            <p14:sldId id="2201"/>
            <p14:sldId id="2202"/>
            <p14:sldId id="2203"/>
            <p14:sldId id="2204"/>
            <p14:sldId id="2205"/>
            <p14:sldId id="2206"/>
            <p14:sldId id="2207"/>
            <p14:sldId id="2208"/>
            <p14:sldId id="2209"/>
            <p14:sldId id="2210"/>
            <p14:sldId id="2211"/>
            <p14:sldId id="2212"/>
            <p14:sldId id="2213"/>
            <p14:sldId id="2214"/>
            <p14:sldId id="2215"/>
            <p14:sldId id="2216"/>
            <p14:sldId id="2217"/>
            <p14:sldId id="2218"/>
            <p14:sldId id="2219"/>
            <p14:sldId id="2220"/>
            <p14:sldId id="2221"/>
            <p14:sldId id="2222"/>
            <p14:sldId id="2223"/>
            <p14:sldId id="2224"/>
          </p14:sldIdLst>
        </p14:section>
      </p14:sectionLst>
    </p:ext>
    <p:ext uri="{EFAFB233-063F-42B5-8137-9DF3F51BA10A}">
      <p15:sldGuideLst xmlns:p15="http://schemas.microsoft.com/office/powerpoint/2012/main">
        <p15:guide id="1" orient="horz" pos="192">
          <p15:clr>
            <a:srgbClr val="A4A3A4"/>
          </p15:clr>
        </p15:guide>
        <p15:guide id="2" orient="horz" pos="716">
          <p15:clr>
            <a:srgbClr val="A4A3A4"/>
          </p15:clr>
        </p15:guide>
        <p15:guide id="3" orient="horz" pos="100">
          <p15:clr>
            <a:srgbClr val="A4A3A4"/>
          </p15:clr>
        </p15:guide>
        <p15:guide id="4" orient="horz" pos="1714">
          <p15:clr>
            <a:srgbClr val="A4A3A4"/>
          </p15:clr>
        </p15:guide>
        <p15:guide id="5" orient="horz" pos="2440">
          <p15:clr>
            <a:srgbClr val="A4A3A4"/>
          </p15:clr>
        </p15:guide>
        <p15:guide id="6" orient="horz" pos="783">
          <p15:clr>
            <a:srgbClr val="A4A3A4"/>
          </p15:clr>
        </p15:guide>
        <p15:guide id="7" orient="horz" pos="1634">
          <p15:clr>
            <a:srgbClr val="A4A3A4"/>
          </p15:clr>
        </p15:guide>
        <p15:guide id="8" orient="horz" pos="2256">
          <p15:clr>
            <a:srgbClr val="A4A3A4"/>
          </p15:clr>
        </p15:guide>
        <p15:guide id="9" pos="5364">
          <p15:clr>
            <a:srgbClr val="A4A3A4"/>
          </p15:clr>
        </p15:guide>
        <p15:guide id="10" pos="3868">
          <p15:clr>
            <a:srgbClr val="A4A3A4"/>
          </p15:clr>
        </p15:guide>
        <p15:guide id="11" pos="2807">
          <p15:clr>
            <a:srgbClr val="A4A3A4"/>
          </p15:clr>
        </p15:guide>
        <p15:guide id="12" pos="882">
          <p15:clr>
            <a:srgbClr val="A4A3A4"/>
          </p15:clr>
        </p15:guide>
        <p15:guide id="13" pos="2264">
          <p15:clr>
            <a:srgbClr val="A4A3A4"/>
          </p15:clr>
        </p15:guide>
        <p15:guide id="14" pos="3485">
          <p15:clr>
            <a:srgbClr val="A4A3A4"/>
          </p15:clr>
        </p15:guide>
        <p15:guide id="15" pos="3257">
          <p15:clr>
            <a:srgbClr val="A4A3A4"/>
          </p15:clr>
        </p15:guide>
        <p15:guide id="16" pos="2394">
          <p15:clr>
            <a:srgbClr val="A4A3A4"/>
          </p15:clr>
        </p15:guide>
        <p15:guide id="17" pos="279">
          <p15:clr>
            <a:srgbClr val="A4A3A4"/>
          </p15:clr>
        </p15:guide>
        <p15:guide id="18" pos="3271">
          <p15:clr>
            <a:srgbClr val="A4A3A4"/>
          </p15:clr>
        </p15:guide>
        <p15:guide id="19" pos="397">
          <p15:clr>
            <a:srgbClr val="A4A3A4"/>
          </p15:clr>
        </p15:guide>
        <p15:guide id="20" pos="5187">
          <p15:clr>
            <a:srgbClr val="A4A3A4"/>
          </p15:clr>
        </p15:guide>
        <p15:guide id="21" pos="5646">
          <p15:clr>
            <a:srgbClr val="A4A3A4"/>
          </p15:clr>
        </p15:guide>
      </p15:sldGuideLst>
    </p:ext>
    <p:ext uri="{2D200454-40CA-4A62-9FC3-DE9A4176ACB9}">
      <p15:notesGuideLst xmlns:p15="http://schemas.microsoft.com/office/powerpoint/2012/main">
        <p15:guide id="1" orient="horz" pos="2784" userDrawn="1">
          <p15:clr>
            <a:srgbClr val="A4A3A4"/>
          </p15:clr>
        </p15:guide>
        <p15:guide id="2" pos="552"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TMS" initials="TMS" lastIdx="2" clrIdx="0"/>
  <p:cmAuthor id="1" name="Media Lab" initials="ML" lastIdx="1" clrIdx="1"/>
  <p:cmAuthor id="2" name="Anna Miller" initials="AM" lastIdx="61" clrIdx="2"/>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00"/>
    <a:srgbClr val="FBFCFE"/>
    <a:srgbClr val="F7F8FB"/>
    <a:srgbClr val="FBFCFC"/>
    <a:srgbClr val="E97635"/>
    <a:srgbClr val="1E5298"/>
    <a:srgbClr val="231F20"/>
    <a:srgbClr val="D6ECEE"/>
    <a:srgbClr val="EAEAE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547" autoAdjust="0"/>
    <p:restoredTop sz="68266" autoAdjust="0"/>
  </p:normalViewPr>
  <p:slideViewPr>
    <p:cSldViewPr snapToGrid="0">
      <p:cViewPr>
        <p:scale>
          <a:sx n="70" d="100"/>
          <a:sy n="70" d="100"/>
        </p:scale>
        <p:origin x="952" y="-704"/>
      </p:cViewPr>
      <p:guideLst>
        <p:guide orient="horz" pos="192"/>
        <p:guide orient="horz" pos="716"/>
        <p:guide orient="horz" pos="100"/>
        <p:guide orient="horz" pos="1714"/>
        <p:guide orient="horz" pos="2440"/>
        <p:guide orient="horz" pos="783"/>
        <p:guide orient="horz" pos="1634"/>
        <p:guide orient="horz" pos="2256"/>
        <p:guide pos="5364"/>
        <p:guide pos="3868"/>
        <p:guide pos="2807"/>
        <p:guide pos="882"/>
        <p:guide pos="2264"/>
        <p:guide pos="3485"/>
        <p:guide pos="3257"/>
        <p:guide pos="2394"/>
        <p:guide pos="279"/>
        <p:guide pos="3271"/>
        <p:guide pos="397"/>
        <p:guide pos="5187"/>
        <p:guide pos="5646"/>
      </p:guideLst>
    </p:cSldViewPr>
  </p:slideViewPr>
  <p:outlineViewPr>
    <p:cViewPr>
      <p:scale>
        <a:sx n="33" d="100"/>
        <a:sy n="33" d="100"/>
      </p:scale>
      <p:origin x="0" y="-5448"/>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Lst>
  </p:outlineViewPr>
  <p:notesTextViewPr>
    <p:cViewPr>
      <p:scale>
        <a:sx n="100" d="100"/>
        <a:sy n="100" d="100"/>
      </p:scale>
      <p:origin x="0" y="0"/>
    </p:cViewPr>
  </p:notesTextViewPr>
  <p:sorterViewPr>
    <p:cViewPr>
      <p:scale>
        <a:sx n="120" d="100"/>
        <a:sy n="120" d="100"/>
      </p:scale>
      <p:origin x="0" y="-13229"/>
    </p:cViewPr>
  </p:sorterViewPr>
  <p:notesViewPr>
    <p:cSldViewPr snapToGrid="0">
      <p:cViewPr>
        <p:scale>
          <a:sx n="150" d="100"/>
          <a:sy n="150" d="100"/>
        </p:scale>
        <p:origin x="1171" y="-2496"/>
      </p:cViewPr>
      <p:guideLst>
        <p:guide orient="horz" pos="2784"/>
        <p:guide pos="552"/>
      </p:guideLst>
    </p:cSldViewPr>
  </p:notesViewPr>
  <p:gridSpacing cx="114300" cy="114300"/>
</p:viewPr>
</file>

<file path=ppt/_rels/presentation.xml.rels><?xml version="1.0" encoding="UTF-8" standalone="yes"?>
<Relationships xmlns="http://schemas.openxmlformats.org/package/2006/relationships"><Relationship Id="rId117" Type="http://schemas.openxmlformats.org/officeDocument/2006/relationships/slide" Target="slides/slide112.xml"/><Relationship Id="rId299" Type="http://schemas.openxmlformats.org/officeDocument/2006/relationships/slide" Target="slides/slide294.xml"/><Relationship Id="rId21" Type="http://schemas.openxmlformats.org/officeDocument/2006/relationships/slide" Target="slides/slide16.xml"/><Relationship Id="rId63" Type="http://schemas.openxmlformats.org/officeDocument/2006/relationships/slide" Target="slides/slide58.xml"/><Relationship Id="rId159" Type="http://schemas.openxmlformats.org/officeDocument/2006/relationships/slide" Target="slides/slide154.xml"/><Relationship Id="rId324" Type="http://schemas.openxmlformats.org/officeDocument/2006/relationships/slide" Target="slides/slide319.xml"/><Relationship Id="rId170" Type="http://schemas.openxmlformats.org/officeDocument/2006/relationships/slide" Target="slides/slide165.xml"/><Relationship Id="rId226" Type="http://schemas.openxmlformats.org/officeDocument/2006/relationships/slide" Target="slides/slide221.xml"/><Relationship Id="rId268" Type="http://schemas.openxmlformats.org/officeDocument/2006/relationships/slide" Target="slides/slide263.xml"/><Relationship Id="rId32" Type="http://schemas.openxmlformats.org/officeDocument/2006/relationships/slide" Target="slides/slide27.xml"/><Relationship Id="rId74" Type="http://schemas.openxmlformats.org/officeDocument/2006/relationships/slide" Target="slides/slide69.xml"/><Relationship Id="rId128" Type="http://schemas.openxmlformats.org/officeDocument/2006/relationships/slide" Target="slides/slide123.xml"/><Relationship Id="rId335" Type="http://schemas.openxmlformats.org/officeDocument/2006/relationships/presProps" Target="presProps.xml"/><Relationship Id="rId5" Type="http://schemas.openxmlformats.org/officeDocument/2006/relationships/slideMaster" Target="slideMasters/slideMaster2.xml"/><Relationship Id="rId181" Type="http://schemas.openxmlformats.org/officeDocument/2006/relationships/slide" Target="slides/slide176.xml"/><Relationship Id="rId237" Type="http://schemas.openxmlformats.org/officeDocument/2006/relationships/slide" Target="slides/slide232.xml"/><Relationship Id="rId279" Type="http://schemas.openxmlformats.org/officeDocument/2006/relationships/slide" Target="slides/slide274.xml"/><Relationship Id="rId43" Type="http://schemas.openxmlformats.org/officeDocument/2006/relationships/slide" Target="slides/slide38.xml"/><Relationship Id="rId139" Type="http://schemas.openxmlformats.org/officeDocument/2006/relationships/slide" Target="slides/slide134.xml"/><Relationship Id="rId290" Type="http://schemas.openxmlformats.org/officeDocument/2006/relationships/slide" Target="slides/slide285.xml"/><Relationship Id="rId304" Type="http://schemas.openxmlformats.org/officeDocument/2006/relationships/slide" Target="slides/slide299.xml"/><Relationship Id="rId85" Type="http://schemas.openxmlformats.org/officeDocument/2006/relationships/slide" Target="slides/slide80.xml"/><Relationship Id="rId150" Type="http://schemas.openxmlformats.org/officeDocument/2006/relationships/slide" Target="slides/slide145.xml"/><Relationship Id="rId192" Type="http://schemas.openxmlformats.org/officeDocument/2006/relationships/slide" Target="slides/slide187.xml"/><Relationship Id="rId206" Type="http://schemas.openxmlformats.org/officeDocument/2006/relationships/slide" Target="slides/slide201.xml"/><Relationship Id="rId248" Type="http://schemas.openxmlformats.org/officeDocument/2006/relationships/slide" Target="slides/slide243.xml"/><Relationship Id="rId12" Type="http://schemas.openxmlformats.org/officeDocument/2006/relationships/slide" Target="slides/slide7.xml"/><Relationship Id="rId108" Type="http://schemas.openxmlformats.org/officeDocument/2006/relationships/slide" Target="slides/slide103.xml"/><Relationship Id="rId315" Type="http://schemas.openxmlformats.org/officeDocument/2006/relationships/slide" Target="slides/slide310.xml"/><Relationship Id="rId54" Type="http://schemas.openxmlformats.org/officeDocument/2006/relationships/slide" Target="slides/slide49.xml"/><Relationship Id="rId96" Type="http://schemas.openxmlformats.org/officeDocument/2006/relationships/slide" Target="slides/slide91.xml"/><Relationship Id="rId161" Type="http://schemas.openxmlformats.org/officeDocument/2006/relationships/slide" Target="slides/slide156.xml"/><Relationship Id="rId217" Type="http://schemas.openxmlformats.org/officeDocument/2006/relationships/slide" Target="slides/slide212.xml"/><Relationship Id="rId259" Type="http://schemas.openxmlformats.org/officeDocument/2006/relationships/slide" Target="slides/slide254.xml"/><Relationship Id="rId23" Type="http://schemas.openxmlformats.org/officeDocument/2006/relationships/slide" Target="slides/slide18.xml"/><Relationship Id="rId119" Type="http://schemas.openxmlformats.org/officeDocument/2006/relationships/slide" Target="slides/slide114.xml"/><Relationship Id="rId270" Type="http://schemas.openxmlformats.org/officeDocument/2006/relationships/slide" Target="slides/slide265.xml"/><Relationship Id="rId326" Type="http://schemas.openxmlformats.org/officeDocument/2006/relationships/slide" Target="slides/slide321.xml"/><Relationship Id="rId65" Type="http://schemas.openxmlformats.org/officeDocument/2006/relationships/slide" Target="slides/slide60.xml"/><Relationship Id="rId130" Type="http://schemas.openxmlformats.org/officeDocument/2006/relationships/slide" Target="slides/slide125.xml"/><Relationship Id="rId172" Type="http://schemas.openxmlformats.org/officeDocument/2006/relationships/slide" Target="slides/slide167.xml"/><Relationship Id="rId228" Type="http://schemas.openxmlformats.org/officeDocument/2006/relationships/slide" Target="slides/slide223.xml"/><Relationship Id="rId281" Type="http://schemas.openxmlformats.org/officeDocument/2006/relationships/slide" Target="slides/slide276.xml"/><Relationship Id="rId337" Type="http://schemas.openxmlformats.org/officeDocument/2006/relationships/theme" Target="theme/theme1.xml"/><Relationship Id="rId34" Type="http://schemas.openxmlformats.org/officeDocument/2006/relationships/slide" Target="slides/slide29.xml"/><Relationship Id="rId76" Type="http://schemas.openxmlformats.org/officeDocument/2006/relationships/slide" Target="slides/slide71.xml"/><Relationship Id="rId141" Type="http://schemas.openxmlformats.org/officeDocument/2006/relationships/slide" Target="slides/slide136.xml"/><Relationship Id="rId7" Type="http://schemas.openxmlformats.org/officeDocument/2006/relationships/slide" Target="slides/slide2.xml"/><Relationship Id="rId183" Type="http://schemas.openxmlformats.org/officeDocument/2006/relationships/slide" Target="slides/slide178.xml"/><Relationship Id="rId239" Type="http://schemas.openxmlformats.org/officeDocument/2006/relationships/slide" Target="slides/slide234.xml"/><Relationship Id="rId250" Type="http://schemas.openxmlformats.org/officeDocument/2006/relationships/slide" Target="slides/slide245.xml"/><Relationship Id="rId292" Type="http://schemas.openxmlformats.org/officeDocument/2006/relationships/slide" Target="slides/slide287.xml"/><Relationship Id="rId306" Type="http://schemas.openxmlformats.org/officeDocument/2006/relationships/slide" Target="slides/slide301.xml"/><Relationship Id="rId45" Type="http://schemas.openxmlformats.org/officeDocument/2006/relationships/slide" Target="slides/slide40.xml"/><Relationship Id="rId87" Type="http://schemas.openxmlformats.org/officeDocument/2006/relationships/slide" Target="slides/slide82.xml"/><Relationship Id="rId110" Type="http://schemas.openxmlformats.org/officeDocument/2006/relationships/slide" Target="slides/slide105.xml"/><Relationship Id="rId152" Type="http://schemas.openxmlformats.org/officeDocument/2006/relationships/slide" Target="slides/slide147.xml"/><Relationship Id="rId173" Type="http://schemas.openxmlformats.org/officeDocument/2006/relationships/slide" Target="slides/slide168.xml"/><Relationship Id="rId194" Type="http://schemas.openxmlformats.org/officeDocument/2006/relationships/slide" Target="slides/slide189.xml"/><Relationship Id="rId208" Type="http://schemas.openxmlformats.org/officeDocument/2006/relationships/slide" Target="slides/slide203.xml"/><Relationship Id="rId229" Type="http://schemas.openxmlformats.org/officeDocument/2006/relationships/slide" Target="slides/slide224.xml"/><Relationship Id="rId240" Type="http://schemas.openxmlformats.org/officeDocument/2006/relationships/slide" Target="slides/slide235.xml"/><Relationship Id="rId261" Type="http://schemas.openxmlformats.org/officeDocument/2006/relationships/slide" Target="slides/slide256.xml"/><Relationship Id="rId14" Type="http://schemas.openxmlformats.org/officeDocument/2006/relationships/slide" Target="slides/slide9.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282" Type="http://schemas.openxmlformats.org/officeDocument/2006/relationships/slide" Target="slides/slide277.xml"/><Relationship Id="rId317" Type="http://schemas.openxmlformats.org/officeDocument/2006/relationships/slide" Target="slides/slide312.xml"/><Relationship Id="rId338" Type="http://schemas.openxmlformats.org/officeDocument/2006/relationships/tableStyles" Target="tableStyles.xml"/><Relationship Id="rId8" Type="http://schemas.openxmlformats.org/officeDocument/2006/relationships/slide" Target="slides/slide3.xml"/><Relationship Id="rId98" Type="http://schemas.openxmlformats.org/officeDocument/2006/relationships/slide" Target="slides/slide93.xml"/><Relationship Id="rId121" Type="http://schemas.openxmlformats.org/officeDocument/2006/relationships/slide" Target="slides/slide116.xml"/><Relationship Id="rId142" Type="http://schemas.openxmlformats.org/officeDocument/2006/relationships/slide" Target="slides/slide137.xml"/><Relationship Id="rId163" Type="http://schemas.openxmlformats.org/officeDocument/2006/relationships/slide" Target="slides/slide158.xml"/><Relationship Id="rId184" Type="http://schemas.openxmlformats.org/officeDocument/2006/relationships/slide" Target="slides/slide179.xml"/><Relationship Id="rId219" Type="http://schemas.openxmlformats.org/officeDocument/2006/relationships/slide" Target="slides/slide214.xml"/><Relationship Id="rId230" Type="http://schemas.openxmlformats.org/officeDocument/2006/relationships/slide" Target="slides/slide225.xml"/><Relationship Id="rId251" Type="http://schemas.openxmlformats.org/officeDocument/2006/relationships/slide" Target="slides/slide246.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272" Type="http://schemas.openxmlformats.org/officeDocument/2006/relationships/slide" Target="slides/slide267.xml"/><Relationship Id="rId293" Type="http://schemas.openxmlformats.org/officeDocument/2006/relationships/slide" Target="slides/slide288.xml"/><Relationship Id="rId307" Type="http://schemas.openxmlformats.org/officeDocument/2006/relationships/slide" Target="slides/slide302.xml"/><Relationship Id="rId328" Type="http://schemas.openxmlformats.org/officeDocument/2006/relationships/slide" Target="slides/slide323.xml"/><Relationship Id="rId88" Type="http://schemas.openxmlformats.org/officeDocument/2006/relationships/slide" Target="slides/slide83.xml"/><Relationship Id="rId111" Type="http://schemas.openxmlformats.org/officeDocument/2006/relationships/slide" Target="slides/slide106.xml"/><Relationship Id="rId132" Type="http://schemas.openxmlformats.org/officeDocument/2006/relationships/slide" Target="slides/slide127.xml"/><Relationship Id="rId153" Type="http://schemas.openxmlformats.org/officeDocument/2006/relationships/slide" Target="slides/slide148.xml"/><Relationship Id="rId174" Type="http://schemas.openxmlformats.org/officeDocument/2006/relationships/slide" Target="slides/slide169.xml"/><Relationship Id="rId195" Type="http://schemas.openxmlformats.org/officeDocument/2006/relationships/slide" Target="slides/slide190.xml"/><Relationship Id="rId209" Type="http://schemas.openxmlformats.org/officeDocument/2006/relationships/slide" Target="slides/slide204.xml"/><Relationship Id="rId220" Type="http://schemas.openxmlformats.org/officeDocument/2006/relationships/slide" Target="slides/slide215.xml"/><Relationship Id="rId241" Type="http://schemas.openxmlformats.org/officeDocument/2006/relationships/slide" Target="slides/slide23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262" Type="http://schemas.openxmlformats.org/officeDocument/2006/relationships/slide" Target="slides/slide257.xml"/><Relationship Id="rId283" Type="http://schemas.openxmlformats.org/officeDocument/2006/relationships/slide" Target="slides/slide278.xml"/><Relationship Id="rId318" Type="http://schemas.openxmlformats.org/officeDocument/2006/relationships/slide" Target="slides/slide313.xml"/><Relationship Id="rId78" Type="http://schemas.openxmlformats.org/officeDocument/2006/relationships/slide" Target="slides/slide73.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slide" Target="slides/slide117.xml"/><Relationship Id="rId143" Type="http://schemas.openxmlformats.org/officeDocument/2006/relationships/slide" Target="slides/slide138.xml"/><Relationship Id="rId164" Type="http://schemas.openxmlformats.org/officeDocument/2006/relationships/slide" Target="slides/slide159.xml"/><Relationship Id="rId185" Type="http://schemas.openxmlformats.org/officeDocument/2006/relationships/slide" Target="slides/slide180.xml"/><Relationship Id="rId9" Type="http://schemas.openxmlformats.org/officeDocument/2006/relationships/slide" Target="slides/slide4.xml"/><Relationship Id="rId210" Type="http://schemas.openxmlformats.org/officeDocument/2006/relationships/slide" Target="slides/slide205.xml"/><Relationship Id="rId26" Type="http://schemas.openxmlformats.org/officeDocument/2006/relationships/slide" Target="slides/slide21.xml"/><Relationship Id="rId231" Type="http://schemas.openxmlformats.org/officeDocument/2006/relationships/slide" Target="slides/slide226.xml"/><Relationship Id="rId252" Type="http://schemas.openxmlformats.org/officeDocument/2006/relationships/slide" Target="slides/slide247.xml"/><Relationship Id="rId273" Type="http://schemas.openxmlformats.org/officeDocument/2006/relationships/slide" Target="slides/slide268.xml"/><Relationship Id="rId294" Type="http://schemas.openxmlformats.org/officeDocument/2006/relationships/slide" Target="slides/slide289.xml"/><Relationship Id="rId308" Type="http://schemas.openxmlformats.org/officeDocument/2006/relationships/slide" Target="slides/slide303.xml"/><Relationship Id="rId329" Type="http://schemas.openxmlformats.org/officeDocument/2006/relationships/slide" Target="slides/slide324.xml"/><Relationship Id="rId47" Type="http://schemas.openxmlformats.org/officeDocument/2006/relationships/slide" Target="slides/slide42.xml"/><Relationship Id="rId68" Type="http://schemas.openxmlformats.org/officeDocument/2006/relationships/slide" Target="slides/slide63.xml"/><Relationship Id="rId89" Type="http://schemas.openxmlformats.org/officeDocument/2006/relationships/slide" Target="slides/slide84.xml"/><Relationship Id="rId112" Type="http://schemas.openxmlformats.org/officeDocument/2006/relationships/slide" Target="slides/slide107.xml"/><Relationship Id="rId133" Type="http://schemas.openxmlformats.org/officeDocument/2006/relationships/slide" Target="slides/slide128.xml"/><Relationship Id="rId154" Type="http://schemas.openxmlformats.org/officeDocument/2006/relationships/slide" Target="slides/slide149.xml"/><Relationship Id="rId175" Type="http://schemas.openxmlformats.org/officeDocument/2006/relationships/slide" Target="slides/slide170.xml"/><Relationship Id="rId196" Type="http://schemas.openxmlformats.org/officeDocument/2006/relationships/slide" Target="slides/slide191.xml"/><Relationship Id="rId200" Type="http://schemas.openxmlformats.org/officeDocument/2006/relationships/slide" Target="slides/slide195.xml"/><Relationship Id="rId16" Type="http://schemas.openxmlformats.org/officeDocument/2006/relationships/slide" Target="slides/slide11.xml"/><Relationship Id="rId221" Type="http://schemas.openxmlformats.org/officeDocument/2006/relationships/slide" Target="slides/slide216.xml"/><Relationship Id="rId242" Type="http://schemas.openxmlformats.org/officeDocument/2006/relationships/slide" Target="slides/slide237.xml"/><Relationship Id="rId263" Type="http://schemas.openxmlformats.org/officeDocument/2006/relationships/slide" Target="slides/slide258.xml"/><Relationship Id="rId284" Type="http://schemas.openxmlformats.org/officeDocument/2006/relationships/slide" Target="slides/slide279.xml"/><Relationship Id="rId319" Type="http://schemas.openxmlformats.org/officeDocument/2006/relationships/slide" Target="slides/slide314.xml"/><Relationship Id="rId37" Type="http://schemas.openxmlformats.org/officeDocument/2006/relationships/slide" Target="slides/slide32.xml"/><Relationship Id="rId58" Type="http://schemas.openxmlformats.org/officeDocument/2006/relationships/slide" Target="slides/slide53.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slide" Target="slides/slide118.xml"/><Relationship Id="rId144" Type="http://schemas.openxmlformats.org/officeDocument/2006/relationships/slide" Target="slides/slide139.xml"/><Relationship Id="rId330" Type="http://schemas.openxmlformats.org/officeDocument/2006/relationships/slide" Target="slides/slide325.xml"/><Relationship Id="rId90" Type="http://schemas.openxmlformats.org/officeDocument/2006/relationships/slide" Target="slides/slide85.xml"/><Relationship Id="rId165" Type="http://schemas.openxmlformats.org/officeDocument/2006/relationships/slide" Target="slides/slide160.xml"/><Relationship Id="rId186" Type="http://schemas.openxmlformats.org/officeDocument/2006/relationships/slide" Target="slides/slide181.xml"/><Relationship Id="rId211" Type="http://schemas.openxmlformats.org/officeDocument/2006/relationships/slide" Target="slides/slide206.xml"/><Relationship Id="rId232" Type="http://schemas.openxmlformats.org/officeDocument/2006/relationships/slide" Target="slides/slide227.xml"/><Relationship Id="rId253" Type="http://schemas.openxmlformats.org/officeDocument/2006/relationships/slide" Target="slides/slide248.xml"/><Relationship Id="rId274" Type="http://schemas.openxmlformats.org/officeDocument/2006/relationships/slide" Target="slides/slide269.xml"/><Relationship Id="rId295" Type="http://schemas.openxmlformats.org/officeDocument/2006/relationships/slide" Target="slides/slide290.xml"/><Relationship Id="rId309" Type="http://schemas.openxmlformats.org/officeDocument/2006/relationships/slide" Target="slides/slide304.xml"/><Relationship Id="rId27" Type="http://schemas.openxmlformats.org/officeDocument/2006/relationships/slide" Target="slides/slide22.xml"/><Relationship Id="rId48" Type="http://schemas.openxmlformats.org/officeDocument/2006/relationships/slide" Target="slides/slide43.xml"/><Relationship Id="rId69" Type="http://schemas.openxmlformats.org/officeDocument/2006/relationships/slide" Target="slides/slide64.xml"/><Relationship Id="rId113" Type="http://schemas.openxmlformats.org/officeDocument/2006/relationships/slide" Target="slides/slide108.xml"/><Relationship Id="rId134" Type="http://schemas.openxmlformats.org/officeDocument/2006/relationships/slide" Target="slides/slide129.xml"/><Relationship Id="rId320" Type="http://schemas.openxmlformats.org/officeDocument/2006/relationships/slide" Target="slides/slide315.xml"/><Relationship Id="rId80" Type="http://schemas.openxmlformats.org/officeDocument/2006/relationships/slide" Target="slides/slide75.xml"/><Relationship Id="rId155" Type="http://schemas.openxmlformats.org/officeDocument/2006/relationships/slide" Target="slides/slide150.xml"/><Relationship Id="rId176" Type="http://schemas.openxmlformats.org/officeDocument/2006/relationships/slide" Target="slides/slide171.xml"/><Relationship Id="rId197" Type="http://schemas.openxmlformats.org/officeDocument/2006/relationships/slide" Target="slides/slide192.xml"/><Relationship Id="rId201" Type="http://schemas.openxmlformats.org/officeDocument/2006/relationships/slide" Target="slides/slide196.xml"/><Relationship Id="rId222" Type="http://schemas.openxmlformats.org/officeDocument/2006/relationships/slide" Target="slides/slide217.xml"/><Relationship Id="rId243" Type="http://schemas.openxmlformats.org/officeDocument/2006/relationships/slide" Target="slides/slide238.xml"/><Relationship Id="rId264" Type="http://schemas.openxmlformats.org/officeDocument/2006/relationships/slide" Target="slides/slide259.xml"/><Relationship Id="rId285" Type="http://schemas.openxmlformats.org/officeDocument/2006/relationships/slide" Target="slides/slide280.xml"/><Relationship Id="rId17" Type="http://schemas.openxmlformats.org/officeDocument/2006/relationships/slide" Target="slides/slide12.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24" Type="http://schemas.openxmlformats.org/officeDocument/2006/relationships/slide" Target="slides/slide119.xml"/><Relationship Id="rId310" Type="http://schemas.openxmlformats.org/officeDocument/2006/relationships/slide" Target="slides/slide305.xml"/><Relationship Id="rId70" Type="http://schemas.openxmlformats.org/officeDocument/2006/relationships/slide" Target="slides/slide65.xml"/><Relationship Id="rId91" Type="http://schemas.openxmlformats.org/officeDocument/2006/relationships/slide" Target="slides/slide86.xml"/><Relationship Id="rId145" Type="http://schemas.openxmlformats.org/officeDocument/2006/relationships/slide" Target="slides/slide140.xml"/><Relationship Id="rId166" Type="http://schemas.openxmlformats.org/officeDocument/2006/relationships/slide" Target="slides/slide161.xml"/><Relationship Id="rId187" Type="http://schemas.openxmlformats.org/officeDocument/2006/relationships/slide" Target="slides/slide182.xml"/><Relationship Id="rId331" Type="http://schemas.openxmlformats.org/officeDocument/2006/relationships/notesMaster" Target="notesMasters/notesMaster1.xml"/><Relationship Id="rId1" Type="http://schemas.openxmlformats.org/officeDocument/2006/relationships/customXml" Target="../customXml/item1.xml"/><Relationship Id="rId212" Type="http://schemas.openxmlformats.org/officeDocument/2006/relationships/slide" Target="slides/slide207.xml"/><Relationship Id="rId233" Type="http://schemas.openxmlformats.org/officeDocument/2006/relationships/slide" Target="slides/slide228.xml"/><Relationship Id="rId254" Type="http://schemas.openxmlformats.org/officeDocument/2006/relationships/slide" Target="slides/slide249.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275" Type="http://schemas.openxmlformats.org/officeDocument/2006/relationships/slide" Target="slides/slide270.xml"/><Relationship Id="rId296" Type="http://schemas.openxmlformats.org/officeDocument/2006/relationships/slide" Target="slides/slide291.xml"/><Relationship Id="rId300" Type="http://schemas.openxmlformats.org/officeDocument/2006/relationships/slide" Target="slides/slide295.xml"/><Relationship Id="rId60" Type="http://schemas.openxmlformats.org/officeDocument/2006/relationships/slide" Target="slides/slide55.xml"/><Relationship Id="rId81" Type="http://schemas.openxmlformats.org/officeDocument/2006/relationships/slide" Target="slides/slide76.xml"/><Relationship Id="rId135" Type="http://schemas.openxmlformats.org/officeDocument/2006/relationships/slide" Target="slides/slide130.xml"/><Relationship Id="rId156" Type="http://schemas.openxmlformats.org/officeDocument/2006/relationships/slide" Target="slides/slide151.xml"/><Relationship Id="rId177" Type="http://schemas.openxmlformats.org/officeDocument/2006/relationships/slide" Target="slides/slide172.xml"/><Relationship Id="rId198" Type="http://schemas.openxmlformats.org/officeDocument/2006/relationships/slide" Target="slides/slide193.xml"/><Relationship Id="rId321" Type="http://schemas.openxmlformats.org/officeDocument/2006/relationships/slide" Target="slides/slide316.xml"/><Relationship Id="rId202" Type="http://schemas.openxmlformats.org/officeDocument/2006/relationships/slide" Target="slides/slide197.xml"/><Relationship Id="rId223" Type="http://schemas.openxmlformats.org/officeDocument/2006/relationships/slide" Target="slides/slide218.xml"/><Relationship Id="rId244" Type="http://schemas.openxmlformats.org/officeDocument/2006/relationships/slide" Target="slides/slide239.xml"/><Relationship Id="rId18" Type="http://schemas.openxmlformats.org/officeDocument/2006/relationships/slide" Target="slides/slide13.xml"/><Relationship Id="rId39" Type="http://schemas.openxmlformats.org/officeDocument/2006/relationships/slide" Target="slides/slide34.xml"/><Relationship Id="rId265" Type="http://schemas.openxmlformats.org/officeDocument/2006/relationships/slide" Target="slides/slide260.xml"/><Relationship Id="rId286" Type="http://schemas.openxmlformats.org/officeDocument/2006/relationships/slide" Target="slides/slide281.xml"/><Relationship Id="rId50" Type="http://schemas.openxmlformats.org/officeDocument/2006/relationships/slide" Target="slides/slide45.xml"/><Relationship Id="rId104" Type="http://schemas.openxmlformats.org/officeDocument/2006/relationships/slide" Target="slides/slide99.xml"/><Relationship Id="rId125" Type="http://schemas.openxmlformats.org/officeDocument/2006/relationships/slide" Target="slides/slide120.xml"/><Relationship Id="rId146" Type="http://schemas.openxmlformats.org/officeDocument/2006/relationships/slide" Target="slides/slide141.xml"/><Relationship Id="rId167" Type="http://schemas.openxmlformats.org/officeDocument/2006/relationships/slide" Target="slides/slide162.xml"/><Relationship Id="rId188" Type="http://schemas.openxmlformats.org/officeDocument/2006/relationships/slide" Target="slides/slide183.xml"/><Relationship Id="rId311" Type="http://schemas.openxmlformats.org/officeDocument/2006/relationships/slide" Target="slides/slide306.xml"/><Relationship Id="rId332" Type="http://schemas.openxmlformats.org/officeDocument/2006/relationships/handoutMaster" Target="handoutMasters/handoutMaster1.xml"/><Relationship Id="rId71" Type="http://schemas.openxmlformats.org/officeDocument/2006/relationships/slide" Target="slides/slide66.xml"/><Relationship Id="rId92" Type="http://schemas.openxmlformats.org/officeDocument/2006/relationships/slide" Target="slides/slide87.xml"/><Relationship Id="rId213" Type="http://schemas.openxmlformats.org/officeDocument/2006/relationships/slide" Target="slides/slide208.xml"/><Relationship Id="rId234" Type="http://schemas.openxmlformats.org/officeDocument/2006/relationships/slide" Target="slides/slide229.xml"/><Relationship Id="rId2" Type="http://schemas.openxmlformats.org/officeDocument/2006/relationships/customXml" Target="../customXml/item2.xml"/><Relationship Id="rId29" Type="http://schemas.openxmlformats.org/officeDocument/2006/relationships/slide" Target="slides/slide24.xml"/><Relationship Id="rId255" Type="http://schemas.openxmlformats.org/officeDocument/2006/relationships/slide" Target="slides/slide250.xml"/><Relationship Id="rId276" Type="http://schemas.openxmlformats.org/officeDocument/2006/relationships/slide" Target="slides/slide271.xml"/><Relationship Id="rId297" Type="http://schemas.openxmlformats.org/officeDocument/2006/relationships/slide" Target="slides/slide292.xml"/><Relationship Id="rId40" Type="http://schemas.openxmlformats.org/officeDocument/2006/relationships/slide" Target="slides/slide35.xml"/><Relationship Id="rId115" Type="http://schemas.openxmlformats.org/officeDocument/2006/relationships/slide" Target="slides/slide110.xml"/><Relationship Id="rId136" Type="http://schemas.openxmlformats.org/officeDocument/2006/relationships/slide" Target="slides/slide131.xml"/><Relationship Id="rId157" Type="http://schemas.openxmlformats.org/officeDocument/2006/relationships/slide" Target="slides/slide152.xml"/><Relationship Id="rId178" Type="http://schemas.openxmlformats.org/officeDocument/2006/relationships/slide" Target="slides/slide173.xml"/><Relationship Id="rId301" Type="http://schemas.openxmlformats.org/officeDocument/2006/relationships/slide" Target="slides/slide296.xml"/><Relationship Id="rId322" Type="http://schemas.openxmlformats.org/officeDocument/2006/relationships/slide" Target="slides/slide317.xml"/><Relationship Id="rId61" Type="http://schemas.openxmlformats.org/officeDocument/2006/relationships/slide" Target="slides/slide56.xml"/><Relationship Id="rId82" Type="http://schemas.openxmlformats.org/officeDocument/2006/relationships/slide" Target="slides/slide77.xml"/><Relationship Id="rId199" Type="http://schemas.openxmlformats.org/officeDocument/2006/relationships/slide" Target="slides/slide194.xml"/><Relationship Id="rId203" Type="http://schemas.openxmlformats.org/officeDocument/2006/relationships/slide" Target="slides/slide198.xml"/><Relationship Id="rId19" Type="http://schemas.openxmlformats.org/officeDocument/2006/relationships/slide" Target="slides/slide14.xml"/><Relationship Id="rId224" Type="http://schemas.openxmlformats.org/officeDocument/2006/relationships/slide" Target="slides/slide219.xml"/><Relationship Id="rId245" Type="http://schemas.openxmlformats.org/officeDocument/2006/relationships/slide" Target="slides/slide240.xml"/><Relationship Id="rId266" Type="http://schemas.openxmlformats.org/officeDocument/2006/relationships/slide" Target="slides/slide261.xml"/><Relationship Id="rId287" Type="http://schemas.openxmlformats.org/officeDocument/2006/relationships/slide" Target="slides/slide282.xml"/><Relationship Id="rId30" Type="http://schemas.openxmlformats.org/officeDocument/2006/relationships/slide" Target="slides/slide25.xml"/><Relationship Id="rId105" Type="http://schemas.openxmlformats.org/officeDocument/2006/relationships/slide" Target="slides/slide100.xml"/><Relationship Id="rId126" Type="http://schemas.openxmlformats.org/officeDocument/2006/relationships/slide" Target="slides/slide121.xml"/><Relationship Id="rId147" Type="http://schemas.openxmlformats.org/officeDocument/2006/relationships/slide" Target="slides/slide142.xml"/><Relationship Id="rId168" Type="http://schemas.openxmlformats.org/officeDocument/2006/relationships/slide" Target="slides/slide163.xml"/><Relationship Id="rId312" Type="http://schemas.openxmlformats.org/officeDocument/2006/relationships/slide" Target="slides/slide307.xml"/><Relationship Id="rId333" Type="http://schemas.openxmlformats.org/officeDocument/2006/relationships/tags" Target="tags/tag1.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189" Type="http://schemas.openxmlformats.org/officeDocument/2006/relationships/slide" Target="slides/slide184.xml"/><Relationship Id="rId3" Type="http://schemas.openxmlformats.org/officeDocument/2006/relationships/customXml" Target="../customXml/item3.xml"/><Relationship Id="rId214" Type="http://schemas.openxmlformats.org/officeDocument/2006/relationships/slide" Target="slides/slide209.xml"/><Relationship Id="rId235" Type="http://schemas.openxmlformats.org/officeDocument/2006/relationships/slide" Target="slides/slide230.xml"/><Relationship Id="rId256" Type="http://schemas.openxmlformats.org/officeDocument/2006/relationships/slide" Target="slides/slide251.xml"/><Relationship Id="rId277" Type="http://schemas.openxmlformats.org/officeDocument/2006/relationships/slide" Target="slides/slide272.xml"/><Relationship Id="rId298" Type="http://schemas.openxmlformats.org/officeDocument/2006/relationships/slide" Target="slides/slide293.xml"/><Relationship Id="rId116" Type="http://schemas.openxmlformats.org/officeDocument/2006/relationships/slide" Target="slides/slide111.xml"/><Relationship Id="rId137" Type="http://schemas.openxmlformats.org/officeDocument/2006/relationships/slide" Target="slides/slide132.xml"/><Relationship Id="rId158" Type="http://schemas.openxmlformats.org/officeDocument/2006/relationships/slide" Target="slides/slide153.xml"/><Relationship Id="rId302" Type="http://schemas.openxmlformats.org/officeDocument/2006/relationships/slide" Target="slides/slide297.xml"/><Relationship Id="rId323" Type="http://schemas.openxmlformats.org/officeDocument/2006/relationships/slide" Target="slides/slide318.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179" Type="http://schemas.openxmlformats.org/officeDocument/2006/relationships/slide" Target="slides/slide174.xml"/><Relationship Id="rId190" Type="http://schemas.openxmlformats.org/officeDocument/2006/relationships/slide" Target="slides/slide185.xml"/><Relationship Id="rId204" Type="http://schemas.openxmlformats.org/officeDocument/2006/relationships/slide" Target="slides/slide199.xml"/><Relationship Id="rId225" Type="http://schemas.openxmlformats.org/officeDocument/2006/relationships/slide" Target="slides/slide220.xml"/><Relationship Id="rId246" Type="http://schemas.openxmlformats.org/officeDocument/2006/relationships/slide" Target="slides/slide241.xml"/><Relationship Id="rId267" Type="http://schemas.openxmlformats.org/officeDocument/2006/relationships/slide" Target="slides/slide262.xml"/><Relationship Id="rId288" Type="http://schemas.openxmlformats.org/officeDocument/2006/relationships/slide" Target="slides/slide283.xml"/><Relationship Id="rId106" Type="http://schemas.openxmlformats.org/officeDocument/2006/relationships/slide" Target="slides/slide101.xml"/><Relationship Id="rId127" Type="http://schemas.openxmlformats.org/officeDocument/2006/relationships/slide" Target="slides/slide122.xml"/><Relationship Id="rId313" Type="http://schemas.openxmlformats.org/officeDocument/2006/relationships/slide" Target="slides/slide308.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94" Type="http://schemas.openxmlformats.org/officeDocument/2006/relationships/slide" Target="slides/slide89.xml"/><Relationship Id="rId148" Type="http://schemas.openxmlformats.org/officeDocument/2006/relationships/slide" Target="slides/slide143.xml"/><Relationship Id="rId169" Type="http://schemas.openxmlformats.org/officeDocument/2006/relationships/slide" Target="slides/slide164.xml"/><Relationship Id="rId334" Type="http://schemas.openxmlformats.org/officeDocument/2006/relationships/commentAuthors" Target="commentAuthors.xml"/><Relationship Id="rId4" Type="http://schemas.openxmlformats.org/officeDocument/2006/relationships/slideMaster" Target="slideMasters/slideMaster1.xml"/><Relationship Id="rId180" Type="http://schemas.openxmlformats.org/officeDocument/2006/relationships/slide" Target="slides/slide175.xml"/><Relationship Id="rId215" Type="http://schemas.openxmlformats.org/officeDocument/2006/relationships/slide" Target="slides/slide210.xml"/><Relationship Id="rId236" Type="http://schemas.openxmlformats.org/officeDocument/2006/relationships/slide" Target="slides/slide231.xml"/><Relationship Id="rId257" Type="http://schemas.openxmlformats.org/officeDocument/2006/relationships/slide" Target="slides/slide252.xml"/><Relationship Id="rId278" Type="http://schemas.openxmlformats.org/officeDocument/2006/relationships/slide" Target="slides/slide273.xml"/><Relationship Id="rId303" Type="http://schemas.openxmlformats.org/officeDocument/2006/relationships/slide" Target="slides/slide298.xml"/><Relationship Id="rId42" Type="http://schemas.openxmlformats.org/officeDocument/2006/relationships/slide" Target="slides/slide37.xml"/><Relationship Id="rId84" Type="http://schemas.openxmlformats.org/officeDocument/2006/relationships/slide" Target="slides/slide79.xml"/><Relationship Id="rId138" Type="http://schemas.openxmlformats.org/officeDocument/2006/relationships/slide" Target="slides/slide133.xml"/><Relationship Id="rId191" Type="http://schemas.openxmlformats.org/officeDocument/2006/relationships/slide" Target="slides/slide186.xml"/><Relationship Id="rId205" Type="http://schemas.openxmlformats.org/officeDocument/2006/relationships/slide" Target="slides/slide200.xml"/><Relationship Id="rId247" Type="http://schemas.openxmlformats.org/officeDocument/2006/relationships/slide" Target="slides/slide242.xml"/><Relationship Id="rId107" Type="http://schemas.openxmlformats.org/officeDocument/2006/relationships/slide" Target="slides/slide102.xml"/><Relationship Id="rId289" Type="http://schemas.openxmlformats.org/officeDocument/2006/relationships/slide" Target="slides/slide284.xml"/><Relationship Id="rId11" Type="http://schemas.openxmlformats.org/officeDocument/2006/relationships/slide" Target="slides/slide6.xml"/><Relationship Id="rId53" Type="http://schemas.openxmlformats.org/officeDocument/2006/relationships/slide" Target="slides/slide48.xml"/><Relationship Id="rId149" Type="http://schemas.openxmlformats.org/officeDocument/2006/relationships/slide" Target="slides/slide144.xml"/><Relationship Id="rId314" Type="http://schemas.openxmlformats.org/officeDocument/2006/relationships/slide" Target="slides/slide309.xml"/><Relationship Id="rId95" Type="http://schemas.openxmlformats.org/officeDocument/2006/relationships/slide" Target="slides/slide90.xml"/><Relationship Id="rId160" Type="http://schemas.openxmlformats.org/officeDocument/2006/relationships/slide" Target="slides/slide155.xml"/><Relationship Id="rId216" Type="http://schemas.openxmlformats.org/officeDocument/2006/relationships/slide" Target="slides/slide211.xml"/><Relationship Id="rId258" Type="http://schemas.openxmlformats.org/officeDocument/2006/relationships/slide" Target="slides/slide253.xml"/><Relationship Id="rId22" Type="http://schemas.openxmlformats.org/officeDocument/2006/relationships/slide" Target="slides/slide17.xml"/><Relationship Id="rId64" Type="http://schemas.openxmlformats.org/officeDocument/2006/relationships/slide" Target="slides/slide59.xml"/><Relationship Id="rId118" Type="http://schemas.openxmlformats.org/officeDocument/2006/relationships/slide" Target="slides/slide113.xml"/><Relationship Id="rId325" Type="http://schemas.openxmlformats.org/officeDocument/2006/relationships/slide" Target="slides/slide320.xml"/><Relationship Id="rId171" Type="http://schemas.openxmlformats.org/officeDocument/2006/relationships/slide" Target="slides/slide166.xml"/><Relationship Id="rId227" Type="http://schemas.openxmlformats.org/officeDocument/2006/relationships/slide" Target="slides/slide222.xml"/><Relationship Id="rId269" Type="http://schemas.openxmlformats.org/officeDocument/2006/relationships/slide" Target="slides/slide264.xml"/><Relationship Id="rId33" Type="http://schemas.openxmlformats.org/officeDocument/2006/relationships/slide" Target="slides/slide28.xml"/><Relationship Id="rId129" Type="http://schemas.openxmlformats.org/officeDocument/2006/relationships/slide" Target="slides/slide124.xml"/><Relationship Id="rId280" Type="http://schemas.openxmlformats.org/officeDocument/2006/relationships/slide" Target="slides/slide275.xml"/><Relationship Id="rId336" Type="http://schemas.openxmlformats.org/officeDocument/2006/relationships/viewProps" Target="viewProps.xml"/><Relationship Id="rId75" Type="http://schemas.openxmlformats.org/officeDocument/2006/relationships/slide" Target="slides/slide70.xml"/><Relationship Id="rId140" Type="http://schemas.openxmlformats.org/officeDocument/2006/relationships/slide" Target="slides/slide135.xml"/><Relationship Id="rId182" Type="http://schemas.openxmlformats.org/officeDocument/2006/relationships/slide" Target="slides/slide177.xml"/><Relationship Id="rId6" Type="http://schemas.openxmlformats.org/officeDocument/2006/relationships/slide" Target="slides/slide1.xml"/><Relationship Id="rId238" Type="http://schemas.openxmlformats.org/officeDocument/2006/relationships/slide" Target="slides/slide233.xml"/><Relationship Id="rId291" Type="http://schemas.openxmlformats.org/officeDocument/2006/relationships/slide" Target="slides/slide286.xml"/><Relationship Id="rId305" Type="http://schemas.openxmlformats.org/officeDocument/2006/relationships/slide" Target="slides/slide300.xml"/><Relationship Id="rId44" Type="http://schemas.openxmlformats.org/officeDocument/2006/relationships/slide" Target="slides/slide39.xml"/><Relationship Id="rId86" Type="http://schemas.openxmlformats.org/officeDocument/2006/relationships/slide" Target="slides/slide81.xml"/><Relationship Id="rId151" Type="http://schemas.openxmlformats.org/officeDocument/2006/relationships/slide" Target="slides/slide146.xml"/><Relationship Id="rId193" Type="http://schemas.openxmlformats.org/officeDocument/2006/relationships/slide" Target="slides/slide188.xml"/><Relationship Id="rId207" Type="http://schemas.openxmlformats.org/officeDocument/2006/relationships/slide" Target="slides/slide202.xml"/><Relationship Id="rId249" Type="http://schemas.openxmlformats.org/officeDocument/2006/relationships/slide" Target="slides/slide244.xml"/><Relationship Id="rId13" Type="http://schemas.openxmlformats.org/officeDocument/2006/relationships/slide" Target="slides/slide8.xml"/><Relationship Id="rId109" Type="http://schemas.openxmlformats.org/officeDocument/2006/relationships/slide" Target="slides/slide104.xml"/><Relationship Id="rId260" Type="http://schemas.openxmlformats.org/officeDocument/2006/relationships/slide" Target="slides/slide255.xml"/><Relationship Id="rId316" Type="http://schemas.openxmlformats.org/officeDocument/2006/relationships/slide" Target="slides/slide311.xml"/><Relationship Id="rId55" Type="http://schemas.openxmlformats.org/officeDocument/2006/relationships/slide" Target="slides/slide50.xml"/><Relationship Id="rId97" Type="http://schemas.openxmlformats.org/officeDocument/2006/relationships/slide" Target="slides/slide92.xml"/><Relationship Id="rId120" Type="http://schemas.openxmlformats.org/officeDocument/2006/relationships/slide" Target="slides/slide115.xml"/><Relationship Id="rId162" Type="http://schemas.openxmlformats.org/officeDocument/2006/relationships/slide" Target="slides/slide157.xml"/><Relationship Id="rId218" Type="http://schemas.openxmlformats.org/officeDocument/2006/relationships/slide" Target="slides/slide213.xml"/><Relationship Id="rId271" Type="http://schemas.openxmlformats.org/officeDocument/2006/relationships/slide" Target="slides/slide266.xml"/><Relationship Id="rId24" Type="http://schemas.openxmlformats.org/officeDocument/2006/relationships/slide" Target="slides/slide19.xml"/><Relationship Id="rId66" Type="http://schemas.openxmlformats.org/officeDocument/2006/relationships/slide" Target="slides/slide61.xml"/><Relationship Id="rId131" Type="http://schemas.openxmlformats.org/officeDocument/2006/relationships/slide" Target="slides/slide126.xml"/><Relationship Id="rId327" Type="http://schemas.openxmlformats.org/officeDocument/2006/relationships/slide" Target="slides/slide322.xml"/></Relationships>
</file>

<file path=ppt/_rels/viewProps.xml.rels><?xml version="1.0" encoding="UTF-8" standalone="yes"?>
<Relationships xmlns="http://schemas.openxmlformats.org/package/2006/relationships"><Relationship Id="rId8" Type="http://schemas.openxmlformats.org/officeDocument/2006/relationships/slide" Target="slides/slide213.xml"/><Relationship Id="rId13" Type="http://schemas.openxmlformats.org/officeDocument/2006/relationships/slide" Target="slides/slide258.xml"/><Relationship Id="rId18" Type="http://schemas.openxmlformats.org/officeDocument/2006/relationships/slide" Target="slides/slide284.xml"/><Relationship Id="rId3" Type="http://schemas.openxmlformats.org/officeDocument/2006/relationships/slide" Target="slides/slide184.xml"/><Relationship Id="rId21" Type="http://schemas.openxmlformats.org/officeDocument/2006/relationships/slide" Target="slides/slide299.xml"/><Relationship Id="rId7" Type="http://schemas.openxmlformats.org/officeDocument/2006/relationships/slide" Target="slides/slide188.xml"/><Relationship Id="rId12" Type="http://schemas.openxmlformats.org/officeDocument/2006/relationships/slide" Target="slides/slide257.xml"/><Relationship Id="rId17" Type="http://schemas.openxmlformats.org/officeDocument/2006/relationships/slide" Target="slides/slide274.xml"/><Relationship Id="rId2" Type="http://schemas.openxmlformats.org/officeDocument/2006/relationships/slide" Target="slides/slide50.xml"/><Relationship Id="rId16" Type="http://schemas.openxmlformats.org/officeDocument/2006/relationships/slide" Target="slides/slide262.xml"/><Relationship Id="rId20" Type="http://schemas.openxmlformats.org/officeDocument/2006/relationships/slide" Target="slides/slide289.xml"/><Relationship Id="rId1" Type="http://schemas.openxmlformats.org/officeDocument/2006/relationships/slide" Target="slides/slide13.xml"/><Relationship Id="rId6" Type="http://schemas.openxmlformats.org/officeDocument/2006/relationships/slide" Target="slides/slide187.xml"/><Relationship Id="rId11" Type="http://schemas.openxmlformats.org/officeDocument/2006/relationships/slide" Target="slides/slide252.xml"/><Relationship Id="rId5" Type="http://schemas.openxmlformats.org/officeDocument/2006/relationships/slide" Target="slides/slide186.xml"/><Relationship Id="rId15" Type="http://schemas.openxmlformats.org/officeDocument/2006/relationships/slide" Target="slides/slide261.xml"/><Relationship Id="rId23" Type="http://schemas.openxmlformats.org/officeDocument/2006/relationships/slide" Target="slides/slide310.xml"/><Relationship Id="rId10" Type="http://schemas.openxmlformats.org/officeDocument/2006/relationships/slide" Target="slides/slide215.xml"/><Relationship Id="rId19" Type="http://schemas.openxmlformats.org/officeDocument/2006/relationships/slide" Target="slides/slide285.xml"/><Relationship Id="rId4" Type="http://schemas.openxmlformats.org/officeDocument/2006/relationships/slide" Target="slides/slide185.xml"/><Relationship Id="rId9" Type="http://schemas.openxmlformats.org/officeDocument/2006/relationships/slide" Target="slides/slide214.xml"/><Relationship Id="rId14" Type="http://schemas.openxmlformats.org/officeDocument/2006/relationships/slide" Target="slides/slide260.xml"/><Relationship Id="rId22" Type="http://schemas.openxmlformats.org/officeDocument/2006/relationships/slide" Target="slides/slide30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80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88067" name="Rectangle 3"/>
          <p:cNvSpPr>
            <a:spLocks noGrp="1" noChangeArrowheads="1"/>
          </p:cNvSpPr>
          <p:nvPr>
            <p:ph type="dt" sz="quarter" idx="1"/>
          </p:nvPr>
        </p:nvSpPr>
        <p:spPr bwMode="auto">
          <a:xfrm>
            <a:off x="3973513" y="0"/>
            <a:ext cx="3036887"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algn="r" defTabSz="925513">
              <a:defRPr sz="1200" b="0">
                <a:solidFill>
                  <a:schemeClr val="tx1"/>
                </a:solidFill>
                <a:ea typeface="+mn-ea"/>
                <a:cs typeface="+mn-cs"/>
              </a:defRPr>
            </a:lvl1pPr>
          </a:lstStyle>
          <a:p>
            <a:pPr>
              <a:defRPr/>
            </a:pPr>
            <a:endParaRPr lang="en-US" dirty="0"/>
          </a:p>
        </p:txBody>
      </p:sp>
      <p:sp>
        <p:nvSpPr>
          <p:cNvPr id="88068" name="Rectangle 4"/>
          <p:cNvSpPr>
            <a:spLocks noGrp="1" noChangeArrowheads="1"/>
          </p:cNvSpPr>
          <p:nvPr>
            <p:ph type="ftr" sz="quarter" idx="2"/>
          </p:nvPr>
        </p:nvSpPr>
        <p:spPr bwMode="auto">
          <a:xfrm>
            <a:off x="0" y="8831263"/>
            <a:ext cx="3038475"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88069" name="Rectangle 5"/>
          <p:cNvSpPr>
            <a:spLocks noGrp="1" noChangeArrowheads="1"/>
          </p:cNvSpPr>
          <p:nvPr>
            <p:ph type="sldNum" sz="quarter" idx="3"/>
          </p:nvPr>
        </p:nvSpPr>
        <p:spPr bwMode="auto">
          <a:xfrm>
            <a:off x="3973513" y="8831263"/>
            <a:ext cx="3036887" cy="465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algn="r" defTabSz="925513">
              <a:defRPr sz="1200" b="0">
                <a:solidFill>
                  <a:schemeClr val="tx1"/>
                </a:solidFill>
                <a:cs typeface="+mn-cs"/>
              </a:defRPr>
            </a:lvl1pPr>
          </a:lstStyle>
          <a:p>
            <a:pPr>
              <a:defRPr/>
            </a:pPr>
            <a:fld id="{00481EF4-5CB2-5446-B12D-99F9E709CA26}" type="slidenum">
              <a:rPr lang="en-US"/>
              <a:pPr>
                <a:defRPr/>
              </a:pPr>
              <a:t>‹#›</a:t>
            </a:fld>
            <a:endParaRPr lang="zh-CN" dirty="0"/>
          </a:p>
        </p:txBody>
      </p:sp>
    </p:spTree>
    <p:extLst>
      <p:ext uri="{BB962C8B-B14F-4D97-AF65-F5344CB8AC3E}">
        <p14:creationId xmlns:p14="http://schemas.microsoft.com/office/powerpoint/2010/main" val="17257740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hdr" sz="quarter"/>
          </p:nvPr>
        </p:nvSpPr>
        <p:spPr bwMode="auto">
          <a:xfrm>
            <a:off x="0"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11267" name="Rectangle 3"/>
          <p:cNvSpPr>
            <a:spLocks noGrp="1" noChangeArrowheads="1"/>
          </p:cNvSpPr>
          <p:nvPr>
            <p:ph type="dt" idx="1"/>
          </p:nvPr>
        </p:nvSpPr>
        <p:spPr bwMode="auto">
          <a:xfrm>
            <a:off x="3970338" y="0"/>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lvl1pPr algn="r" defTabSz="925513">
              <a:defRPr sz="1200" b="0">
                <a:solidFill>
                  <a:schemeClr val="tx1"/>
                </a:solidFill>
                <a:ea typeface="+mn-ea"/>
                <a:cs typeface="+mn-cs"/>
              </a:defRPr>
            </a:lvl1pPr>
          </a:lstStyle>
          <a:p>
            <a:pPr>
              <a:defRPr/>
            </a:pPr>
            <a:endParaRPr lang="en-US" dirty="0"/>
          </a:p>
        </p:txBody>
      </p:sp>
      <p:sp>
        <p:nvSpPr>
          <p:cNvPr id="290820" name="Rectangle 4"/>
          <p:cNvSpPr>
            <a:spLocks noGrp="1" noRot="1" noChangeAspect="1" noChangeArrowheads="1" noTextEdit="1"/>
          </p:cNvSpPr>
          <p:nvPr>
            <p:ph type="sldImg" idx="2"/>
          </p:nvPr>
        </p:nvSpPr>
        <p:spPr bwMode="auto">
          <a:xfrm>
            <a:off x="1181100" y="696913"/>
            <a:ext cx="4648200" cy="348615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sp>
      <p:sp>
        <p:nvSpPr>
          <p:cNvPr id="11269" name="Rectangle 5"/>
          <p:cNvSpPr>
            <a:spLocks noGrp="1" noChangeArrowheads="1"/>
          </p:cNvSpPr>
          <p:nvPr>
            <p:ph type="body" sz="quarter" idx="3"/>
          </p:nvPr>
        </p:nvSpPr>
        <p:spPr bwMode="auto">
          <a:xfrm>
            <a:off x="701675" y="4416425"/>
            <a:ext cx="5608638" cy="4183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t" anchorCtr="0" compatLnSpc="1">
            <a:prstTxWarp prst="textNoShape">
              <a:avLst/>
            </a:prstTxWarp>
          </a:body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
        <p:nvSpPr>
          <p:cNvPr id="11270" name="Rectangle 6"/>
          <p:cNvSpPr>
            <a:spLocks noGrp="1" noChangeArrowheads="1"/>
          </p:cNvSpPr>
          <p:nvPr>
            <p:ph type="ftr" sz="quarter" idx="4"/>
          </p:nvPr>
        </p:nvSpPr>
        <p:spPr bwMode="auto">
          <a:xfrm>
            <a:off x="0"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defTabSz="925513">
              <a:defRPr sz="1200" b="0">
                <a:solidFill>
                  <a:schemeClr val="tx1"/>
                </a:solidFill>
                <a:ea typeface="+mn-ea"/>
                <a:cs typeface="+mn-cs"/>
              </a:defRPr>
            </a:lvl1pPr>
          </a:lstStyle>
          <a:p>
            <a:pPr>
              <a:defRPr/>
            </a:pPr>
            <a:endParaRPr lang="en-US" dirty="0"/>
          </a:p>
        </p:txBody>
      </p:sp>
      <p:sp>
        <p:nvSpPr>
          <p:cNvPr id="11271" name="Rectangle 7"/>
          <p:cNvSpPr>
            <a:spLocks noGrp="1" noChangeArrowheads="1"/>
          </p:cNvSpPr>
          <p:nvPr>
            <p:ph type="sldNum" sz="quarter" idx="5"/>
          </p:nvPr>
        </p:nvSpPr>
        <p:spPr bwMode="auto">
          <a:xfrm>
            <a:off x="3970338" y="8829675"/>
            <a:ext cx="3038475" cy="465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437" tIns="46219" rIns="92437" bIns="46219" numCol="1" anchor="b" anchorCtr="0" compatLnSpc="1">
            <a:prstTxWarp prst="textNoShape">
              <a:avLst/>
            </a:prstTxWarp>
          </a:bodyPr>
          <a:lstStyle>
            <a:lvl1pPr algn="r" defTabSz="925513">
              <a:defRPr sz="1200" b="0">
                <a:solidFill>
                  <a:schemeClr val="tx1"/>
                </a:solidFill>
                <a:cs typeface="+mn-cs"/>
              </a:defRPr>
            </a:lvl1pPr>
          </a:lstStyle>
          <a:p>
            <a:pPr>
              <a:defRPr/>
            </a:pPr>
            <a:fld id="{E1470029-A89C-3948-A056-70844596351F}" type="slidenum">
              <a:rPr lang="en-US"/>
              <a:pPr>
                <a:defRPr/>
              </a:pPr>
              <a:t>‹#›</a:t>
            </a:fld>
            <a:endParaRPr lang="zh-CN" dirty="0"/>
          </a:p>
        </p:txBody>
      </p:sp>
    </p:spTree>
    <p:extLst>
      <p:ext uri="{BB962C8B-B14F-4D97-AF65-F5344CB8AC3E}">
        <p14:creationId xmlns:p14="http://schemas.microsoft.com/office/powerpoint/2010/main" val="3805569933"/>
      </p:ext>
    </p:extLst>
  </p:cSld>
  <p:clrMap bg1="lt1" tx1="dk1" bg2="lt2" tx2="dk2" accent1="accent1" accent2="accent2" accent3="accent3" accent4="accent4" accent5="accent5" accent6="accent6" hlink="hlink" folHlink="folHlink"/>
  <p:notesStyle>
    <a:lvl1pPr marL="2333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ＭＳ Ｐゴシック" charset="0"/>
      </a:defRPr>
    </a:lvl1pPr>
    <a:lvl2pPr marL="6905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11477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6049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2062163" indent="-233363"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25513" rtl="0" eaLnBrk="1" fontAlgn="base" latinLnBrk="0" hangingPunct="1">
              <a:lnSpc>
                <a:spcPct val="100000"/>
              </a:lnSpc>
              <a:spcBef>
                <a:spcPct val="0"/>
              </a:spcBef>
              <a:spcAft>
                <a:spcPct val="0"/>
              </a:spcAft>
              <a:buClrTx/>
              <a:buSzTx/>
              <a:buFontTx/>
              <a:buNone/>
              <a:tabLst/>
              <a:defRPr/>
            </a:pPr>
            <a:fld id="{E1470029-A89C-3948-A056-70844596351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1</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15051034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9BBF4A8-A41B-344C-829F-96F1C77DC47F}" type="slidenum">
              <a:rPr lang="en-US" sz="1200" b="0" smtClean="0">
                <a:solidFill>
                  <a:schemeClr val="tx1"/>
                </a:solidFill>
              </a:rPr>
              <a:pPr eaLnBrk="1" hangingPunct="1">
                <a:defRPr/>
              </a:pPr>
              <a:t>10</a:t>
            </a:fld>
            <a:endParaRPr lang="zh-CN" sz="1200" b="0" dirty="0">
              <a:solidFill>
                <a:schemeClr val="tx1"/>
              </a:solidFill>
            </a:endParaRPr>
          </a:p>
        </p:txBody>
      </p:sp>
      <p:sp>
        <p:nvSpPr>
          <p:cNvPr id="300035" name="Rectangle 2"/>
          <p:cNvSpPr>
            <a:spLocks noGrp="1" noRot="1" noChangeAspect="1" noChangeArrowheads="1" noTextEdit="1"/>
          </p:cNvSpPr>
          <p:nvPr>
            <p:ph type="sldImg"/>
          </p:nvPr>
        </p:nvSpPr>
        <p:spPr>
          <a:xfrm>
            <a:off x="1181100" y="698500"/>
            <a:ext cx="4648200" cy="3486150"/>
          </a:xfrm>
          <a:ln/>
        </p:spPr>
      </p:sp>
      <p:sp>
        <p:nvSpPr>
          <p:cNvPr id="286724" name="Rectangle 3"/>
          <p:cNvSpPr>
            <a:spLocks noGrp="1" noChangeArrowheads="1"/>
          </p:cNvSpPr>
          <p:nvPr>
            <p:ph type="body" idx="1"/>
          </p:nvPr>
        </p:nvSpPr>
        <p:spPr>
          <a:xfrm>
            <a:off x="876300" y="4465638"/>
            <a:ext cx="5140325" cy="4183062"/>
          </a:xfrm>
        </p:spPr>
        <p:txBody>
          <a:bodyPr/>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dirty="0">
                <a:ea typeface="SimSun" panose="02010600030101010101" pitchFamily="2" charset="-122"/>
                <a:cs typeface="SimSun"/>
              </a:rPr>
              <a:t>餐饮行业专用的化学品如果使用不当，将可能导致食品受到污染。 </a:t>
            </a:r>
          </a:p>
          <a:p>
            <a:pPr marL="0" indent="0" eaLnBrk="1" hangingPunct="1">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227365821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100</a:t>
            </a:fld>
            <a:endParaRPr lang="zh-CN"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a:lstStyle/>
          <a:p>
            <a:pPr eaLnBrk="1" hangingPunct="1">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203148935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101</a:t>
            </a:fld>
            <a:endParaRPr lang="zh-CN"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a:lstStyle/>
          <a:p>
            <a:pPr eaLnBrk="1" hangingPunct="1">
              <a:spcBef>
                <a:spcPct val="50000"/>
              </a:spcBef>
              <a:defRPr/>
            </a:pPr>
            <a:endParaRPr lang="en-US" dirty="0">
              <a:latin typeface="Times New Roman" charset="0"/>
              <a:cs typeface="+mn-cs"/>
            </a:endParaRPr>
          </a:p>
        </p:txBody>
      </p:sp>
    </p:spTree>
    <p:extLst>
      <p:ext uri="{BB962C8B-B14F-4D97-AF65-F5344CB8AC3E}">
        <p14:creationId xmlns:p14="http://schemas.microsoft.com/office/powerpoint/2010/main" val="391732443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102</a:t>
            </a:fld>
            <a:endParaRPr lang="zh-CN"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373764" name="Rectangle 3"/>
          <p:cNvSpPr>
            <a:spLocks noGrp="1" noChangeArrowheads="1"/>
          </p:cNvSpPr>
          <p:nvPr>
            <p:ph type="body" idx="1"/>
          </p:nvPr>
        </p:nvSpPr>
        <p:spPr>
          <a:xfrm>
            <a:off x="876300" y="4468813"/>
            <a:ext cx="5367338"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a:lstStyle/>
          <a:p>
            <a:pPr eaLnBrk="1" hangingPunct="1">
              <a:spcBef>
                <a:spcPct val="50000"/>
              </a:spcBef>
              <a:defRPr/>
            </a:pPr>
            <a:r>
              <a:rPr lang="en-US" b="1" dirty="0">
                <a:ea typeface="SimSun" panose="02010600030101010101" pitchFamily="2" charset="-122"/>
                <a:cs typeface="SimSun"/>
              </a:rPr>
              <a:t>讲师注释</a:t>
            </a:r>
          </a:p>
          <a:p>
            <a:pPr marL="171450" indent="-171450" eaLnBrk="1" hangingPunct="1">
              <a:spcBef>
                <a:spcPct val="50000"/>
              </a:spcBef>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如果您看见食品操作者未遵循正确的洗手程序，请立即更正这种行为。 </a:t>
            </a:r>
          </a:p>
          <a:p>
            <a:pPr marL="171450" indent="-171450" eaLnBrk="1" hangingPunct="1">
              <a:spcBef>
                <a:spcPct val="50000"/>
              </a:spcBef>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如果他们用不干净的手接触过食品或食品接触面，则采取幻灯片中所列的行动。</a:t>
            </a:r>
            <a:endParaRPr lang="zh-CN" b="1" dirty="0">
              <a:ea typeface="SimSun" panose="02010600030101010101" pitchFamily="2" charset="-122"/>
              <a:cs typeface="SimSun"/>
            </a:endParaRPr>
          </a:p>
        </p:txBody>
      </p:sp>
    </p:spTree>
    <p:extLst>
      <p:ext uri="{BB962C8B-B14F-4D97-AF65-F5344CB8AC3E}">
        <p14:creationId xmlns:p14="http://schemas.microsoft.com/office/powerpoint/2010/main" val="611420241"/>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A2AC424-2E11-FB41-B985-3B2BF04F839B}" type="slidenum">
              <a:rPr lang="en-US" sz="1200" b="0" smtClean="0">
                <a:solidFill>
                  <a:schemeClr val="tx1"/>
                </a:solidFill>
              </a:rPr>
              <a:pPr eaLnBrk="1" hangingPunct="1">
                <a:defRPr/>
              </a:pPr>
              <a:t>103</a:t>
            </a:fld>
            <a:endParaRPr lang="zh-CN" sz="1200" b="0" dirty="0">
              <a:solidFill>
                <a:schemeClr val="tx1"/>
              </a:solidFill>
            </a:endParaRPr>
          </a:p>
        </p:txBody>
      </p:sp>
      <p:sp>
        <p:nvSpPr>
          <p:cNvPr id="375811" name="Rectangle 2"/>
          <p:cNvSpPr>
            <a:spLocks noGrp="1" noRot="1" noChangeAspect="1" noChangeArrowheads="1" noTextEdit="1"/>
          </p:cNvSpPr>
          <p:nvPr>
            <p:ph type="sldImg"/>
          </p:nvPr>
        </p:nvSpPr>
        <p:spPr>
          <a:ln/>
        </p:spPr>
      </p:sp>
      <p:sp>
        <p:nvSpPr>
          <p:cNvPr id="375812"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533359249"/>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68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A106E17-ADE7-2540-82EF-1E8F60BF1D72}" type="slidenum">
              <a:rPr lang="en-US" sz="1200" b="0" smtClean="0">
                <a:solidFill>
                  <a:schemeClr val="tx1"/>
                </a:solidFill>
              </a:rPr>
              <a:pPr eaLnBrk="1" hangingPunct="1">
                <a:defRPr/>
              </a:pPr>
              <a:t>104</a:t>
            </a:fld>
            <a:endParaRPr lang="zh-CN" sz="1200" b="0" dirty="0">
              <a:solidFill>
                <a:schemeClr val="tx1"/>
              </a:solidFill>
            </a:endParaRPr>
          </a:p>
        </p:txBody>
      </p:sp>
      <p:sp>
        <p:nvSpPr>
          <p:cNvPr id="376835" name="Rectangle 2"/>
          <p:cNvSpPr>
            <a:spLocks noGrp="1" noRot="1" noChangeAspect="1" noChangeArrowheads="1" noTextEdit="1"/>
          </p:cNvSpPr>
          <p:nvPr>
            <p:ph type="sldImg"/>
          </p:nvPr>
        </p:nvSpPr>
        <p:spPr>
          <a:ln/>
        </p:spPr>
      </p:sp>
      <p:sp>
        <p:nvSpPr>
          <p:cNvPr id="200707" name="Rectangle 3"/>
          <p:cNvSpPr>
            <a:spLocks noGrp="1" noChangeArrowheads="1"/>
          </p:cNvSpPr>
          <p:nvPr>
            <p:ph type="body" idx="1"/>
          </p:nvPr>
        </p:nvSpPr>
        <p:spPr>
          <a:xfrm>
            <a:off x="876300" y="4438650"/>
            <a:ext cx="5254625" cy="4438650"/>
          </a:xfrm>
          <a:noFill/>
        </p:spPr>
        <p:txBody>
          <a:bodyPr/>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长手指甲可能难以保持清洁，而且会割裂手套。它们还会碎裂而成为物理污染物。</a:t>
            </a:r>
          </a:p>
          <a:p>
            <a:pPr marL="171450" indent="-171450" eaLnBrk="1" hangingPunct="1">
              <a:buFont typeface="Arial" panose="020B0604020202020204" pitchFamily="34" charset="0"/>
              <a:buChar char="•"/>
            </a:pPr>
            <a:r>
              <a:rPr lang="en-US" dirty="0">
                <a:ea typeface="SimSun" panose="02010600030101010101" pitchFamily="2" charset="-122"/>
                <a:cs typeface="SimSun"/>
              </a:rPr>
              <a:t>应该经常修剪并锉平手指甲。这样做也容易清洁指甲。参差不齐的手指甲很难保持清洁。它们还可能留有病原体并碎裂而成为物理污染物。</a:t>
            </a:r>
          </a:p>
          <a:p>
            <a:pPr marL="171450" indent="-171450" eaLnBrk="1" hangingPunct="1">
              <a:buFont typeface="Arial" panose="020B0604020202020204" pitchFamily="34" charset="0"/>
              <a:buChar char="•"/>
            </a:pPr>
            <a:r>
              <a:rPr lang="en-US" dirty="0">
                <a:ea typeface="SimSun" panose="02010600030101010101" pitchFamily="2" charset="-122"/>
                <a:cs typeface="SimSun"/>
              </a:rPr>
              <a:t>请勿佩戴假手指甲。它们很难保持清洁。假手指甲也会碎裂而进入到食品中。但是，如果食品操作者戴一次性手套，则可以戴假手指甲。</a:t>
            </a:r>
          </a:p>
          <a:p>
            <a:pPr marL="171450" indent="-171450" eaLnBrk="1" hangingPunct="1">
              <a:buFont typeface="Arial" panose="020B0604020202020204" pitchFamily="34" charset="0"/>
              <a:buChar char="•"/>
            </a:pPr>
            <a:r>
              <a:rPr lang="en-US" dirty="0">
                <a:ea typeface="SimSun" panose="02010600030101010101" pitchFamily="2" charset="-122"/>
                <a:cs typeface="SimSun"/>
              </a:rPr>
              <a:t>请勿涂抹指甲油。它可能会掩盖指甲下面的污垢，还可能剥落并掉落到食品中。但是，如果食品操作者戴一次性手套，则可以涂抹指甲油。</a:t>
            </a:r>
          </a:p>
        </p:txBody>
      </p:sp>
    </p:spTree>
    <p:extLst>
      <p:ext uri="{BB962C8B-B14F-4D97-AF65-F5344CB8AC3E}">
        <p14:creationId xmlns:p14="http://schemas.microsoft.com/office/powerpoint/2010/main" val="241262705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78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E34785F-D588-474D-B86B-56C438C138A1}" type="slidenum">
              <a:rPr lang="en-US" sz="1200" b="0" smtClean="0">
                <a:solidFill>
                  <a:schemeClr val="tx1"/>
                </a:solidFill>
              </a:rPr>
              <a:pPr eaLnBrk="1" hangingPunct="1">
                <a:defRPr/>
              </a:pPr>
              <a:t>105</a:t>
            </a:fld>
            <a:endParaRPr lang="zh-CN" sz="1200" b="0" dirty="0">
              <a:solidFill>
                <a:schemeClr val="tx1"/>
              </a:solidFill>
            </a:endParaRPr>
          </a:p>
        </p:txBody>
      </p:sp>
      <p:sp>
        <p:nvSpPr>
          <p:cNvPr id="377859" name="Rectangle 2"/>
          <p:cNvSpPr>
            <a:spLocks noGrp="1" noRot="1" noChangeAspect="1" noChangeArrowheads="1" noTextEdit="1"/>
          </p:cNvSpPr>
          <p:nvPr>
            <p:ph type="sldImg"/>
          </p:nvPr>
        </p:nvSpPr>
        <p:spPr>
          <a:ln/>
        </p:spPr>
      </p:sp>
      <p:sp>
        <p:nvSpPr>
          <p:cNvPr id="377860"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0" indent="0" eaLnBrk="1" hangingPunct="1">
              <a:buFontTx/>
              <a:buNone/>
              <a:defRPr/>
            </a:pPr>
            <a:r>
              <a:rPr lang="en-US" b="1" dirty="0">
                <a:ea typeface="SimSun" panose="02010600030101010101" pitchFamily="2" charset="-122"/>
                <a:cs typeface="SimSun"/>
              </a:rPr>
              <a:t>讲师</a:t>
            </a:r>
            <a:r>
              <a:rPr lang="en-US" b="1" baseline="0" dirty="0">
                <a:ea typeface="SimSun" panose="02010600030101010101" pitchFamily="2" charset="-122"/>
                <a:cs typeface="SimSun"/>
              </a:rPr>
              <a:t>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如果是感染的伤口、切口和疖子，并且是未愈合的或仍在渗液的，则必须进行包扎，以防止病原体污染食品和食品接触面。 </a:t>
            </a:r>
          </a:p>
          <a:p>
            <a:pPr marL="171450" indent="-171450" eaLnBrk="1" hangingPunct="1">
              <a:buFont typeface="Arial" panose="020B0604020202020204" pitchFamily="34" charset="0"/>
              <a:buChar char="•"/>
              <a:defRPr/>
            </a:pPr>
            <a:r>
              <a:rPr lang="zh-CN" altLang="zh-CN" sz="1200" kern="1200" dirty="0">
                <a:solidFill>
                  <a:schemeClr val="tx1"/>
                </a:solidFill>
                <a:latin typeface="Times New Roman" charset="0"/>
                <a:ea typeface="SimSun"/>
                <a:cs typeface="ＭＳ Ｐゴシック" charset="0"/>
              </a:rPr>
              <a:t>如何包扎感染的伤口或疖子取决于其所在的位置。</a:t>
            </a:r>
            <a:r>
              <a:rPr lang="zh-CN" altLang="zh-CN" sz="1200" b="0" dirty="0">
                <a:solidFill>
                  <a:schemeClr val="tx1"/>
                </a:solidFill>
                <a:latin typeface="Times New Roman" charset="0"/>
                <a:ea typeface="SimSun" charset="0"/>
                <a:cs typeface="ＭＳ Ｐゴシック" charset="0"/>
              </a:rPr>
              <a:t>如果伤口或疖子在手、手指或手腕上，请使用不透水覆盖物（例如手指套或绷带）将其盖住。</a:t>
            </a:r>
            <a:r>
              <a:rPr lang="zh-CN" altLang="zh-CN" sz="1200" b="0" baseline="0" dirty="0">
                <a:solidFill>
                  <a:schemeClr val="tx1"/>
                </a:solidFill>
                <a:latin typeface="Times New Roman" charset="0"/>
                <a:ea typeface="SimSun" charset="0"/>
                <a:cs typeface="ＭＳ Ｐゴシック" charset="0"/>
              </a:rPr>
              <a:t>不透水的意思是来自伤口的液体无法穿透覆盖物。然后在覆盖物上再戴上一次性手套。</a:t>
            </a:r>
            <a:endParaRPr lang="en-US"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手臂上的伤口必须完全包扎。</a:t>
            </a:r>
            <a:endParaRPr lang="zh-CN" dirty="0">
              <a:ea typeface="SimSun" panose="02010600030101010101" pitchFamily="2" charset="-122"/>
              <a:cs typeface="SimSun"/>
            </a:endParaRPr>
          </a:p>
          <a:p>
            <a:pPr marL="114300" indent="-114300" eaLnBrk="1" hangingPunct="1">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1720407467"/>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53588-ADA4-E544-935E-7D5DBECF8FC0}" type="slidenum">
              <a:rPr lang="en-US" sz="1200" b="0" smtClean="0">
                <a:solidFill>
                  <a:schemeClr val="tx1"/>
                </a:solidFill>
              </a:rPr>
              <a:pPr eaLnBrk="1" hangingPunct="1">
                <a:defRPr/>
              </a:pPr>
              <a:t>106</a:t>
            </a:fld>
            <a:endParaRPr lang="zh-CN" sz="1200" b="0" dirty="0">
              <a:solidFill>
                <a:schemeClr val="tx1"/>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876300" y="4506913"/>
            <a:ext cx="5254625" cy="43703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cs typeface="SimSun"/>
              </a:rPr>
              <a:t>讲师注释</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ea typeface="SimSun" panose="02010600030101010101" pitchFamily="2" charset="-122"/>
                <a:cs typeface="SimSun"/>
              </a:rPr>
              <a:t>顾名思义，一次性手套是为一次性任务设计的，完成任务后，必须将手套丢弃。一次性手套在正确使用时会在手和食品之间形成屏障，有助于保持食品安全。</a:t>
            </a:r>
            <a:r>
              <a:rPr dirty="0">
                <a:ea typeface="SimSun" panose="02010600030101010101" pitchFamily="2" charset="-122"/>
                <a:cs typeface="SimSun"/>
              </a:rPr>
              <a:t>但</a:t>
            </a:r>
            <a:r>
              <a:rPr lang="en-US" sz="1200" b="1" i="0" u="none" strike="noStrike" kern="1200" baseline="0" dirty="0">
                <a:solidFill>
                  <a:srgbClr val="FF0000"/>
                </a:solidFill>
                <a:ea typeface="SimSun" panose="02010600030101010101" pitchFamily="2" charset="-122"/>
                <a:cs typeface="SimSun"/>
              </a:rPr>
              <a:t>切勿</a:t>
            </a:r>
            <a:r>
              <a:rPr lang="en-US" sz="1200" b="0" i="0" u="none" strike="noStrike" kern="1200" baseline="0" dirty="0">
                <a:solidFill>
                  <a:schemeClr val="tx1"/>
                </a:solidFill>
                <a:ea typeface="SimSun" panose="02010600030101010101" pitchFamily="2" charset="-122"/>
                <a:cs typeface="SimSun"/>
              </a:rPr>
              <a:t>使用一次性手套来代替洗手。 </a:t>
            </a:r>
            <a:endParaRPr lang="zh-CN" sz="1200" kern="1200" dirty="0">
              <a:solidFill>
                <a:schemeClr val="tx1"/>
              </a:solidFill>
              <a:ea typeface="SimSun" panose="02010600030101010101" pitchFamily="2" charset="-122"/>
              <a:cs typeface="SimSun"/>
            </a:endParaRPr>
          </a:p>
          <a:p>
            <a:pPr marL="171450" indent="-171450">
              <a:buFont typeface="Arial" panose="020B0604020202020204" pitchFamily="34" charset="0"/>
              <a:buChar char="•"/>
              <a:defRPr/>
            </a:pPr>
            <a:r>
              <a:rPr lang="en-US" sz="1200" kern="1200" dirty="0">
                <a:solidFill>
                  <a:schemeClr val="tx1"/>
                </a:solidFill>
                <a:ea typeface="SimSun" panose="02010600030101010101" pitchFamily="2" charset="-122"/>
                <a:cs typeface="SimSun"/>
              </a:rPr>
              <a:t>加工即食食物时始终佩戴一次性手套。例外情况包括：清洗果蔬时，或者加工某个菜品的即食原料然后将其烹制到正确的中心温度时。</a:t>
            </a:r>
            <a:endParaRPr lang="zh-CN" sz="1200" kern="1200" dirty="0">
              <a:solidFill>
                <a:schemeClr val="tx1"/>
              </a:solidFill>
              <a:ea typeface="SimSun" panose="02010600030101010101" pitchFamily="2" charset="-122"/>
              <a:cs typeface="SimSun"/>
            </a:endParaRPr>
          </a:p>
        </p:txBody>
      </p:sp>
    </p:spTree>
    <p:extLst>
      <p:ext uri="{BB962C8B-B14F-4D97-AF65-F5344CB8AC3E}">
        <p14:creationId xmlns:p14="http://schemas.microsoft.com/office/powerpoint/2010/main" val="2056676668"/>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53588-ADA4-E544-935E-7D5DBECF8FC0}" type="slidenum">
              <a:rPr lang="en-US" sz="1200" b="0" smtClean="0">
                <a:solidFill>
                  <a:schemeClr val="tx1"/>
                </a:solidFill>
              </a:rPr>
              <a:pPr eaLnBrk="1" hangingPunct="1">
                <a:defRPr/>
              </a:pPr>
              <a:t>107</a:t>
            </a:fld>
            <a:endParaRPr lang="zh-CN" sz="1200" b="0" dirty="0">
              <a:solidFill>
                <a:schemeClr val="tx1"/>
              </a:solidFill>
            </a:endParaRPr>
          </a:p>
        </p:txBody>
      </p:sp>
      <p:sp>
        <p:nvSpPr>
          <p:cNvPr id="378883" name="Rectangle 2"/>
          <p:cNvSpPr>
            <a:spLocks noGrp="1" noRot="1" noChangeAspect="1" noChangeArrowheads="1" noTextEdit="1"/>
          </p:cNvSpPr>
          <p:nvPr>
            <p:ph type="sldImg"/>
          </p:nvPr>
        </p:nvSpPr>
        <p:spPr>
          <a:ln/>
        </p:spPr>
      </p:sp>
      <p:sp>
        <p:nvSpPr>
          <p:cNvPr id="378884" name="Rectangle 3"/>
          <p:cNvSpPr>
            <a:spLocks noGrp="1" noChangeArrowheads="1"/>
          </p:cNvSpPr>
          <p:nvPr>
            <p:ph type="body" idx="1"/>
          </p:nvPr>
        </p:nvSpPr>
        <p:spPr>
          <a:xfrm>
            <a:off x="876300" y="4506913"/>
            <a:ext cx="5254625" cy="43703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cs typeface="SimSun"/>
              </a:rPr>
              <a:t>讲师注释</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ea typeface="SimSun" panose="02010600030101010101" pitchFamily="2" charset="-122"/>
                <a:cs typeface="SimSun"/>
              </a:rPr>
              <a:t>应该仅采购经过批准可以用于食品服务的手套。</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ea typeface="SimSun" panose="02010600030101010101" pitchFamily="2" charset="-122"/>
                <a:cs typeface="SimSun"/>
              </a:rPr>
              <a:t>仅采购用于加工食品的一次性手套。</a:t>
            </a:r>
            <a:r>
              <a:rPr lang="en-US" sz="1200" b="1" i="0" u="none" strike="noStrike" kern="1200" baseline="0" dirty="0">
                <a:solidFill>
                  <a:srgbClr val="FF0000"/>
                </a:solidFill>
                <a:ea typeface="SimSun" panose="02010600030101010101" pitchFamily="2" charset="-122"/>
                <a:cs typeface="SimSun"/>
              </a:rPr>
              <a:t>切勿</a:t>
            </a:r>
            <a:r>
              <a:rPr lang="en-US" sz="1200" b="0" i="0" u="none" strike="noStrike" kern="1200" baseline="0" dirty="0">
                <a:solidFill>
                  <a:schemeClr val="tx1"/>
                </a:solidFill>
                <a:ea typeface="SimSun" panose="02010600030101010101" pitchFamily="2" charset="-122"/>
                <a:cs typeface="SimSun"/>
              </a:rPr>
              <a:t>清洗并重复使用手套。</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ea typeface="SimSun" panose="02010600030101010101" pitchFamily="2" charset="-122"/>
                <a:cs typeface="SimSun"/>
              </a:rPr>
              <a:t>确保提供不同尺码的手套。</a:t>
            </a:r>
          </a:p>
          <a:p>
            <a:pPr marL="171450" marR="0" lvl="0" indent="-171450" algn="l" defTabSz="914400" rtl="0" eaLnBrk="0" fontAlgn="base" latinLnBrk="0" hangingPunct="0">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err="1">
                <a:solidFill>
                  <a:schemeClr val="tx1"/>
                </a:solidFill>
                <a:ea typeface="SimSun" panose="02010600030101010101" pitchFamily="2" charset="-122"/>
                <a:cs typeface="SimSun"/>
              </a:rPr>
              <a:t>某些食品操作者和顾客可能对乳胶敏感。请考虑提供用其他材料制成的手套</a:t>
            </a:r>
            <a:r>
              <a:rPr lang="en-US" sz="1200" b="0" i="0" u="none" strike="noStrike" kern="1200" baseline="0" dirty="0">
                <a:solidFill>
                  <a:schemeClr val="tx1"/>
                </a:solidFill>
                <a:ea typeface="SimSun" panose="02010600030101010101" pitchFamily="2" charset="-122"/>
                <a:cs typeface="SimSun"/>
              </a:rPr>
              <a:t>。</a:t>
            </a:r>
            <a:endParaRPr lang="zh-CN" sz="1200" kern="1200" dirty="0">
              <a:solidFill>
                <a:schemeClr val="tx1"/>
              </a:solidFill>
              <a:ea typeface="SimSun" panose="02010600030101010101" pitchFamily="2" charset="-122"/>
              <a:cs typeface="SimSun"/>
            </a:endParaRPr>
          </a:p>
        </p:txBody>
      </p:sp>
    </p:spTree>
    <p:extLst>
      <p:ext uri="{BB962C8B-B14F-4D97-AF65-F5344CB8AC3E}">
        <p14:creationId xmlns:p14="http://schemas.microsoft.com/office/powerpoint/2010/main" val="3502199236"/>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9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907CB95-8774-AC43-BBE5-21F42C166A74}" type="slidenum">
              <a:rPr lang="en-US" sz="1200" b="0" smtClean="0">
                <a:solidFill>
                  <a:schemeClr val="tx1"/>
                </a:solidFill>
              </a:rPr>
              <a:pPr eaLnBrk="1" hangingPunct="1">
                <a:defRPr/>
              </a:pPr>
              <a:t>108</a:t>
            </a:fld>
            <a:endParaRPr lang="zh-CN" sz="1200" b="0" dirty="0">
              <a:solidFill>
                <a:schemeClr val="tx1"/>
              </a:solidFill>
            </a:endParaRPr>
          </a:p>
        </p:txBody>
      </p:sp>
      <p:sp>
        <p:nvSpPr>
          <p:cNvPr id="379907"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xfrm>
            <a:off x="876300" y="4506913"/>
            <a:ext cx="5254625" cy="4370387"/>
          </a:xfrm>
        </p:spPr>
        <p:txBody>
          <a:bodyPr/>
          <a:lstStyle/>
          <a:p>
            <a:pPr marL="114300" indent="-114300" eaLnBrk="1" hangingPunct="1">
              <a:defRPr/>
            </a:pPr>
            <a:r>
              <a:rPr lang="en-US" b="1" dirty="0">
                <a:ea typeface="SimSun" panose="02010600030101010101" pitchFamily="2" charset="-122"/>
                <a:cs typeface="SimSun"/>
              </a:rPr>
              <a:t>讲师注释</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kern="1200" dirty="0">
                <a:solidFill>
                  <a:schemeClr val="tx1"/>
                </a:solidFill>
                <a:ea typeface="SimSun" panose="02010600030101010101" pitchFamily="2" charset="-122"/>
                <a:cs typeface="SimSun"/>
              </a:rPr>
              <a:t>开始新任务时，先洗手，然后再戴上手套。只要您是执行相同的任务，并且您的手没有受污染，就不需要在每次更换手套时重新洗手。</a:t>
            </a:r>
          </a:p>
          <a:p>
            <a:pPr marL="171450" marR="0" indent="-171450" algn="l" defTabSz="914400" rtl="0" eaLnBrk="1" fontAlgn="base" latinLnBrk="0" hangingPunct="1">
              <a:lnSpc>
                <a:spcPct val="100000"/>
              </a:lnSpc>
              <a:spcBef>
                <a:spcPct val="30000"/>
              </a:spcBef>
              <a:spcAft>
                <a:spcPct val="0"/>
              </a:spcAft>
              <a:buClrTx/>
              <a:buSzTx/>
              <a:buFont typeface="Arial" pitchFamily="34" charset="0"/>
              <a:buChar char="•"/>
              <a:tabLst/>
              <a:defRPr/>
            </a:pPr>
            <a:r>
              <a:rPr lang="en-US" sz="1200" kern="1200" baseline="0" dirty="0">
                <a:solidFill>
                  <a:schemeClr val="tx1"/>
                </a:solidFill>
                <a:ea typeface="SimSun" panose="02010600030101010101" pitchFamily="2" charset="-122"/>
                <a:cs typeface="SimSun"/>
              </a:rPr>
              <a:t>手套太大会松脱。手套太小又容易破损或开裂。 </a:t>
            </a:r>
            <a:endParaRPr lang="zh-CN" sz="1200" kern="1200" dirty="0">
              <a:solidFill>
                <a:schemeClr val="tx1"/>
              </a:solidFill>
              <a:ea typeface="SimSun" panose="02010600030101010101" pitchFamily="2" charset="-122"/>
              <a:cs typeface="SimSun"/>
            </a:endParaRPr>
          </a:p>
          <a:p>
            <a:pPr marL="171450" indent="-171450" eaLnBrk="1" hangingPunct="1">
              <a:buFont typeface="Arial" pitchFamily="34" charset="0"/>
              <a:buChar char="•"/>
              <a:defRPr/>
            </a:pPr>
            <a:r>
              <a:rPr lang="en-US" sz="1200" kern="1200" dirty="0">
                <a:solidFill>
                  <a:schemeClr val="tx1"/>
                </a:solidFill>
                <a:ea typeface="SimSun" panose="02010600030101010101" pitchFamily="2" charset="-122"/>
                <a:cs typeface="SimSun"/>
              </a:rPr>
              <a:t>戴手套时应尽可能避免碰到手套。</a:t>
            </a:r>
          </a:p>
        </p:txBody>
      </p:sp>
    </p:spTree>
    <p:extLst>
      <p:ext uri="{BB962C8B-B14F-4D97-AF65-F5344CB8AC3E}">
        <p14:creationId xmlns:p14="http://schemas.microsoft.com/office/powerpoint/2010/main" val="2748444444"/>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E293A89-6FAD-7949-8096-FC9093AE2896}" type="slidenum">
              <a:rPr lang="en-US" sz="1200" b="0" smtClean="0">
                <a:solidFill>
                  <a:schemeClr val="tx1"/>
                </a:solidFill>
              </a:rPr>
              <a:pPr eaLnBrk="1" hangingPunct="1">
                <a:defRPr/>
              </a:pPr>
              <a:t>109</a:t>
            </a:fld>
            <a:endParaRPr lang="zh-CN" sz="1200" b="0" dirty="0">
              <a:solidFill>
                <a:schemeClr val="tx1"/>
              </a:solidFill>
            </a:endParaRPr>
          </a:p>
        </p:txBody>
      </p:sp>
      <p:sp>
        <p:nvSpPr>
          <p:cNvPr id="38093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39927629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1F796AF-E147-7D4B-920A-B2D20F4944E9}" type="slidenum">
              <a:rPr lang="en-US" sz="1200" b="0" smtClean="0">
                <a:solidFill>
                  <a:schemeClr val="tx1"/>
                </a:solidFill>
              </a:rPr>
              <a:pPr eaLnBrk="1" hangingPunct="1">
                <a:defRPr/>
              </a:pPr>
              <a:t>11</a:t>
            </a:fld>
            <a:endParaRPr lang="zh-CN" sz="1200" b="0" dirty="0">
              <a:solidFill>
                <a:schemeClr val="tx1"/>
              </a:solidFill>
            </a:endParaRPr>
          </a:p>
        </p:txBody>
      </p:sp>
      <p:sp>
        <p:nvSpPr>
          <p:cNvPr id="301059" name="Rectangle 2"/>
          <p:cNvSpPr>
            <a:spLocks noGrp="1" noRot="1" noChangeAspect="1" noChangeArrowheads="1" noTextEdit="1"/>
          </p:cNvSpPr>
          <p:nvPr>
            <p:ph type="sldImg"/>
          </p:nvPr>
        </p:nvSpPr>
        <p:spPr>
          <a:xfrm>
            <a:off x="1181100" y="698500"/>
            <a:ext cx="4648200" cy="3486150"/>
          </a:xfrm>
          <a:ln/>
        </p:spPr>
      </p:sp>
      <p:sp>
        <p:nvSpPr>
          <p:cNvPr id="3" name="Notes Placeholder 2"/>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93625649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9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8BE9168-65D5-BE46-B512-C622F03D53BE}" type="slidenum">
              <a:rPr lang="en-US" sz="1200" b="0" smtClean="0">
                <a:solidFill>
                  <a:schemeClr val="tx1"/>
                </a:solidFill>
              </a:rPr>
              <a:pPr eaLnBrk="1" hangingPunct="1">
                <a:defRPr/>
              </a:pPr>
              <a:t>110</a:t>
            </a:fld>
            <a:endParaRPr lang="zh-CN" sz="1200" b="0" dirty="0">
              <a:solidFill>
                <a:schemeClr val="tx1"/>
              </a:solidFill>
            </a:endParaRPr>
          </a:p>
        </p:txBody>
      </p:sp>
      <p:sp>
        <p:nvSpPr>
          <p:cNvPr id="381955" name="Rectangle 2"/>
          <p:cNvSpPr>
            <a:spLocks noGrp="1" noRot="1" noChangeAspect="1" noChangeArrowheads="1" noTextEdit="1"/>
          </p:cNvSpPr>
          <p:nvPr>
            <p:ph type="sldImg"/>
          </p:nvPr>
        </p:nvSpPr>
        <p:spPr>
          <a:ln/>
        </p:spPr>
      </p:sp>
      <p:sp>
        <p:nvSpPr>
          <p:cNvPr id="384004" name="Notes Placeholder 1"/>
          <p:cNvSpPr>
            <a:spLocks noGrp="1"/>
          </p:cNvSpPr>
          <p:nvPr>
            <p:ph type="body" idx="1"/>
          </p:nvPr>
        </p:nvSpPr>
        <p:spPr>
          <a:xfrm>
            <a:off x="876300" y="4414837"/>
            <a:ext cx="5608638" cy="4183063"/>
          </a:xfrm>
        </p:spPr>
        <p:txBody>
          <a:bodyPr/>
          <a:lstStyle/>
          <a:p>
            <a:pPr marL="114300" indent="-114300" eaLnBrk="1" hangingPunct="1">
              <a:defRPr/>
            </a:pPr>
            <a:r>
              <a:rPr lang="en-US" b="1" dirty="0">
                <a:ea typeface="SimSun" panose="02010600030101010101" pitchFamily="2" charset="-122"/>
                <a:cs typeface="SimSun"/>
              </a:rPr>
              <a:t>讲师注释</a:t>
            </a:r>
          </a:p>
          <a:p>
            <a:pPr marL="171450" indent="-171450">
              <a:buFont typeface="Arial" pitchFamily="34" charset="0"/>
              <a:buChar char="•"/>
              <a:defRPr/>
            </a:pPr>
            <a:r>
              <a:rPr lang="en-US" sz="1200" kern="1200" dirty="0">
                <a:solidFill>
                  <a:schemeClr val="tx1"/>
                </a:solidFill>
                <a:ea typeface="SimSun" panose="02010600030101010101" pitchFamily="2" charset="-122"/>
                <a:cs typeface="SimSun"/>
              </a:rPr>
              <a:t>用裸手加工食品时，食品可能会受到污染。尤其在没有正确洗手或者手上有感染的切口或伤口时，更是如此。因此，请不要用裸手加工即食食物。 </a:t>
            </a:r>
          </a:p>
          <a:p>
            <a:pPr marL="171450" indent="-171450">
              <a:buFont typeface="Arial" pitchFamily="34" charset="0"/>
              <a:buChar char="•"/>
              <a:defRPr/>
            </a:pPr>
            <a:r>
              <a:rPr lang="en-US" sz="1200" kern="1200" dirty="0">
                <a:solidFill>
                  <a:schemeClr val="tx1"/>
                </a:solidFill>
                <a:ea typeface="SimSun" panose="02010600030101010101" pitchFamily="2" charset="-122"/>
                <a:cs typeface="SimSun"/>
              </a:rPr>
              <a:t>如果您主要为高危人士供餐，切勿用裸手加工即食食物。 </a:t>
            </a:r>
          </a:p>
          <a:p>
            <a:pPr marL="171450" marR="0" lvl="0" indent="-171450" algn="l" defTabSz="914400" rtl="0" eaLnBrk="0" fontAlgn="base" latinLnBrk="0" hangingPunct="0">
              <a:lnSpc>
                <a:spcPct val="100000"/>
              </a:lnSpc>
              <a:spcBef>
                <a:spcPct val="30000"/>
              </a:spcBef>
              <a:spcAft>
                <a:spcPct val="0"/>
              </a:spcAft>
              <a:buClrTx/>
              <a:buSzTx/>
              <a:buFont typeface="Arial" pitchFamily="34" charset="0"/>
              <a:buChar char="•"/>
              <a:tabLst/>
              <a:defRPr/>
            </a:pPr>
            <a:r>
              <a:rPr lang="en-US" sz="1200" kern="1200" dirty="0">
                <a:solidFill>
                  <a:schemeClr val="tx1"/>
                </a:solidFill>
                <a:effectLst/>
                <a:ea typeface="SimSun" panose="02010600030101010101" pitchFamily="2" charset="-122"/>
                <a:cs typeface="SimSun"/>
              </a:rPr>
              <a:t>三种情况例外。在幻灯片所示的情况下，可以用裸手加工即食食物。</a:t>
            </a:r>
          </a:p>
          <a:p>
            <a:pPr marL="171450" indent="-171450">
              <a:buFont typeface="Arial" pitchFamily="34" charset="0"/>
              <a:buChar char="•"/>
              <a:defRPr/>
            </a:pPr>
            <a:r>
              <a:rPr lang="en-US" sz="1200" kern="1200" dirty="0">
                <a:solidFill>
                  <a:schemeClr val="tx1"/>
                </a:solidFill>
                <a:ea typeface="SimSun" panose="02010600030101010101" pitchFamily="2" charset="-122"/>
                <a:cs typeface="SimSun"/>
              </a:rPr>
              <a:t>有些监管部门允许裸手与即食食物接触。如果您的司法管辖区允许这样做，您必须制定关于员工健康的具体政策。您还必须向员工提供关于洗手和个人卫生习惯的培训。</a:t>
            </a:r>
          </a:p>
        </p:txBody>
      </p:sp>
    </p:spTree>
    <p:extLst>
      <p:ext uri="{BB962C8B-B14F-4D97-AF65-F5344CB8AC3E}">
        <p14:creationId xmlns:p14="http://schemas.microsoft.com/office/powerpoint/2010/main" val="113644808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111</a:t>
            </a:fld>
            <a:endParaRPr lang="zh-CN"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19600"/>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cs typeface="SimSun"/>
              </a:rPr>
              <a:t>讲师注释</a:t>
            </a:r>
          </a:p>
          <a:p>
            <a:pPr marL="171450" indent="-171450" eaLnBrk="1" hangingPunct="1">
              <a:spcBef>
                <a:spcPct val="50000"/>
              </a:spcBef>
              <a:buSzPct val="80000"/>
              <a:buFont typeface="Arial" panose="020B0604020202020204" pitchFamily="34" charset="0"/>
              <a:buChar char="•"/>
              <a:defRPr/>
            </a:pPr>
            <a:r>
              <a:rPr lang="en-US" sz="1200" b="0" i="0" u="none" strike="noStrike" kern="1200" dirty="0">
                <a:solidFill>
                  <a:schemeClr val="tx1"/>
                </a:solidFill>
                <a:ea typeface="SimSun" panose="02010600030101010101" pitchFamily="2" charset="-122"/>
                <a:cs typeface="SimSun"/>
              </a:rPr>
              <a:t>穿脏衣服或不适当洗澡很可能不利于您与客人相处。此外，这也会带来真正的食品安全问题。保持食品安全意味着注意个人卫生。全体员工都需要了解一些基础知识。</a:t>
            </a:r>
          </a:p>
          <a:p>
            <a:pPr marL="171450" indent="-171450" eaLnBrk="1" hangingPunct="1">
              <a:spcBef>
                <a:spcPct val="50000"/>
              </a:spcBef>
              <a:buSzPct val="80000"/>
              <a:buFont typeface="Arial" panose="020B0604020202020204" pitchFamily="34" charset="0"/>
              <a:buChar char="•"/>
              <a:defRPr/>
            </a:pPr>
            <a:r>
              <a:rPr lang="en-US" sz="1200" b="0" i="0" u="none" strike="noStrike" kern="1200" dirty="0">
                <a:solidFill>
                  <a:schemeClr val="tx1"/>
                </a:solidFill>
                <a:ea typeface="SimSun" panose="02010600030101010101" pitchFamily="2" charset="-122"/>
                <a:cs typeface="SimSun"/>
              </a:rPr>
              <a:t>头发和皮肤上都可能存在病原体。如果食品操作者没有严格执行个人卫生计划，这些病原体会更容易传播到食品和食品设备中。确保食品操作者在淋浴或洗澡之后才开始工作。</a:t>
            </a:r>
          </a:p>
          <a:p>
            <a:pPr marL="0" indent="0">
              <a:buFont typeface="Arial" panose="020B0604020202020204" pitchFamily="34" charset="0"/>
              <a:buNone/>
            </a:pPr>
            <a:endParaRPr lang="zh-CN" sz="1200" b="0" i="0" u="none" strike="noStrike" kern="1200" dirty="0">
              <a:solidFill>
                <a:schemeClr val="tx1"/>
              </a:solidFill>
              <a:ea typeface="SimSun" panose="02010600030101010101" pitchFamily="2" charset="-122"/>
              <a:cs typeface="SimSun"/>
            </a:endParaRPr>
          </a:p>
        </p:txBody>
      </p:sp>
    </p:spTree>
    <p:extLst>
      <p:ext uri="{BB962C8B-B14F-4D97-AF65-F5344CB8AC3E}">
        <p14:creationId xmlns:p14="http://schemas.microsoft.com/office/powerpoint/2010/main" val="405108029"/>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112</a:t>
            </a:fld>
            <a:endParaRPr lang="zh-CN"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cs typeface="SimSun"/>
              </a:rPr>
              <a:t>讲师注释</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在食品预制区域中时，佩戴干净的帽子或其他发罩。这可以防止头发掉落到食品中以及食品接触面上。 </a:t>
            </a:r>
          </a:p>
          <a:p>
            <a:pPr marL="171450" indent="-171450">
              <a:buFont typeface="Arial" panose="020B0604020202020204" pitchFamily="34" charset="0"/>
              <a:buChar char="•"/>
            </a:pPr>
            <a:r>
              <a:rPr lang="en-US" sz="1200" b="1" i="0" u="none" strike="noStrike" kern="1200" baseline="0" dirty="0">
                <a:solidFill>
                  <a:srgbClr val="FF0000"/>
                </a:solidFill>
                <a:ea typeface="SimSun" panose="02010600030101010101" pitchFamily="2" charset="-122"/>
                <a:cs typeface="SimSun"/>
              </a:rPr>
              <a:t>请勿</a:t>
            </a:r>
            <a:r>
              <a:rPr lang="en-US" sz="1200" b="0" i="0" u="none" strike="noStrike" kern="1200" baseline="0" dirty="0">
                <a:solidFill>
                  <a:schemeClr val="tx1"/>
                </a:solidFill>
                <a:ea typeface="SimSun" panose="02010600030101010101" pitchFamily="2" charset="-122"/>
                <a:cs typeface="SimSun"/>
              </a:rPr>
              <a:t>佩戴可能成为物理污染物的头饰。头饰应仅限于使手免于接触头发以及使头发免于接触食品的物品。 </a:t>
            </a:r>
          </a:p>
          <a:p>
            <a:pPr marL="171450" indent="-171450">
              <a:buFont typeface="Arial" panose="020B0604020202020204" pitchFamily="34" charset="0"/>
              <a:buChar char="•"/>
            </a:pPr>
            <a:r>
              <a:rPr lang="en-US" sz="1200" b="1" i="0" u="none" strike="noStrike" kern="1200" baseline="0" dirty="0">
                <a:solidFill>
                  <a:srgbClr val="FF0000"/>
                </a:solidFill>
                <a:ea typeface="SimSun" panose="02010600030101010101" pitchFamily="2" charset="-122"/>
                <a:cs typeface="SimSun"/>
              </a:rPr>
              <a:t>请勿</a:t>
            </a:r>
            <a:r>
              <a:rPr lang="en-US" sz="1200" b="0" i="0" u="none" strike="noStrike" kern="1200" baseline="0" dirty="0">
                <a:solidFill>
                  <a:schemeClr val="tx1"/>
                </a:solidFill>
                <a:ea typeface="SimSun" panose="02010600030101010101" pitchFamily="2" charset="-122"/>
                <a:cs typeface="SimSun"/>
              </a:rPr>
              <a:t>戴假睫毛。它们可能会成为物理污染物。</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有胡须的食品操作者还应该佩戴胡子罩。	</a:t>
            </a:r>
          </a:p>
          <a:p>
            <a:pPr marL="171450" indent="-171450">
              <a:buFont typeface="Arial" panose="020B0604020202020204" pitchFamily="34" charset="0"/>
              <a:buChar char="•"/>
            </a:pPr>
            <a:endParaRPr lang="zh-CN" sz="1200" b="0" i="0" u="none" strike="noStrike" kern="1200" baseline="0" dirty="0">
              <a:solidFill>
                <a:schemeClr val="tx1"/>
              </a:solidFill>
              <a:ea typeface="SimSun" panose="02010600030101010101" pitchFamily="2" charset="-122"/>
              <a:cs typeface="SimSun"/>
            </a:endParaRPr>
          </a:p>
          <a:p>
            <a:pPr marL="171450" indent="-171450" eaLnBrk="1" hangingPunct="1">
              <a:lnSpc>
                <a:spcPct val="80000"/>
              </a:lnSpc>
              <a:spcBef>
                <a:spcPct val="50000"/>
              </a:spcBef>
              <a:buFont typeface="Arial" panose="020B0604020202020204" pitchFamily="34" charset="0"/>
              <a:buChar char="•"/>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4253503129"/>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113</a:t>
            </a:fld>
            <a:endParaRPr lang="zh-CN"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245100"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cs typeface="SimSun"/>
              </a:rPr>
              <a:t>讲师注释</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每天穿着干净的服装。</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需要时更换脏污的制服（包括围裙）以防止污染。</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如果可能，到工作地点再换上工作服。</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将便服和个人物品存放在指定的区域中。这包括背包、夹克、电子设备、钥匙和个人药品之类的物品。确保这类物品的存放方式不会污染食品、食品接触面和桌布。</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在餐饮机构中远离食品和预制区域的位置存放脏衣服。您可以将脏衣服放在不吸水的容器或可清洗的洗衣袋中。这包括脏的围裙、厨师服和其他制服。</a:t>
            </a:r>
          </a:p>
          <a:p>
            <a:pPr marL="171450" indent="-171450" eaLnBrk="1" hangingPunct="1">
              <a:lnSpc>
                <a:spcPct val="80000"/>
              </a:lnSpc>
              <a:spcBef>
                <a:spcPct val="50000"/>
              </a:spcBef>
              <a:buFont typeface="Arial" panose="020B0604020202020204" pitchFamily="34" charset="0"/>
              <a:buChar char="•"/>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1021371664"/>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114</a:t>
            </a:fld>
            <a:endParaRPr lang="zh-CN"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endParaRPr lang="en-US" b="0" dirty="0">
              <a:latin typeface="Times New Roman" charset="0"/>
              <a:cs typeface="Times New Roman" charset="0"/>
            </a:endParaRPr>
          </a:p>
        </p:txBody>
      </p:sp>
    </p:spTree>
    <p:extLst>
      <p:ext uri="{BB962C8B-B14F-4D97-AF65-F5344CB8AC3E}">
        <p14:creationId xmlns:p14="http://schemas.microsoft.com/office/powerpoint/2010/main" val="422903716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2D69A9-319D-B249-890D-624FE86705A9}" type="slidenum">
              <a:rPr lang="en-US" sz="1200" b="0" smtClean="0">
                <a:solidFill>
                  <a:schemeClr val="tx1"/>
                </a:solidFill>
              </a:rPr>
              <a:pPr eaLnBrk="1" hangingPunct="1">
                <a:defRPr/>
              </a:pPr>
              <a:t>115</a:t>
            </a:fld>
            <a:endParaRPr lang="zh-CN" sz="1200" b="0" dirty="0">
              <a:solidFill>
                <a:schemeClr val="tx1"/>
              </a:solidFill>
            </a:endParaRPr>
          </a:p>
        </p:txBody>
      </p:sp>
      <p:sp>
        <p:nvSpPr>
          <p:cNvPr id="382979" name="Rectangle 2"/>
          <p:cNvSpPr>
            <a:spLocks noGrp="1" noRot="1" noChangeAspect="1" noChangeArrowheads="1" noTextEdit="1"/>
          </p:cNvSpPr>
          <p:nvPr>
            <p:ph type="sldImg"/>
          </p:nvPr>
        </p:nvSpPr>
        <p:spPr>
          <a:ln/>
        </p:spPr>
      </p:sp>
      <p:sp>
        <p:nvSpPr>
          <p:cNvPr id="382980" name="Rectangle 3"/>
          <p:cNvSpPr>
            <a:spLocks noGrp="1" noChangeArrowheads="1"/>
          </p:cNvSpPr>
          <p:nvPr>
            <p:ph type="body" idx="1"/>
          </p:nvPr>
        </p:nvSpPr>
        <p:spPr>
          <a:xfrm>
            <a:off x="876300" y="4468813"/>
            <a:ext cx="526203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cs typeface="SimSun"/>
              </a:rPr>
              <a:t>讲师注释</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在预制食品之前或者在预制区域附近工作时，从双手和手臂上取下首饰。食品操作者不得佩戴任何戒指（无装饰的戒指除外）、手镯（包括医用手镯）或手表。</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您的公司可能还会要求您摘掉其他类型的首饰。这可能包括耳饰、项链和面部首饰。这些物品可能会掉落下来，成为物理污染物。华丽的首饰可能会很难清洁，而且可能藏有病原体。服务员可以在公司政策允许的情况下戴首饰。</a:t>
            </a:r>
            <a:endParaRPr lang="zh-CN" dirty="0">
              <a:ea typeface="SimSun" panose="02010600030101010101" pitchFamily="2" charset="-122"/>
              <a:cs typeface="SimSun"/>
            </a:endParaRPr>
          </a:p>
        </p:txBody>
      </p:sp>
    </p:spTree>
    <p:extLst>
      <p:ext uri="{BB962C8B-B14F-4D97-AF65-F5344CB8AC3E}">
        <p14:creationId xmlns:p14="http://schemas.microsoft.com/office/powerpoint/2010/main" val="245211233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40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082FD6C-3973-5B46-A758-5FE87AD64BAD}" type="slidenum">
              <a:rPr lang="en-US" sz="1200" b="0" smtClean="0">
                <a:solidFill>
                  <a:schemeClr val="tx1"/>
                </a:solidFill>
              </a:rPr>
              <a:pPr eaLnBrk="1" hangingPunct="1">
                <a:defRPr/>
              </a:pPr>
              <a:t>116</a:t>
            </a:fld>
            <a:endParaRPr lang="zh-CN" sz="1200" b="0" dirty="0">
              <a:solidFill>
                <a:schemeClr val="tx1"/>
              </a:solidFill>
            </a:endParaRPr>
          </a:p>
        </p:txBody>
      </p:sp>
      <p:sp>
        <p:nvSpPr>
          <p:cNvPr id="384003" name="Rectangle 2"/>
          <p:cNvSpPr>
            <a:spLocks noGrp="1" noRot="1" noChangeAspect="1" noChangeArrowheads="1" noTextEdit="1"/>
          </p:cNvSpPr>
          <p:nvPr>
            <p:ph type="sldImg"/>
          </p:nvPr>
        </p:nvSpPr>
        <p:spPr>
          <a:xfrm>
            <a:off x="1181100" y="698500"/>
            <a:ext cx="4648200" cy="3486150"/>
          </a:xfrm>
          <a:ln/>
        </p:spPr>
      </p:sp>
      <p:sp>
        <p:nvSpPr>
          <p:cNvPr id="384004"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小小的唾液液滴中可能含有数以千计的病原体。在饮食、抽烟或者咀嚼口香糖或烟草的过程中，唾液可能会传播到手上或者直接传播到正在加工的食品中。因此</a:t>
            </a:r>
            <a:r>
              <a:rPr lang="ja-JP" altLang="en-US" dirty="0">
                <a:ea typeface="SimSun" panose="02010600030101010101" pitchFamily="2" charset="-122"/>
                <a:cs typeface="SimSun"/>
              </a:rPr>
              <a:t>，</a:t>
            </a:r>
            <a:r>
              <a:rPr lang="en-US" dirty="0">
                <a:ea typeface="SimSun" panose="02010600030101010101" pitchFamily="2" charset="-122"/>
                <a:cs typeface="SimSun"/>
              </a:rPr>
              <a:t>食品操作者在执行幻灯片中所列的任务时，不得饮食、抽烟或咀嚼口香糖或烟草。 </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员工可以使用有盖的容器喝东西，但前提是必须正确处理容器，以防止自己的手、容器以及暴露在外面的食品、厨房用具和设备受到污染。正确的有盖容器应该是有盖子和吸管，或者盖子上有吸嘴。 </a:t>
            </a:r>
            <a:endParaRPr lang="zh-CN" dirty="0">
              <a:ea typeface="SimSun" panose="02010600030101010101" pitchFamily="2" charset="-122"/>
              <a:cs typeface="SimSun"/>
            </a:endParaRPr>
          </a:p>
        </p:txBody>
      </p:sp>
    </p:spTree>
    <p:extLst>
      <p:ext uri="{BB962C8B-B14F-4D97-AF65-F5344CB8AC3E}">
        <p14:creationId xmlns:p14="http://schemas.microsoft.com/office/powerpoint/2010/main" val="2115139747"/>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117</a:t>
            </a:fld>
            <a:endParaRPr lang="zh-CN"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n-US" b="1" dirty="0">
                <a:ea typeface="SimSun" panose="02010600030101010101" pitchFamily="2" charset="-122"/>
                <a:cs typeface="SimSun"/>
              </a:rPr>
              <a:t>讲师注释</a:t>
            </a:r>
          </a:p>
          <a:p>
            <a:pPr marL="171450" indent="-171450" eaLnBrk="1" hangingPunct="1">
              <a:lnSpc>
                <a:spcPct val="80000"/>
              </a:lnSpc>
              <a:spcBef>
                <a:spcPct val="50000"/>
              </a:spcBef>
              <a:buSzPct val="80000"/>
              <a:buFont typeface="Arial" panose="020B0604020202020204" pitchFamily="34" charset="0"/>
              <a:buChar char="•"/>
            </a:pPr>
            <a:r>
              <a:rPr lang="en-US" dirty="0">
                <a:ea typeface="SimSun" panose="02010600030101010101" pitchFamily="2" charset="-122"/>
                <a:cs typeface="SimSun"/>
              </a:rPr>
              <a:t>您必须要求员工在他们生病时让您知道。其中包括尚未开始工作的新入职员工。 </a:t>
            </a:r>
          </a:p>
          <a:p>
            <a:pPr marL="171450" indent="-171450" eaLnBrk="1" hangingPunct="1">
              <a:lnSpc>
                <a:spcPct val="80000"/>
              </a:lnSpc>
              <a:spcBef>
                <a:spcPct val="50000"/>
              </a:spcBef>
              <a:buSzPct val="80000"/>
              <a:buFont typeface="Arial" panose="020B0604020202020204" pitchFamily="34" charset="0"/>
              <a:buChar char="•"/>
            </a:pPr>
            <a:r>
              <a:rPr lang="en-US" dirty="0">
                <a:ea typeface="SimSun" panose="02010600030101010101" pitchFamily="2" charset="-122"/>
                <a:cs typeface="SimSun"/>
              </a:rPr>
              <a:t>监管部门可能会要求您提供您已经这样做的证据，您可以通过幻灯片中显示的方式提供此类证据。</a:t>
            </a:r>
            <a:endParaRPr lang="zh-CN" dirty="0">
              <a:ea typeface="SimSun" panose="02010600030101010101" pitchFamily="2" charset="-122"/>
            </a:endParaRPr>
          </a:p>
        </p:txBody>
      </p:sp>
    </p:spTree>
    <p:extLst>
      <p:ext uri="{BB962C8B-B14F-4D97-AF65-F5344CB8AC3E}">
        <p14:creationId xmlns:p14="http://schemas.microsoft.com/office/powerpoint/2010/main" val="1375943107"/>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118</a:t>
            </a:fld>
            <a:endParaRPr lang="zh-CN"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cs typeface="Times New Roman" charset="0"/>
            </a:endParaRPr>
          </a:p>
        </p:txBody>
      </p:sp>
    </p:spTree>
    <p:extLst>
      <p:ext uri="{BB962C8B-B14F-4D97-AF65-F5344CB8AC3E}">
        <p14:creationId xmlns:p14="http://schemas.microsoft.com/office/powerpoint/2010/main" val="374970333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119</a:t>
            </a:fld>
            <a:endParaRPr lang="zh-CN"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cs typeface="Times New Roman" charset="0"/>
            </a:endParaRPr>
          </a:p>
        </p:txBody>
      </p:sp>
    </p:spTree>
    <p:extLst>
      <p:ext uri="{BB962C8B-B14F-4D97-AF65-F5344CB8AC3E}">
        <p14:creationId xmlns:p14="http://schemas.microsoft.com/office/powerpoint/2010/main" val="19968681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51E3F7E-E783-3240-95AF-4AB7832FB19C}" type="slidenum">
              <a:rPr lang="en-US" sz="1200" b="0" smtClean="0">
                <a:solidFill>
                  <a:schemeClr val="tx1"/>
                </a:solidFill>
              </a:rPr>
              <a:pPr eaLnBrk="1" hangingPunct="1">
                <a:defRPr/>
              </a:pPr>
              <a:t>12</a:t>
            </a:fld>
            <a:endParaRPr lang="zh-CN" sz="1200" b="0" dirty="0">
              <a:solidFill>
                <a:schemeClr val="tx1"/>
              </a:solidFill>
            </a:endParaRPr>
          </a:p>
        </p:txBody>
      </p:sp>
      <p:sp>
        <p:nvSpPr>
          <p:cNvPr id="302083" name="Rectangle 2"/>
          <p:cNvSpPr>
            <a:spLocks noGrp="1" noRot="1" noChangeAspect="1" noChangeArrowheads="1" noTextEdit="1"/>
          </p:cNvSpPr>
          <p:nvPr>
            <p:ph type="sldImg"/>
          </p:nvPr>
        </p:nvSpPr>
        <p:spPr>
          <a:xfrm>
            <a:off x="1181100" y="698500"/>
            <a:ext cx="4648200" cy="3486150"/>
          </a:xfrm>
          <a:ln/>
        </p:spPr>
      </p:sp>
      <p:sp>
        <p:nvSpPr>
          <p:cNvPr id="302084" name="Rectangle 3"/>
          <p:cNvSpPr>
            <a:spLocks noGrp="1" noChangeArrowheads="1"/>
          </p:cNvSpPr>
          <p:nvPr>
            <p:ph type="body" idx="1"/>
          </p:nvPr>
        </p:nvSpPr>
        <p:spPr>
          <a:xfrm>
            <a:off x="879475"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如果食品未得到正确的处理，食品可能会变得不安全。以下是 5 种最常见的可能会导致食源性疾病的食品操作错误或风险因素。</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从不安全的货源采购食品可能引发很大的问题。因此，从信誉良好的合格供应商处采购食品至关重要。 </a:t>
            </a:r>
          </a:p>
          <a:p>
            <a:pPr marL="171450" indent="-171450" eaLnBrk="1" hangingPunct="1">
              <a:buFont typeface="Arial" panose="020B0604020202020204" pitchFamily="34" charset="0"/>
              <a:buChar char="•"/>
              <a:defRPr/>
            </a:pPr>
            <a:r>
              <a:rPr lang="en-US" dirty="0" err="1">
                <a:ea typeface="SimSun" panose="02010600030101010101" pitchFamily="2" charset="-122"/>
                <a:cs typeface="SimSun"/>
              </a:rPr>
              <a:t>请记住，在私人住宅中预制的食品也被视为来自不安全的来源，必须避免</a:t>
            </a:r>
            <a:r>
              <a:rPr lang="en-US" dirty="0">
                <a:ea typeface="SimSun" panose="02010600030101010101" pitchFamily="2" charset="-122"/>
                <a:cs typeface="SimSun"/>
              </a:rPr>
              <a:t>。 </a:t>
            </a:r>
          </a:p>
          <a:p>
            <a:pPr marL="114300" indent="-114300" eaLnBrk="1" hangingPunct="1">
              <a:buFontTx/>
              <a:buChar char="•"/>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43712507"/>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120</a:t>
            </a:fld>
            <a:endParaRPr lang="zh-CN"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作为经理，您应该观察食品操作者有没有疾病的迹象，例如是否呈现幻灯片中所列的症状。</a:t>
            </a:r>
            <a:endParaRPr lang="zh-CN" b="1" dirty="0">
              <a:ea typeface="SimSun" panose="02010600030101010101" pitchFamily="2" charset="-122"/>
              <a:cs typeface="SimSun"/>
            </a:endParaRPr>
          </a:p>
        </p:txBody>
      </p:sp>
    </p:spTree>
    <p:extLst>
      <p:ext uri="{BB962C8B-B14F-4D97-AF65-F5344CB8AC3E}">
        <p14:creationId xmlns:p14="http://schemas.microsoft.com/office/powerpoint/2010/main" val="250750882"/>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121</a:t>
            </a:fld>
            <a:endParaRPr lang="zh-CN"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n-US" b="1" dirty="0">
                <a:ea typeface="SimSun" panose="02010600030101010101" pitchFamily="2" charset="-122"/>
                <a:cs typeface="SimSun"/>
              </a:rPr>
              <a:t>讲师注释</a:t>
            </a:r>
          </a:p>
          <a:p>
            <a:pPr marL="171450" indent="-171450" eaLnBrk="1" hangingPunct="1">
              <a:spcBef>
                <a:spcPct val="50000"/>
              </a:spcBef>
              <a:buSzPct val="8000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关于因医学疾病限制或禁止员工进入餐饮机构的这些信息仅供参考。请与您的当地监管部门合作来确定最佳的行动。</a:t>
            </a:r>
            <a:endParaRPr lang="zh-CN" dirty="0">
              <a:ea typeface="SimSun" panose="02010600030101010101" pitchFamily="2" charset="-122"/>
            </a:endParaRPr>
          </a:p>
          <a:p>
            <a:pPr marL="114300" indent="-114300" eaLnBrk="1" hangingPunct="1">
              <a:lnSpc>
                <a:spcPct val="80000"/>
              </a:lnSpc>
              <a:spcBef>
                <a:spcPct val="50000"/>
              </a:spcBef>
              <a:buSzPct val="80000"/>
            </a:pPr>
            <a:endParaRPr lang="zh-CN" dirty="0">
              <a:ea typeface="SimSun" panose="02010600030101010101" pitchFamily="2" charset="-122"/>
            </a:endParaRPr>
          </a:p>
        </p:txBody>
      </p:sp>
    </p:spTree>
    <p:extLst>
      <p:ext uri="{BB962C8B-B14F-4D97-AF65-F5344CB8AC3E}">
        <p14:creationId xmlns:p14="http://schemas.microsoft.com/office/powerpoint/2010/main" val="799201259"/>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122</a:t>
            </a:fld>
            <a:endParaRPr lang="zh-CN"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endParaRPr>
          </a:p>
        </p:txBody>
      </p:sp>
    </p:spTree>
    <p:extLst>
      <p:ext uri="{BB962C8B-B14F-4D97-AF65-F5344CB8AC3E}">
        <p14:creationId xmlns:p14="http://schemas.microsoft.com/office/powerpoint/2010/main" val="174366232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123</a:t>
            </a:fld>
            <a:endParaRPr lang="zh-CN"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endParaRPr lang="en-US" b="0" dirty="0">
              <a:latin typeface="Times New Roman" charset="0"/>
              <a:cs typeface="Times New Roman" charset="0"/>
            </a:endParaRPr>
          </a:p>
        </p:txBody>
      </p:sp>
    </p:spTree>
    <p:extLst>
      <p:ext uri="{BB962C8B-B14F-4D97-AF65-F5344CB8AC3E}">
        <p14:creationId xmlns:p14="http://schemas.microsoft.com/office/powerpoint/2010/main" val="888727647"/>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E71725C-540C-154E-AFC1-9E75C415ECCD}" type="slidenum">
              <a:rPr lang="en-US" sz="1200" b="0" smtClean="0">
                <a:solidFill>
                  <a:schemeClr val="tx1"/>
                </a:solidFill>
              </a:rPr>
              <a:pPr eaLnBrk="1" hangingPunct="1">
                <a:defRPr/>
              </a:pPr>
              <a:t>124</a:t>
            </a:fld>
            <a:endParaRPr lang="zh-CN" sz="1200" b="0" dirty="0">
              <a:solidFill>
                <a:schemeClr val="tx1"/>
              </a:solidFill>
            </a:endParaRPr>
          </a:p>
        </p:txBody>
      </p:sp>
      <p:sp>
        <p:nvSpPr>
          <p:cNvPr id="385027" name="Rectangle 2"/>
          <p:cNvSpPr>
            <a:spLocks noGrp="1" noRot="1" noChangeAspect="1" noChangeArrowheads="1" noTextEdit="1"/>
          </p:cNvSpPr>
          <p:nvPr>
            <p:ph type="sldImg"/>
          </p:nvPr>
        </p:nvSpPr>
        <p:spPr>
          <a:ln/>
        </p:spPr>
      </p:sp>
      <p:sp>
        <p:nvSpPr>
          <p:cNvPr id="217091" name="Rectangle 3"/>
          <p:cNvSpPr>
            <a:spLocks noGrp="1" noChangeArrowheads="1"/>
          </p:cNvSpPr>
          <p:nvPr>
            <p:ph type="body" idx="1"/>
          </p:nvPr>
        </p:nvSpPr>
        <p:spPr>
          <a:xfrm>
            <a:off x="876300" y="4468813"/>
            <a:ext cx="5140325" cy="4294187"/>
          </a:xfrm>
          <a:noFill/>
        </p:spPr>
        <p:txBody>
          <a:bodyPr lIns="92825" tIns="46413" rIns="92825" bIns="46413"/>
          <a:lstStyle/>
          <a:p>
            <a:pPr marL="114300" indent="-114300" eaLnBrk="1" hangingPunct="1"/>
            <a:r>
              <a:rPr lang="en-US" b="1" dirty="0">
                <a:ea typeface="SimSun" panose="02010600030101010101" pitchFamily="2" charset="-122"/>
                <a:cs typeface="SimSun"/>
              </a:rPr>
              <a:t>讲师注释</a:t>
            </a:r>
          </a:p>
          <a:p>
            <a:pPr marL="171450" marR="0" lvl="0" indent="-171450" algn="l" defTabSz="914400" rtl="0" eaLnBrk="1" fontAlgn="base" latinLnBrk="0" hangingPunct="1">
              <a:spcBef>
                <a:spcPct val="50000"/>
              </a:spcBef>
              <a:spcAft>
                <a:spcPct val="0"/>
              </a:spcAft>
              <a:buClrTx/>
              <a:buSzPct val="80000"/>
              <a:buFont typeface="Arial" panose="020B0604020202020204" pitchFamily="34" charset="0"/>
              <a:buChar char="•"/>
              <a:tabLst/>
              <a:defRPr/>
            </a:pPr>
            <a:r>
              <a:rPr lang="en-US" sz="1200" b="0" i="0" u="none" strike="noStrike" kern="1200" baseline="0" dirty="0">
                <a:solidFill>
                  <a:schemeClr val="dk1"/>
                </a:solidFill>
                <a:ea typeface="SimSun" panose="02010600030101010101" pitchFamily="2" charset="-122"/>
                <a:cs typeface="SimSun"/>
              </a:rPr>
              <a:t>被诊断为患有疾病的某些食品操作者可能没有呈现症状，或者症状可能已消失。 </a:t>
            </a:r>
          </a:p>
          <a:p>
            <a:pPr marL="171450" marR="0" lvl="0" indent="-171450" algn="l" defTabSz="914400" rtl="0" eaLnBrk="1" fontAlgn="base" latinLnBrk="0" hangingPunct="1">
              <a:spcBef>
                <a:spcPct val="50000"/>
              </a:spcBef>
              <a:spcAft>
                <a:spcPct val="0"/>
              </a:spcAft>
              <a:buClrTx/>
              <a:buSzPct val="80000"/>
              <a:buFont typeface="Arial" panose="020B0604020202020204" pitchFamily="34" charset="0"/>
              <a:buChar char="•"/>
              <a:tabLst/>
              <a:defRPr/>
            </a:pPr>
            <a:r>
              <a:rPr lang="en-US" sz="1200" b="0" kern="0" dirty="0">
                <a:solidFill>
                  <a:srgbClr val="231F20"/>
                </a:solidFill>
                <a:ea typeface="SimSun" panose="02010600030101010101" pitchFamily="2" charset="-122"/>
                <a:cs typeface="SimSun"/>
              </a:rPr>
              <a:t>请与执业医师和当地监管部门合作，确定是必须禁止食品操作者进入餐饮机构，还是必须限制其处理暴露在外面的食品、厨房用具和设备。 </a:t>
            </a:r>
          </a:p>
          <a:p>
            <a:pPr marL="171450" marR="0" lvl="0" indent="-171450" algn="l" defTabSz="914400" rtl="0" eaLnBrk="1" fontAlgn="base" latinLnBrk="0" hangingPunct="1">
              <a:spcBef>
                <a:spcPct val="50000"/>
              </a:spcBef>
              <a:spcAft>
                <a:spcPct val="0"/>
              </a:spcAft>
              <a:buClrTx/>
              <a:buSzPct val="80000"/>
              <a:buFont typeface="Arial" panose="020B0604020202020204" pitchFamily="34" charset="0"/>
              <a:buChar char="•"/>
              <a:tabLst/>
              <a:defRPr/>
            </a:pPr>
            <a:r>
              <a:rPr lang="en-US" sz="1200" b="0" kern="0" dirty="0">
                <a:solidFill>
                  <a:srgbClr val="231F20"/>
                </a:solidFill>
                <a:ea typeface="SimSun" panose="02010600030101010101" pitchFamily="2" charset="-122"/>
                <a:cs typeface="SimSun"/>
              </a:rPr>
              <a:t>执业医师和监管部门还将确定这些员工何时才能安全地返回到餐饮机构中，以及何时才能履行他们的常规食品加工职责。</a:t>
            </a:r>
          </a:p>
          <a:p>
            <a:pPr marL="171450" indent="-171450" eaLnBrk="1" hangingPunct="1">
              <a:spcBef>
                <a:spcPct val="50000"/>
              </a:spcBef>
              <a:buSzPct val="8000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所有关于因医学疾病限制或禁止员工进入餐饮机构的信息仅供参考。请与您的当地监管部门合作来确定最佳的行动。</a:t>
            </a:r>
            <a:endParaRPr lang="zh-CN" dirty="0">
              <a:ea typeface="SimSun" panose="02010600030101010101" pitchFamily="2" charset="-122"/>
            </a:endParaRPr>
          </a:p>
          <a:p>
            <a:pPr marL="114300" indent="-114300" eaLnBrk="1" hangingPunct="1">
              <a:lnSpc>
                <a:spcPct val="80000"/>
              </a:lnSpc>
              <a:spcBef>
                <a:spcPct val="50000"/>
              </a:spcBef>
              <a:buSzPct val="80000"/>
            </a:pPr>
            <a:endParaRPr lang="zh-CN" dirty="0">
              <a:ea typeface="SimSun" panose="02010600030101010101" pitchFamily="2" charset="-122"/>
            </a:endParaRPr>
          </a:p>
        </p:txBody>
      </p:sp>
    </p:spTree>
    <p:extLst>
      <p:ext uri="{BB962C8B-B14F-4D97-AF65-F5344CB8AC3E}">
        <p14:creationId xmlns:p14="http://schemas.microsoft.com/office/powerpoint/2010/main" val="67649673"/>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2" name="Slide Image Placeholder 1"/>
          <p:cNvSpPr>
            <a:spLocks noGrp="1" noRot="1" noChangeAspect="1" noTextEdit="1"/>
          </p:cNvSpPr>
          <p:nvPr>
            <p:ph type="sldImg"/>
          </p:nvPr>
        </p:nvSpPr>
        <p:spPr>
          <a:ln/>
        </p:spPr>
      </p:sp>
      <p:sp>
        <p:nvSpPr>
          <p:cNvPr id="389123"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pPr>
              <a:defRPr/>
            </a:pPr>
            <a:endParaRPr lang="en-US" dirty="0">
              <a:latin typeface="Times New Roman" charset="0"/>
              <a:cs typeface="+mn-cs"/>
            </a:endParaRPr>
          </a:p>
        </p:txBody>
      </p:sp>
      <p:sp>
        <p:nvSpPr>
          <p:cNvPr id="38912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289C790-0D81-DF41-B308-6AAC629D2C6A}" type="slidenum">
              <a:rPr lang="en-US" sz="1200" b="0" smtClean="0">
                <a:solidFill>
                  <a:srgbClr val="000000"/>
                </a:solidFill>
              </a:rPr>
              <a:pPr eaLnBrk="1" hangingPunct="1">
                <a:defRPr/>
              </a:pPr>
              <a:t>125</a:t>
            </a:fld>
            <a:endParaRPr lang="zh-CN" altLang="en-US" sz="1200" b="0" dirty="0">
              <a:solidFill>
                <a:srgbClr val="000000"/>
              </a:solidFill>
            </a:endParaRPr>
          </a:p>
        </p:txBody>
      </p:sp>
    </p:spTree>
    <p:extLst>
      <p:ext uri="{BB962C8B-B14F-4D97-AF65-F5344CB8AC3E}">
        <p14:creationId xmlns:p14="http://schemas.microsoft.com/office/powerpoint/2010/main" val="3418456731"/>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1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8E91A1F-1AB0-9E48-86D3-C58A66DD3CCE}" type="slidenum">
              <a:rPr lang="en-US" sz="1200" b="0" smtClean="0">
                <a:solidFill>
                  <a:srgbClr val="000000"/>
                </a:solidFill>
              </a:rPr>
              <a:pPr eaLnBrk="1" hangingPunct="1">
                <a:defRPr/>
              </a:pPr>
              <a:t>126</a:t>
            </a:fld>
            <a:endParaRPr lang="zh-CN" altLang="en-US" sz="1200" b="0" dirty="0">
              <a:solidFill>
                <a:srgbClr val="000000"/>
              </a:solidFill>
            </a:endParaRPr>
          </a:p>
        </p:txBody>
      </p:sp>
      <p:sp>
        <p:nvSpPr>
          <p:cNvPr id="390147" name="Rectangle 2"/>
          <p:cNvSpPr>
            <a:spLocks noGrp="1" noRot="1" noChangeAspect="1" noChangeArrowheads="1" noTextEdit="1"/>
          </p:cNvSpPr>
          <p:nvPr>
            <p:ph type="sldImg"/>
          </p:nvPr>
        </p:nvSpPr>
        <p:spPr>
          <a:ln/>
        </p:spPr>
      </p:sp>
      <p:sp>
        <p:nvSpPr>
          <p:cNvPr id="390148"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spcBef>
                <a:spcPct val="50000"/>
              </a:spcBef>
              <a:defRPr/>
            </a:pPr>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cs typeface="Times New Roman" charset="0"/>
            </a:endParaRPr>
          </a:p>
          <a:p>
            <a:pPr marL="171450" indent="-171450" eaLnBrk="1" hangingPunct="1">
              <a:spcBef>
                <a:spcPct val="50000"/>
              </a:spcBef>
              <a:buSzPct val="80000"/>
              <a:buFont typeface="Arial" panose="020B0604020202020204" pitchFamily="34" charset="0"/>
              <a:buChar char="•"/>
              <a:defRPr/>
            </a:pPr>
            <a:r>
              <a:rPr lang="en-US" dirty="0">
                <a:latin typeface="Times New Roman" charset="0"/>
                <a:ea typeface="SimSun" panose="02010600030101010101" pitchFamily="2" charset="-122"/>
              </a:rPr>
              <a:t>与班上学员讨论章节目标。</a:t>
            </a:r>
          </a:p>
          <a:p>
            <a:pPr marL="114300" indent="-114300" eaLnBrk="1" hangingPunct="1">
              <a:defRPr/>
            </a:pPr>
            <a:endParaRPr lang="zh-CN" dirty="0">
              <a:latin typeface="Times New Roman" charset="0"/>
              <a:ea typeface="SimSun" panose="02010600030101010101" pitchFamily="2" charset="-122"/>
              <a:cs typeface="+mn-cs"/>
            </a:endParaRPr>
          </a:p>
        </p:txBody>
      </p:sp>
    </p:spTree>
    <p:extLst>
      <p:ext uri="{BB962C8B-B14F-4D97-AF65-F5344CB8AC3E}">
        <p14:creationId xmlns:p14="http://schemas.microsoft.com/office/powerpoint/2010/main" val="740438083"/>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12CC40D-6748-8049-BF2E-DB7702DE43EA}" type="slidenum">
              <a:rPr lang="en-US" sz="1200" b="0" smtClean="0">
                <a:solidFill>
                  <a:srgbClr val="000000"/>
                </a:solidFill>
              </a:rPr>
              <a:pPr eaLnBrk="1" hangingPunct="1">
                <a:defRPr/>
              </a:pPr>
              <a:t>127</a:t>
            </a:fld>
            <a:endParaRPr lang="zh-CN" altLang="en-US" sz="1200" b="0" dirty="0">
              <a:solidFill>
                <a:srgbClr val="000000"/>
              </a:solidFill>
            </a:endParaRPr>
          </a:p>
        </p:txBody>
      </p:sp>
      <p:sp>
        <p:nvSpPr>
          <p:cNvPr id="391171" name="Rectangle 2"/>
          <p:cNvSpPr>
            <a:spLocks noGrp="1" noRot="1" noChangeAspect="1" noChangeArrowheads="1" noTextEdit="1"/>
          </p:cNvSpPr>
          <p:nvPr>
            <p:ph type="sldImg"/>
          </p:nvPr>
        </p:nvSpPr>
        <p:spPr>
          <a:ln/>
        </p:spPr>
      </p:sp>
      <p:sp>
        <p:nvSpPr>
          <p:cNvPr id="391172"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defRPr/>
            </a:pPr>
            <a:r>
              <a:rPr lang="en-US" dirty="0" err="1">
                <a:latin typeface="Times New Roman" charset="0"/>
                <a:ea typeface="SimSun" panose="02010600030101010101" pitchFamily="2" charset="-122"/>
              </a:rPr>
              <a:t>您有责任确保食品在此流程中各个环节的安全</a:t>
            </a:r>
            <a:r>
              <a:rPr lang="en-US" dirty="0">
                <a:latin typeface="Times New Roman" charset="0"/>
                <a:ea typeface="SimSun" panose="02010600030101010101" pitchFamily="2" charset="-122"/>
              </a:rPr>
              <a:t>。</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例如</a:t>
            </a:r>
            <a:r>
              <a:rPr lang="ja-JP" altLang="en-US" dirty="0">
                <a:latin typeface="Times New Roman" charset="0"/>
                <a:ea typeface="SimSun" panose="02010600030101010101" pitchFamily="2" charset="-122"/>
              </a:rPr>
              <a:t>，</a:t>
            </a:r>
            <a:r>
              <a:rPr lang="en-US" dirty="0">
                <a:latin typeface="Times New Roman" charset="0"/>
                <a:ea typeface="SimSun" panose="02010600030101010101" pitchFamily="2" charset="-122"/>
              </a:rPr>
              <a:t>冷冻食品可能在离开食品加工厂时是安全的。但可能会在运往供应商仓库的路上解冻</a:t>
            </a:r>
            <a:r>
              <a:rPr lang="ja-JP" altLang="en-US" dirty="0">
                <a:latin typeface="Times New Roman" charset="0"/>
                <a:ea typeface="SimSun" panose="02010600030101010101" pitchFamily="2" charset="-122"/>
              </a:rPr>
              <a:t>。</a:t>
            </a:r>
            <a:r>
              <a:rPr lang="en-US" dirty="0">
                <a:latin typeface="Times New Roman" charset="0"/>
                <a:ea typeface="SimSun" panose="02010600030101010101" pitchFamily="2" charset="-122"/>
              </a:rPr>
              <a:t>这些食品进入您的餐饮机构之后，可能没有被正确地存放，或者可能没有被烹制到正确的中心温度。这些错误可能会叠加在一起而引发食源性疾病。</a:t>
            </a:r>
          </a:p>
        </p:txBody>
      </p:sp>
    </p:spTree>
    <p:extLst>
      <p:ext uri="{BB962C8B-B14F-4D97-AF65-F5344CB8AC3E}">
        <p14:creationId xmlns:p14="http://schemas.microsoft.com/office/powerpoint/2010/main" val="352640347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B0053EF-4D1A-5B4C-A8F4-36C4AE817BD7}" type="slidenum">
              <a:rPr lang="en-US" sz="1200" b="0" smtClean="0">
                <a:solidFill>
                  <a:srgbClr val="000000"/>
                </a:solidFill>
              </a:rPr>
              <a:pPr eaLnBrk="1" hangingPunct="1">
                <a:defRPr/>
              </a:pPr>
              <a:t>128</a:t>
            </a:fld>
            <a:endParaRPr lang="zh-CN" altLang="en-US" sz="1200" b="0" dirty="0">
              <a:solidFill>
                <a:srgbClr val="000000"/>
              </a:solidFill>
            </a:endParaRPr>
          </a:p>
        </p:txBody>
      </p:sp>
      <p:sp>
        <p:nvSpPr>
          <p:cNvPr id="392195" name="Rectangle 2"/>
          <p:cNvSpPr>
            <a:spLocks noGrp="1" noRot="1" noChangeAspect="1" noChangeArrowheads="1" noTextEdit="1"/>
          </p:cNvSpPr>
          <p:nvPr>
            <p:ph type="sldImg"/>
          </p:nvPr>
        </p:nvSpPr>
        <p:spPr>
          <a:xfrm>
            <a:off x="1182688" y="696913"/>
            <a:ext cx="4648200" cy="3486150"/>
          </a:xfrm>
          <a:ln/>
        </p:spPr>
      </p:sp>
      <p:sp>
        <p:nvSpPr>
          <p:cNvPr id="392196"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942" tIns="47471" rIns="94942" bIns="47471"/>
          <a:lstStyle/>
          <a:p>
            <a:pPr marL="114300" indent="-114300" eaLnBrk="1" hangingPunct="1">
              <a:defRPr/>
            </a:pPr>
            <a:r>
              <a:rPr lang="en-US" b="1" dirty="0">
                <a:ea typeface="SimSun" panose="02010600030101010101" pitchFamily="2" charset="-122"/>
              </a:rPr>
              <a:t>讲师注释</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rPr>
              <a:t>食品流程的几乎每一个环节都有可能发生交叉污染。如果您知道交叉污染是如何以及在何处发生的，就很容易预防。最基本的方法就是将生的食品与即食食物分开存放。</a:t>
            </a:r>
            <a:endParaRPr lang="zh-CN" sz="1200" kern="1200" dirty="0">
              <a:solidFill>
                <a:schemeClr val="tx1"/>
              </a:solidFill>
              <a:ea typeface="SimSun" panose="02010600030101010101" pitchFamily="2" charset="-122"/>
              <a:cs typeface="ＭＳ Ｐゴシック" charset="0"/>
            </a:endParaRPr>
          </a:p>
          <a:p>
            <a:pPr marL="171450" indent="-171450">
              <a:buFont typeface="Arial" panose="020B0604020202020204" pitchFamily="34" charset="0"/>
              <a:buChar char="•"/>
            </a:pPr>
            <a:r>
              <a:rPr lang="en-US" sz="1200" b="0" i="0" u="none" strike="noStrike" kern="1200" baseline="0" dirty="0" err="1">
                <a:solidFill>
                  <a:schemeClr val="tx1"/>
                </a:solidFill>
                <a:ea typeface="SimSun" panose="02010600030101010101" pitchFamily="2" charset="-122"/>
              </a:rPr>
              <a:t>每种类型的食品应该有分类的独立设备。例如，使用一套砧板、厨房用具和容器来处理禽肉。使用另一套来处理生肉。使用第三套来处理果蔬</a:t>
            </a:r>
            <a:r>
              <a:rPr lang="en-US" sz="1200" b="0" i="0" u="none" strike="noStrike" kern="1200" baseline="0" dirty="0">
                <a:solidFill>
                  <a:schemeClr val="tx1"/>
                </a:solidFill>
                <a:ea typeface="SimSun" panose="02010600030101010101" pitchFamily="2" charset="-122"/>
              </a:rPr>
              <a:t>。</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rPr>
              <a:t>有色的砧板和有色的厨房用具手柄可以有助于区分设备。颜色可以告诉食品操作者可以使用哪个设备来处理每个食品品项。您不妨考虑生鸡肉用黄色，生肉用红色，果蔬用绿色。</a:t>
            </a:r>
            <a:endParaRPr lang="zh-CN" sz="1200" b="0" i="0" u="none" strike="noStrike" kern="1200" baseline="0" dirty="0">
              <a:solidFill>
                <a:schemeClr val="tx1"/>
              </a:solidFill>
              <a:ea typeface="SimSun" panose="02010600030101010101" pitchFamily="2" charset="-122"/>
              <a:cs typeface="ＭＳ Ｐゴシック" charset="0"/>
            </a:endParaRPr>
          </a:p>
          <a:p>
            <a:pPr marL="171450" indent="-171450" eaLnBrk="1" hangingPunct="1">
              <a:buFont typeface="Arial" panose="020B0604020202020204" pitchFamily="34" charset="0"/>
              <a:buChar char="•"/>
              <a:defRPr/>
            </a:pPr>
            <a:r>
              <a:rPr lang="en-US" sz="1200" kern="1200" dirty="0">
                <a:solidFill>
                  <a:schemeClr val="tx1"/>
                </a:solidFill>
                <a:ea typeface="SimSun" panose="02010600030101010101" pitchFamily="2" charset="-122"/>
              </a:rPr>
              <a:t>完成每项任务之后，对所有工作表面、设备和厨房用具进行清洁和消毒。例如，切生鸡肉时，不能仅通过冲刷设备来敷衍了事。病原体（例如</a:t>
            </a:r>
            <a:r>
              <a:rPr lang="en-US" sz="1200" kern="1200" dirty="0">
                <a:solidFill>
                  <a:schemeClr val="accent6">
                    <a:lumMod val="60000"/>
                    <a:lumOff val="40000"/>
                  </a:schemeClr>
                </a:solidFill>
                <a:ea typeface="SimSun" panose="02010600030101010101" pitchFamily="2" charset="-122"/>
              </a:rPr>
              <a:t>非伤寒</a:t>
            </a:r>
            <a:r>
              <a:rPr lang="en-US" sz="1200" i="1" kern="1200" dirty="0">
                <a:solidFill>
                  <a:schemeClr val="tx1"/>
                </a:solidFill>
                <a:ea typeface="SimSun" panose="02010600030101010101" pitchFamily="2" charset="-122"/>
              </a:rPr>
              <a:t>沙门氏菌</a:t>
            </a:r>
            <a:r>
              <a:rPr lang="en-US" sz="1200" kern="1200" dirty="0">
                <a:solidFill>
                  <a:schemeClr val="tx1"/>
                </a:solidFill>
                <a:ea typeface="SimSun" panose="02010600030101010101" pitchFamily="2" charset="-122"/>
              </a:rPr>
              <a:t>）可以通过交叉污染来污染食品。为了防止发生这种情况，必须将设备清洗、冲刷和消毒。</a:t>
            </a:r>
          </a:p>
          <a:p>
            <a:pPr marL="114300" indent="-114300" eaLnBrk="1" hangingPunct="1">
              <a:lnSpc>
                <a:spcPct val="80000"/>
              </a:lnSpc>
              <a:spcBef>
                <a:spcPct val="50000"/>
              </a:spcBef>
              <a:defRPr/>
            </a:pPr>
            <a:r>
              <a:rPr dirty="0">
                <a:ea typeface="SimSun" panose="02010600030101010101" pitchFamily="2" charset="-122"/>
              </a:rPr>
              <a:t>  </a:t>
            </a:r>
          </a:p>
          <a:p>
            <a:pPr marL="114300" indent="-114300" eaLnBrk="1" hangingPunct="1">
              <a:lnSpc>
                <a:spcPct val="80000"/>
              </a:lnSpc>
              <a:spcBef>
                <a:spcPct val="50000"/>
              </a:spcBef>
              <a:defRPr/>
            </a:pPr>
            <a:endParaRPr lang="zh-CN" dirty="0">
              <a:ea typeface="SimSun" panose="02010600030101010101" pitchFamily="2" charset="-122"/>
              <a:cs typeface="+mn-cs"/>
            </a:endParaRPr>
          </a:p>
        </p:txBody>
      </p:sp>
    </p:spTree>
    <p:extLst>
      <p:ext uri="{BB962C8B-B14F-4D97-AF65-F5344CB8AC3E}">
        <p14:creationId xmlns:p14="http://schemas.microsoft.com/office/powerpoint/2010/main" val="382482902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FFB4A8F-1992-2A49-8CDB-E58C20013C49}" type="slidenum">
              <a:rPr lang="en-US" sz="1200" b="0" smtClean="0">
                <a:solidFill>
                  <a:srgbClr val="000000"/>
                </a:solidFill>
              </a:rPr>
              <a:pPr eaLnBrk="1" hangingPunct="1">
                <a:defRPr/>
              </a:pPr>
              <a:t>129</a:t>
            </a:fld>
            <a:endParaRPr lang="zh-CN" altLang="en-US" sz="1200" b="0" dirty="0">
              <a:solidFill>
                <a:srgbClr val="000000"/>
              </a:solidFill>
            </a:endParaRPr>
          </a:p>
        </p:txBody>
      </p:sp>
      <p:sp>
        <p:nvSpPr>
          <p:cNvPr id="393219" name="Rectangle 2"/>
          <p:cNvSpPr>
            <a:spLocks noGrp="1" noRot="1" noChangeAspect="1" noChangeArrowheads="1" noTextEdit="1"/>
          </p:cNvSpPr>
          <p:nvPr>
            <p:ph type="sldImg"/>
          </p:nvPr>
        </p:nvSpPr>
        <p:spPr>
          <a:xfrm>
            <a:off x="1182688" y="696913"/>
            <a:ext cx="4648200" cy="3486150"/>
          </a:xfrm>
          <a:ln/>
        </p:spPr>
      </p:sp>
      <p:sp>
        <p:nvSpPr>
          <p:cNvPr id="393220"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tabLst>
                <a:tab pos="457200" algn="l"/>
              </a:tabLst>
              <a:defRPr/>
            </a:pPr>
            <a:r>
              <a:rPr lang="en-US" dirty="0">
                <a:latin typeface="Times New Roman" charset="0"/>
                <a:ea typeface="SimSun" panose="02010600030101010101" pitchFamily="2" charset="-122"/>
              </a:rPr>
              <a:t>如果需要使用同一个操作台来预制不同类型的食品，请在不同的时间预制生肉、鱼肉、禽肉和即食食物。预制每一种类型的食品前后，工作面和厨房用具都必须经过清洁和消毒。</a:t>
            </a:r>
          </a:p>
          <a:p>
            <a:pPr marL="171450" indent="-171450" eaLnBrk="1" hangingPunct="1">
              <a:buFont typeface="Arial" panose="020B0604020202020204" pitchFamily="34" charset="0"/>
              <a:buChar char="•"/>
              <a:tabLst>
                <a:tab pos="457200" algn="l"/>
              </a:tabLst>
              <a:defRPr/>
            </a:pPr>
            <a:r>
              <a:rPr lang="en-US" dirty="0" err="1">
                <a:latin typeface="Times New Roman" charset="0"/>
                <a:ea typeface="SimSun" panose="02010600030101010101" pitchFamily="2" charset="-122"/>
              </a:rPr>
              <a:t>先预制即食食物再预制生的食品，亦可以减少交叉污染的可能性</a:t>
            </a:r>
            <a:r>
              <a:rPr lang="en-US" dirty="0">
                <a:latin typeface="Times New Roman" charset="0"/>
                <a:ea typeface="SimSun" panose="02010600030101010101" pitchFamily="2" charset="-122"/>
              </a:rPr>
              <a:t>。</a:t>
            </a:r>
          </a:p>
        </p:txBody>
      </p:sp>
    </p:spTree>
    <p:extLst>
      <p:ext uri="{BB962C8B-B14F-4D97-AF65-F5344CB8AC3E}">
        <p14:creationId xmlns:p14="http://schemas.microsoft.com/office/powerpoint/2010/main" val="5605263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C823CBB-7B50-094E-842C-72FB4E7248B0}" type="slidenum">
              <a:rPr lang="en-US" sz="1200" b="0" smtClean="0">
                <a:solidFill>
                  <a:schemeClr val="tx1"/>
                </a:solidFill>
              </a:rPr>
              <a:pPr eaLnBrk="1" hangingPunct="1">
                <a:defRPr/>
              </a:pPr>
              <a:t>13</a:t>
            </a:fld>
            <a:endParaRPr lang="zh-CN" sz="1200" b="0" dirty="0">
              <a:solidFill>
                <a:schemeClr val="tx1"/>
              </a:solidFill>
            </a:endParaRPr>
          </a:p>
        </p:txBody>
      </p:sp>
      <p:sp>
        <p:nvSpPr>
          <p:cNvPr id="303107" name="Rectangle 2"/>
          <p:cNvSpPr>
            <a:spLocks noGrp="1" noRot="1" noChangeAspect="1" noChangeArrowheads="1" noTextEdit="1"/>
          </p:cNvSpPr>
          <p:nvPr>
            <p:ph type="sldImg"/>
          </p:nvPr>
        </p:nvSpPr>
        <p:spPr>
          <a:xfrm>
            <a:off x="1181100" y="698500"/>
            <a:ext cx="4648200" cy="3486150"/>
          </a:xfrm>
          <a:ln/>
        </p:spPr>
      </p:sp>
      <p:sp>
        <p:nvSpPr>
          <p:cNvPr id="289796" name="Rectangle 3"/>
          <p:cNvSpPr>
            <a:spLocks noGrp="1" noChangeArrowheads="1"/>
          </p:cNvSpPr>
          <p:nvPr>
            <p:ph type="body" idx="1"/>
          </p:nvPr>
        </p:nvSpPr>
        <p:spPr>
          <a:xfrm>
            <a:off x="876300" y="4467225"/>
            <a:ext cx="5143500" cy="4181475"/>
          </a:xfrm>
        </p:spPr>
        <p:txBody>
          <a:bodyPr/>
          <a:lstStyle/>
          <a:p>
            <a:pPr defTabSz="114300" eaLnBrk="1" hangingPunct="1">
              <a:defRPr/>
            </a:pPr>
            <a:r>
              <a:rPr lang="en-US" b="1" dirty="0">
                <a:ea typeface="SimSun" panose="02010600030101010101" pitchFamily="2" charset="-122"/>
                <a:cs typeface="SimSun"/>
              </a:rPr>
              <a:t>讲师注释</a:t>
            </a:r>
            <a:r>
              <a:rPr dirty="0">
                <a:ea typeface="SimSun" panose="02010600030101010101" pitchFamily="2" charset="-122"/>
                <a:cs typeface="SimSun"/>
              </a:rPr>
              <a:t> </a:t>
            </a:r>
          </a:p>
          <a:p>
            <a:pPr marL="171450" indent="-171450" eaLnBrk="1" hangingPunct="1">
              <a:buFont typeface="Arial" panose="020B0604020202020204" pitchFamily="34" charset="0"/>
              <a:buChar char="•"/>
              <a:defRPr/>
            </a:pPr>
            <a:r>
              <a:rPr dirty="0">
                <a:ea typeface="SimSun" panose="02010600030101010101" pitchFamily="2" charset="-122"/>
                <a:cs typeface="SimSun"/>
              </a:rPr>
              <a:t>除了从不安全的货源采购食品之外，其他每种食源性疾病风险因素都与四种主要做法有关：时间与温度处理不当、交叉污染、不良个人卫生以及清洁和消毒不彻底。</a:t>
            </a:r>
          </a:p>
        </p:txBody>
      </p:sp>
    </p:spTree>
    <p:extLst>
      <p:ext uri="{BB962C8B-B14F-4D97-AF65-F5344CB8AC3E}">
        <p14:creationId xmlns:p14="http://schemas.microsoft.com/office/powerpoint/2010/main" val="2411997857"/>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FFB4A8F-1992-2A49-8CDB-E58C20013C49}" type="slidenum">
              <a:rPr lang="en-US" sz="1200" b="0" smtClean="0">
                <a:solidFill>
                  <a:schemeClr val="tx1"/>
                </a:solidFill>
              </a:rPr>
              <a:pPr eaLnBrk="1" hangingPunct="1">
                <a:defRPr/>
              </a:pPr>
              <a:t>130</a:t>
            </a:fld>
            <a:endParaRPr lang="en-US" sz="1200" b="0">
              <a:solidFill>
                <a:schemeClr val="tx1"/>
              </a:solidFill>
            </a:endParaRPr>
          </a:p>
        </p:txBody>
      </p:sp>
      <p:sp>
        <p:nvSpPr>
          <p:cNvPr id="393219" name="Rectangle 2"/>
          <p:cNvSpPr>
            <a:spLocks noGrp="1" noRot="1" noChangeAspect="1" noChangeArrowheads="1" noTextEdit="1"/>
          </p:cNvSpPr>
          <p:nvPr>
            <p:ph type="sldImg"/>
          </p:nvPr>
        </p:nvSpPr>
        <p:spPr>
          <a:xfrm>
            <a:off x="1182688" y="696913"/>
            <a:ext cx="4648200" cy="3486150"/>
          </a:xfrm>
          <a:ln/>
        </p:spPr>
      </p:sp>
      <p:sp>
        <p:nvSpPr>
          <p:cNvPr id="393220"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zh-CN" b="1">
                <a:latin typeface="Times New Roman" charset="0"/>
                <a:ea typeface="SimSun"/>
                <a:cs typeface="+mn-cs"/>
              </a:rPr>
              <a:t>讲师注释</a:t>
            </a:r>
          </a:p>
          <a:p>
            <a:pPr marL="171450" indent="-171450">
              <a:buFont typeface="Arial" panose="020B0604020202020204" pitchFamily="34" charset="0"/>
              <a:buChar char="•"/>
            </a:pPr>
            <a:r>
              <a:rPr lang="zh-CN" sz="1200" b="0">
                <a:solidFill>
                  <a:schemeClr val="tx1"/>
                </a:solidFill>
                <a:latin typeface="Times New Roman" pitchFamily="18" charset="0"/>
                <a:ea typeface="SimSun" charset="0"/>
                <a:cs typeface="ＭＳ Ｐゴシック" charset="0"/>
              </a:rPr>
              <a:t>将生肉、禽肉和海鲜与未清洗过的即食水果和蔬菜分开。在存放、预制、备上菜存放和展示期间执行此操作，以防止交叉污染。</a:t>
            </a:r>
          </a:p>
          <a:p>
            <a:pPr marL="171450" indent="-171450" eaLnBrk="1" hangingPunct="1">
              <a:buFont typeface="Arial" panose="020B0604020202020204" pitchFamily="34" charset="0"/>
              <a:buChar char="•"/>
              <a:tabLst>
                <a:tab pos="457200" algn="l"/>
              </a:tabLst>
              <a:defRPr/>
            </a:pPr>
            <a:r>
              <a:rPr lang="zh-CN">
                <a:latin typeface="Times New Roman" charset="0"/>
                <a:ea typeface="SimSun"/>
                <a:cs typeface="+mn-cs"/>
              </a:rPr>
              <a:t>采购不需要太多预制或加工的食品。例如，您可以采购预先烹制过的鸡胸肉或切碎的生菜。</a:t>
            </a:r>
          </a:p>
        </p:txBody>
      </p:sp>
    </p:spTree>
    <p:extLst>
      <p:ext uri="{BB962C8B-B14F-4D97-AF65-F5344CB8AC3E}">
        <p14:creationId xmlns:p14="http://schemas.microsoft.com/office/powerpoint/2010/main" val="1687586025"/>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4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4C0C1C1-70DD-0646-8865-BBDDE91005D7}" type="slidenum">
              <a:rPr lang="en-US" sz="1200" b="0" smtClean="0">
                <a:solidFill>
                  <a:srgbClr val="000000"/>
                </a:solidFill>
              </a:rPr>
              <a:pPr eaLnBrk="1" hangingPunct="1">
                <a:defRPr/>
              </a:pPr>
              <a:t>131</a:t>
            </a:fld>
            <a:endParaRPr lang="zh-CN" altLang="en-US" sz="1200" b="0" dirty="0">
              <a:solidFill>
                <a:srgbClr val="000000"/>
              </a:solidFill>
            </a:endParaRPr>
          </a:p>
        </p:txBody>
      </p:sp>
      <p:sp>
        <p:nvSpPr>
          <p:cNvPr id="394243" name="Rectangle 2"/>
          <p:cNvSpPr>
            <a:spLocks noGrp="1" noRot="1" noChangeAspect="1" noChangeArrowheads="1" noTextEdit="1"/>
          </p:cNvSpPr>
          <p:nvPr>
            <p:ph type="sldImg"/>
          </p:nvPr>
        </p:nvSpPr>
        <p:spPr>
          <a:xfrm>
            <a:off x="1182688" y="696913"/>
            <a:ext cx="4648200" cy="3486150"/>
          </a:xfrm>
          <a:ln/>
        </p:spPr>
      </p:sp>
      <p:sp>
        <p:nvSpPr>
          <p:cNvPr id="394244"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tabLst>
                <a:tab pos="457200" algn="l"/>
              </a:tabLst>
              <a:defRPr/>
            </a:pPr>
            <a:r>
              <a:rPr lang="en-US" dirty="0">
                <a:latin typeface="Times New Roman" charset="0"/>
                <a:ea typeface="SimSun" panose="02010600030101010101" pitchFamily="2" charset="-122"/>
              </a:rPr>
              <a:t>大多数食源性疾病都是因为 TCS 食品的时间与温度处理不当造成的。请记住，无论何时，TCS 食品放置在 41ºF 至 135ºF（5ºC 至 57ºC），</a:t>
            </a:r>
            <a:r>
              <a:rPr lang="en-US" dirty="0" err="1">
                <a:latin typeface="Times New Roman" charset="0"/>
                <a:ea typeface="SimSun" panose="02010600030101010101" pitchFamily="2" charset="-122"/>
              </a:rPr>
              <a:t>就是时间与温度处理不当。这被称为危险温度带，因为病原体在这个范围内是可以生长的</a:t>
            </a:r>
            <a:r>
              <a:rPr lang="en-US" dirty="0">
                <a:latin typeface="Times New Roman" charset="0"/>
                <a:ea typeface="SimSun" panose="02010600030101010101" pitchFamily="2" charset="-122"/>
              </a:rPr>
              <a:t>。</a:t>
            </a:r>
          </a:p>
          <a:p>
            <a:pPr marL="171450" indent="-171450" eaLnBrk="1" hangingPunct="1">
              <a:buFont typeface="Arial" panose="020B0604020202020204" pitchFamily="34" charset="0"/>
              <a:buChar char="•"/>
              <a:tabLst>
                <a:tab pos="457200" algn="l"/>
              </a:tabLst>
              <a:defRPr/>
            </a:pPr>
            <a:r>
              <a:rPr lang="en-US" dirty="0">
                <a:latin typeface="Times New Roman" charset="0"/>
                <a:ea typeface="SimSun" panose="02010600030101010101" pitchFamily="2" charset="-122"/>
              </a:rPr>
              <a:t>大多数病原体在 70ºF 至 125ºF（21ºC 至 52ºC）范围内会加快生长。</a:t>
            </a:r>
          </a:p>
          <a:p>
            <a:pPr marL="171450" indent="-171450" eaLnBrk="1" hangingPunct="1">
              <a:buFont typeface="Arial" panose="020B0604020202020204" pitchFamily="34" charset="0"/>
              <a:buChar char="•"/>
              <a:tabLst>
                <a:tab pos="457200" algn="l"/>
              </a:tabLst>
              <a:defRPr/>
            </a:pPr>
            <a:r>
              <a:rPr lang="en-US" dirty="0" err="1">
                <a:latin typeface="Times New Roman" charset="0"/>
                <a:ea typeface="SimSun" panose="02010600030101010101" pitchFamily="2" charset="-122"/>
              </a:rPr>
              <a:t>只要按以下方式加工食品，就会出现温度控制不当的问题：烹制到错误的中心温度、在错误的温度下存放，或以错误的方式冷却或再加热</a:t>
            </a:r>
            <a:r>
              <a:rPr lang="en-US" dirty="0">
                <a:latin typeface="Times New Roman" charset="0"/>
                <a:ea typeface="SimSun" panose="02010600030101010101" pitchFamily="2" charset="-122"/>
              </a:rPr>
              <a:t>。</a:t>
            </a:r>
          </a:p>
          <a:p>
            <a:pPr marL="171450" indent="-171450" eaLnBrk="1" hangingPunct="1">
              <a:buFont typeface="Arial" panose="020B0604020202020204" pitchFamily="34" charset="0"/>
              <a:buChar char="•"/>
              <a:tabLst>
                <a:tab pos="457200" algn="l"/>
              </a:tabLst>
              <a:defRPr/>
            </a:pPr>
            <a:r>
              <a:rPr lang="en-US" dirty="0">
                <a:latin typeface="Times New Roman" charset="0"/>
                <a:ea typeface="SimSun" panose="02010600030101010101" pitchFamily="2" charset="-122"/>
              </a:rPr>
              <a:t>食品在危险温度带以内存放的时间越长，病原体获得的生长时间就越长。为了保持食品安全，您必须减少食品在这个危险温度带内停留的时间。如果食品在这个范围内的保存时间达到或超过了 4 </a:t>
            </a:r>
            <a:r>
              <a:rPr lang="en-US" dirty="0" err="1">
                <a:latin typeface="Times New Roman" charset="0"/>
                <a:ea typeface="SimSun" panose="02010600030101010101" pitchFamily="2" charset="-122"/>
              </a:rPr>
              <a:t>个小时，您就必须将其丢弃</a:t>
            </a:r>
            <a:r>
              <a:rPr lang="en-US" dirty="0">
                <a:latin typeface="Times New Roman" charset="0"/>
                <a:ea typeface="SimSun" panose="02010600030101010101" pitchFamily="2" charset="-122"/>
              </a:rPr>
              <a:t>。</a:t>
            </a:r>
          </a:p>
        </p:txBody>
      </p:sp>
    </p:spTree>
    <p:extLst>
      <p:ext uri="{BB962C8B-B14F-4D97-AF65-F5344CB8AC3E}">
        <p14:creationId xmlns:p14="http://schemas.microsoft.com/office/powerpoint/2010/main" val="1448378034"/>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B40A4A-9881-1744-A506-6761665D8AF6}" type="slidenum">
              <a:rPr lang="en-US" sz="1200" b="0" smtClean="0">
                <a:solidFill>
                  <a:srgbClr val="000000"/>
                </a:solidFill>
              </a:rPr>
              <a:pPr eaLnBrk="1" hangingPunct="1">
                <a:defRPr/>
              </a:pPr>
              <a:t>132</a:t>
            </a:fld>
            <a:endParaRPr lang="zh-CN" altLang="en-US" sz="1200" b="0" dirty="0">
              <a:solidFill>
                <a:srgbClr val="000000"/>
              </a:solidFill>
            </a:endParaRPr>
          </a:p>
        </p:txBody>
      </p:sp>
      <p:sp>
        <p:nvSpPr>
          <p:cNvPr id="395267" name="Rectangle 2"/>
          <p:cNvSpPr>
            <a:spLocks noGrp="1" noRot="1" noChangeAspect="1" noChangeArrowheads="1" noTextEdit="1"/>
          </p:cNvSpPr>
          <p:nvPr>
            <p:ph type="sldImg"/>
          </p:nvPr>
        </p:nvSpPr>
        <p:spPr>
          <a:xfrm>
            <a:off x="1182688" y="696913"/>
            <a:ext cx="4648200" cy="3486150"/>
          </a:xfrm>
          <a:ln/>
        </p:spPr>
      </p:sp>
      <p:sp>
        <p:nvSpPr>
          <p:cNvPr id="237571" name="Rectangle 3"/>
          <p:cNvSpPr>
            <a:spLocks noGrp="1" noChangeArrowheads="1"/>
          </p:cNvSpPr>
          <p:nvPr>
            <p:ph type="body" idx="1"/>
          </p:nvPr>
        </p:nvSpPr>
        <p:spPr>
          <a:xfrm>
            <a:off x="876300" y="4441825"/>
            <a:ext cx="5257800" cy="4435475"/>
          </a:xfrm>
          <a:noFill/>
        </p:spPr>
        <p:txBody>
          <a:bodyPr lIns="93177" tIns="46589" rIns="93177" bIns="46589"/>
          <a:lstStyle/>
          <a:p>
            <a:pPr marL="114300" indent="-114300" eaLnBrk="1" hangingPunct="1">
              <a:tabLst>
                <a:tab pos="457200" algn="l"/>
              </a:tabLst>
            </a:pPr>
            <a:r>
              <a:rPr lang="en-US" b="1" dirty="0">
                <a:ea typeface="SimSun" panose="02010600030101010101" pitchFamily="2" charset="-122"/>
              </a:rPr>
              <a:t>讲师注释</a:t>
            </a:r>
          </a:p>
          <a:p>
            <a:pPr marL="171450" indent="-171450" eaLnBrk="1" hangingPunct="1">
              <a:buFont typeface="Arial" panose="020B0604020202020204" pitchFamily="34" charset="0"/>
              <a:buChar char="•"/>
              <a:tabLst>
                <a:tab pos="457200" algn="l"/>
              </a:tabLst>
            </a:pPr>
            <a:r>
              <a:rPr lang="en-US" dirty="0">
                <a:ea typeface="SimSun" panose="02010600030101010101" pitchFamily="2" charset="-122"/>
              </a:rPr>
              <a:t>了解应该检查哪些食品品项、检查频率，以及由谁来检查。确保食品操作者了解要做什么、如何做，以及这样做的重要性。</a:t>
            </a:r>
          </a:p>
          <a:p>
            <a:pPr marL="171450" indent="-171450" eaLnBrk="1" hangingPunct="1">
              <a:buFont typeface="Arial" panose="020B0604020202020204" pitchFamily="34" charset="0"/>
              <a:buChar char="•"/>
              <a:tabLst>
                <a:tab pos="457200" algn="l"/>
              </a:tabLst>
            </a:pPr>
            <a:r>
              <a:rPr lang="en-US" dirty="0">
                <a:ea typeface="SimSun" panose="02010600030101010101" pitchFamily="2" charset="-122"/>
              </a:rPr>
              <a:t>向食品操作者分发个人使用的温度计。要求他们在预制区域中使用计时器来检查食品处于危险温度带中有多长时间。</a:t>
            </a:r>
          </a:p>
          <a:p>
            <a:pPr marL="171450" indent="-171450" eaLnBrk="1" hangingPunct="1">
              <a:buFont typeface="Arial" panose="020B0604020202020204" pitchFamily="34" charset="0"/>
              <a:buChar char="•"/>
              <a:tabLst>
                <a:tab pos="457200" algn="l"/>
              </a:tabLst>
            </a:pPr>
            <a:r>
              <a:rPr lang="en-US" dirty="0">
                <a:ea typeface="SimSun" panose="02010600030101010101" pitchFamily="2" charset="-122"/>
              </a:rPr>
              <a:t>打印简单的表格，用于记录温度和测取温度的时间。将表格张贴在冷库和冰柜外、靠近预制区以及烹制和存放设备旁的写字夹板上。</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tab pos="457200" algn="l"/>
              </a:tabLst>
              <a:defRPr/>
            </a:pPr>
            <a:r>
              <a:rPr lang="en-US" sz="1200" b="0" i="0" u="none" strike="noStrike" kern="1200" baseline="0" dirty="0">
                <a:solidFill>
                  <a:schemeClr val="tx1"/>
                </a:solidFill>
                <a:ea typeface="SimSun" panose="02010600030101010101" pitchFamily="2" charset="-122"/>
              </a:rPr>
              <a:t>制定规程来限制 TCS 食品在危险温度带内停留的时间。这可能包括限制在预制食品时可以从冷库中取出的食品的数量。	</a:t>
            </a:r>
          </a:p>
          <a:p>
            <a:pPr marL="171450" lvl="0" indent="-171450" eaLnBrk="1" hangingPunct="1">
              <a:buFont typeface="Arial" panose="020B0604020202020204" pitchFamily="34" charset="0"/>
              <a:buChar char="•"/>
              <a:tabLst>
                <a:tab pos="457200" algn="l"/>
              </a:tabLst>
              <a:defRPr/>
            </a:pPr>
            <a:r>
              <a:rPr lang="en-US" sz="1200" b="0" i="0" u="none" strike="noStrike" kern="1200" baseline="0" dirty="0">
                <a:solidFill>
                  <a:schemeClr val="tx1"/>
                </a:solidFill>
                <a:ea typeface="SimSun" panose="02010600030101010101" pitchFamily="2" charset="-122"/>
              </a:rPr>
              <a:t>确保食品操作者了解在没有达到时间和温度标准时应如何应对。例如，如果您将汤放在蒸汽保温食品台上，并且两个小时后其温度下降到 135</a:t>
            </a:r>
            <a:r>
              <a:rPr lang="en-US" dirty="0">
                <a:ea typeface="SimSun" panose="02010600030101010101" pitchFamily="2" charset="-122"/>
              </a:rPr>
              <a:t>º</a:t>
            </a:r>
            <a:r>
              <a:rPr lang="en-US" sz="1200" b="0" i="0" u="none" strike="noStrike" kern="1200" baseline="0" dirty="0">
                <a:solidFill>
                  <a:schemeClr val="tx1"/>
                </a:solidFill>
                <a:ea typeface="SimSun" panose="02010600030101010101" pitchFamily="2" charset="-122"/>
              </a:rPr>
              <a:t>F (57</a:t>
            </a:r>
            <a:r>
              <a:rPr lang="en-US" dirty="0">
                <a:ea typeface="SimSun" panose="02010600030101010101" pitchFamily="2" charset="-122"/>
              </a:rPr>
              <a:t>º</a:t>
            </a:r>
            <a:r>
              <a:rPr lang="en-US" sz="1200" b="0" i="0" u="none" strike="noStrike" kern="1200" baseline="0" dirty="0">
                <a:solidFill>
                  <a:schemeClr val="tx1"/>
                </a:solidFill>
                <a:ea typeface="SimSun" panose="02010600030101010101" pitchFamily="2" charset="-122"/>
              </a:rPr>
              <a:t>C) 以下，您可能就需要将它再加热到正确的温度或者将其丢弃。</a:t>
            </a:r>
          </a:p>
        </p:txBody>
      </p:sp>
    </p:spTree>
    <p:extLst>
      <p:ext uri="{BB962C8B-B14F-4D97-AF65-F5344CB8AC3E}">
        <p14:creationId xmlns:p14="http://schemas.microsoft.com/office/powerpoint/2010/main" val="2129975852"/>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5EC04F5-24E1-5C4D-BD31-8BC0575EBE25}" type="slidenum">
              <a:rPr lang="en-US" sz="1200" b="0" smtClean="0">
                <a:solidFill>
                  <a:srgbClr val="000000"/>
                </a:solidFill>
              </a:rPr>
              <a:pPr eaLnBrk="1" hangingPunct="1">
                <a:defRPr/>
              </a:pPr>
              <a:t>133</a:t>
            </a:fld>
            <a:endParaRPr lang="zh-CN" altLang="en-US" sz="1200" b="0" dirty="0">
              <a:solidFill>
                <a:srgbClr val="000000"/>
              </a:solidFill>
            </a:endParaRPr>
          </a:p>
        </p:txBody>
      </p:sp>
      <p:sp>
        <p:nvSpPr>
          <p:cNvPr id="396291" name="Rectangle 2"/>
          <p:cNvSpPr>
            <a:spLocks noGrp="1" noRot="1" noChangeAspect="1" noChangeArrowheads="1" noTextEdit="1"/>
          </p:cNvSpPr>
          <p:nvPr>
            <p:ph type="sldImg"/>
          </p:nvPr>
        </p:nvSpPr>
        <p:spPr>
          <a:xfrm>
            <a:off x="1182688" y="696913"/>
            <a:ext cx="4648200" cy="3486150"/>
          </a:xfrm>
          <a:ln/>
        </p:spPr>
      </p:sp>
      <p:sp>
        <p:nvSpPr>
          <p:cNvPr id="396292" name="Rectangle 3"/>
          <p:cNvSpPr>
            <a:spLocks noGrp="1" noChangeArrowheads="1"/>
          </p:cNvSpPr>
          <p:nvPr>
            <p:ph type="body" idx="1"/>
          </p:nvPr>
        </p:nvSpPr>
        <p:spPr>
          <a:xfrm>
            <a:off x="876299" y="4441825"/>
            <a:ext cx="5389033"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tabLst>
                <a:tab pos="457200" algn="l"/>
              </a:tabLst>
              <a:defRPr/>
            </a:pPr>
            <a:r>
              <a:rPr lang="en-US" dirty="0">
                <a:latin typeface="Times New Roman" charset="0"/>
                <a:ea typeface="SimSun" panose="02010600030101010101" pitchFamily="2" charset="-122"/>
              </a:rPr>
              <a:t>双金属温度计可以检查 0˚F 到 220˚F（–18˚C 到 104˚C）范围的温度。</a:t>
            </a:r>
          </a:p>
          <a:p>
            <a:pPr marL="171450" indent="-171450" eaLnBrk="1" hangingPunct="1">
              <a:buFont typeface="Arial" panose="020B0604020202020204" pitchFamily="34" charset="0"/>
              <a:buChar char="•"/>
              <a:tabLst>
                <a:tab pos="457200" algn="l"/>
              </a:tabLst>
              <a:defRPr/>
            </a:pPr>
            <a:r>
              <a:rPr lang="en-US" dirty="0">
                <a:latin typeface="Times New Roman" charset="0"/>
                <a:ea typeface="SimSun" panose="02010600030101010101" pitchFamily="2" charset="-122"/>
              </a:rPr>
              <a:t>此温度计通过其金属杆来测量温度。检查温度时，请将金属杆插入食品中，直到凹口处。请务必遵守此要求，因为这种温度计的感应区域是从金属杆的顶端到凹口这一段。这个特点使这种温度计在检查大体积或厚实食品时非常有用。它通常不适用于较薄的食品，例如汉堡肉饼。</a:t>
            </a:r>
          </a:p>
          <a:p>
            <a:pPr marL="171450" indent="-171450" eaLnBrk="1" hangingPunct="1">
              <a:buFont typeface="Arial" panose="020B0604020202020204" pitchFamily="34" charset="0"/>
              <a:buChar char="•"/>
              <a:tabLst>
                <a:tab pos="457200" algn="l"/>
              </a:tabLst>
              <a:defRPr/>
            </a:pPr>
            <a:r>
              <a:rPr lang="en-US" dirty="0" err="1">
                <a:latin typeface="Times New Roman" charset="0"/>
                <a:ea typeface="SimSun" panose="02010600030101010101" pitchFamily="2" charset="-122"/>
              </a:rPr>
              <a:t>校准螺母用于调整温度计，以求精确</a:t>
            </a:r>
            <a:r>
              <a:rPr lang="en-US" dirty="0">
                <a:latin typeface="Times New Roman" charset="0"/>
                <a:ea typeface="SimSun" panose="02010600030101010101" pitchFamily="2" charset="-122"/>
              </a:rPr>
              <a:t>。</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tab pos="457200" algn="l"/>
              </a:tabLst>
              <a:defRPr/>
            </a:pPr>
            <a:r>
              <a:rPr lang="en-US" sz="1200" kern="1200" dirty="0">
                <a:solidFill>
                  <a:schemeClr val="tx1"/>
                </a:solidFill>
                <a:latin typeface="Times New Roman" charset="0"/>
                <a:ea typeface="SimSun" panose="02010600030101010101" pitchFamily="2" charset="-122"/>
              </a:rPr>
              <a:t>温度计应包含容易识读的标记。清晰的标记可以降低误读温度计的可能性。温度计必须起码有 2 度的刻度增量。</a:t>
            </a:r>
          </a:p>
          <a:p>
            <a:pPr marL="114300" indent="-114300" eaLnBrk="1" hangingPunct="1">
              <a:buFontTx/>
              <a:buChar char="•"/>
              <a:tabLst>
                <a:tab pos="457200" algn="l"/>
              </a:tabLst>
              <a:defRPr/>
            </a:pPr>
            <a:endParaRPr lang="zh-CN" dirty="0">
              <a:latin typeface="Times New Roman" charset="0"/>
              <a:ea typeface="SimSun" panose="02010600030101010101" pitchFamily="2" charset="-122"/>
              <a:cs typeface="+mn-cs"/>
            </a:endParaRPr>
          </a:p>
          <a:p>
            <a:pPr marL="114300" indent="-114300" eaLnBrk="1" hangingPunct="1">
              <a:tabLst>
                <a:tab pos="457200" algn="l"/>
              </a:tabLst>
              <a:defRPr/>
            </a:pPr>
            <a:endParaRPr lang="zh-CN" dirty="0">
              <a:latin typeface="Times New Roman" charset="0"/>
              <a:ea typeface="SimSun" panose="02010600030101010101" pitchFamily="2" charset="-122"/>
              <a:cs typeface="+mn-cs"/>
            </a:endParaRPr>
          </a:p>
        </p:txBody>
      </p:sp>
    </p:spTree>
    <p:extLst>
      <p:ext uri="{BB962C8B-B14F-4D97-AF65-F5344CB8AC3E}">
        <p14:creationId xmlns:p14="http://schemas.microsoft.com/office/powerpoint/2010/main" val="2283444289"/>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F71B089-C93D-224C-9280-2FA5D717B2BF}" type="slidenum">
              <a:rPr lang="en-US" sz="1200" b="0" smtClean="0">
                <a:solidFill>
                  <a:srgbClr val="000000"/>
                </a:solidFill>
              </a:rPr>
              <a:pPr eaLnBrk="1" hangingPunct="1">
                <a:defRPr/>
              </a:pPr>
              <a:t>134</a:t>
            </a:fld>
            <a:endParaRPr lang="zh-CN" altLang="en-US" sz="1200" b="0" dirty="0">
              <a:solidFill>
                <a:srgbClr val="000000"/>
              </a:solidFill>
            </a:endParaRPr>
          </a:p>
        </p:txBody>
      </p:sp>
      <p:sp>
        <p:nvSpPr>
          <p:cNvPr id="397315" name="Rectangle 2"/>
          <p:cNvSpPr>
            <a:spLocks noGrp="1" noRot="1" noChangeAspect="1" noChangeArrowheads="1" noTextEdit="1"/>
          </p:cNvSpPr>
          <p:nvPr>
            <p:ph type="sldImg"/>
          </p:nvPr>
        </p:nvSpPr>
        <p:spPr>
          <a:xfrm>
            <a:off x="1182688" y="696913"/>
            <a:ext cx="4648200" cy="3486150"/>
          </a:xfrm>
          <a:ln/>
        </p:spPr>
      </p:sp>
      <p:sp>
        <p:nvSpPr>
          <p:cNvPr id="397316" name="Rectangle 3"/>
          <p:cNvSpPr>
            <a:spLocks noGrp="1" noChangeArrowheads="1"/>
          </p:cNvSpPr>
          <p:nvPr>
            <p:ph type="body" idx="1"/>
          </p:nvPr>
        </p:nvSpPr>
        <p:spPr>
          <a:xfrm>
            <a:off x="876300" y="4441825"/>
            <a:ext cx="5257800" cy="4435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177" tIns="46589" rIns="93177" bIns="46589"/>
          <a:lstStyle/>
          <a:p>
            <a:pPr marL="114300" indent="-114300" eaLnBrk="1" hangingPunct="1">
              <a:tabLst>
                <a:tab pos="457200" algn="l"/>
              </a:tabLst>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tabLst>
                <a:tab pos="457200" algn="l"/>
              </a:tabLst>
              <a:defRPr/>
            </a:pPr>
            <a:r>
              <a:rPr lang="en-US" dirty="0">
                <a:latin typeface="Times New Roman" charset="0"/>
                <a:ea typeface="SimSun" panose="02010600030101010101" pitchFamily="2" charset="-122"/>
              </a:rPr>
              <a:t>热电偶温度计和热敏电阻温度计上的感应区都在探头的顶端。这意味着您不必像使用双金属温度计那样将温度计插入到食品中那么深来获取正确的读数</a:t>
            </a:r>
            <a:r>
              <a:rPr lang="ja-JP" altLang="en-US" dirty="0">
                <a:latin typeface="Times New Roman" charset="0"/>
                <a:ea typeface="SimSun" panose="02010600030101010101" pitchFamily="2" charset="-122"/>
              </a:rPr>
              <a:t>。</a:t>
            </a:r>
            <a:r>
              <a:rPr lang="en-US" dirty="0">
                <a:latin typeface="Times New Roman" charset="0"/>
                <a:ea typeface="SimSun" panose="02010600030101010101" pitchFamily="2" charset="-122"/>
              </a:rPr>
              <a:t>无论食品薄厚，都可以使用热电偶温度计和热敏电阻温度计来检查温度。</a:t>
            </a:r>
          </a:p>
          <a:p>
            <a:pPr marL="171450" indent="-171450" eaLnBrk="1" hangingPunct="1">
              <a:buFont typeface="Arial" panose="020B0604020202020204" pitchFamily="34" charset="0"/>
              <a:buChar char="•"/>
              <a:tabLst>
                <a:tab pos="457200" algn="l"/>
              </a:tabLst>
              <a:defRPr/>
            </a:pPr>
            <a:r>
              <a:rPr lang="en-US" dirty="0" err="1">
                <a:latin typeface="Times New Roman" charset="0"/>
                <a:ea typeface="SimSun" panose="02010600030101010101" pitchFamily="2" charset="-122"/>
              </a:rPr>
              <a:t>热电偶温度计和热敏电阻温度计有多种款式和尺寸。很多产品有不同类型的探头</a:t>
            </a:r>
            <a:r>
              <a:rPr lang="en-US" dirty="0">
                <a:latin typeface="Times New Roman" charset="0"/>
                <a:ea typeface="SimSun" panose="02010600030101010101" pitchFamily="2" charset="-122"/>
              </a:rPr>
              <a:t>。</a:t>
            </a:r>
          </a:p>
          <a:p>
            <a:pPr marL="171450" indent="-171450" eaLnBrk="1" hangingPunct="1">
              <a:buFont typeface="Arial" panose="020B0604020202020204" pitchFamily="34" charset="0"/>
              <a:buChar char="•"/>
              <a:tabLst>
                <a:tab pos="457200" algn="l"/>
              </a:tabLst>
              <a:defRPr/>
            </a:pPr>
            <a:r>
              <a:rPr lang="en-US" dirty="0">
                <a:latin typeface="Times New Roman" charset="0"/>
                <a:ea typeface="SimSun" panose="02010600030101010101" pitchFamily="2" charset="-122"/>
              </a:rPr>
              <a:t>浸入式探头用于检查汤、酱和煎炸用油等液体的温度。</a:t>
            </a:r>
          </a:p>
          <a:p>
            <a:pPr marL="171450" indent="-171450" eaLnBrk="1" hangingPunct="1">
              <a:buFont typeface="Arial" panose="020B0604020202020204" pitchFamily="34" charset="0"/>
              <a:buChar char="•"/>
              <a:tabLst>
                <a:tab pos="457200" algn="l"/>
              </a:tabLst>
              <a:defRPr/>
            </a:pPr>
            <a:r>
              <a:rPr lang="en-US" dirty="0">
                <a:latin typeface="Times New Roman" charset="0"/>
                <a:ea typeface="SimSun" panose="02010600030101010101" pitchFamily="2" charset="-122"/>
              </a:rPr>
              <a:t>表面探头用于检查平底烹制设备（例如平底锅）的温度。</a:t>
            </a:r>
          </a:p>
          <a:p>
            <a:pPr marL="171450" indent="-171450" eaLnBrk="1" hangingPunct="1">
              <a:buFont typeface="Arial" panose="020B0604020202020204" pitchFamily="34" charset="0"/>
              <a:buChar char="•"/>
              <a:tabLst>
                <a:tab pos="457200" algn="l"/>
              </a:tabLst>
              <a:defRPr/>
            </a:pPr>
            <a:r>
              <a:rPr lang="en-US" dirty="0">
                <a:latin typeface="Times New Roman" charset="0"/>
                <a:ea typeface="SimSun" panose="02010600030101010101" pitchFamily="2" charset="-122"/>
              </a:rPr>
              <a:t>刺入试探头用于检查食品的中心温度。应使用直径较小的探头来检查肉排和鱼排等较薄食品的中心温度。</a:t>
            </a:r>
          </a:p>
          <a:p>
            <a:pPr marL="171450" indent="-171450" eaLnBrk="1" hangingPunct="1">
              <a:buFont typeface="Arial" panose="020B0604020202020204" pitchFamily="34" charset="0"/>
              <a:buChar char="•"/>
              <a:tabLst>
                <a:tab pos="457200" algn="l"/>
              </a:tabLst>
              <a:defRPr/>
            </a:pPr>
            <a:r>
              <a:rPr lang="en-US" dirty="0">
                <a:latin typeface="Times New Roman" charset="0"/>
                <a:ea typeface="SimSun" panose="02010600030101010101" pitchFamily="2" charset="-122"/>
              </a:rPr>
              <a:t>空气探头用于检查冷库和烤箱内部的温度。</a:t>
            </a:r>
          </a:p>
          <a:p>
            <a:pPr marL="238125" lvl="1" indent="-122238" eaLnBrk="1" hangingPunct="1">
              <a:spcBef>
                <a:spcPct val="50000"/>
              </a:spcBef>
              <a:buFontTx/>
              <a:buChar char="•"/>
              <a:tabLst>
                <a:tab pos="457200" algn="l"/>
              </a:tabLst>
              <a:defRPr/>
            </a:pPr>
            <a:endParaRPr lang="zh-CN" dirty="0">
              <a:latin typeface="Times New Roman" charset="0"/>
              <a:ea typeface="SimSun" panose="02010600030101010101" pitchFamily="2" charset="-122"/>
              <a:cs typeface="Times New Roman" charset="0"/>
            </a:endParaRPr>
          </a:p>
          <a:p>
            <a:pPr marL="114300" indent="-114300" eaLnBrk="1" hangingPunct="1">
              <a:buFontTx/>
              <a:buChar char="•"/>
              <a:tabLst>
                <a:tab pos="457200" algn="l"/>
              </a:tabLst>
              <a:defRPr/>
            </a:pPr>
            <a:endParaRPr lang="zh-CN" dirty="0">
              <a:latin typeface="Times New Roman" charset="0"/>
              <a:ea typeface="SimSun" panose="02010600030101010101" pitchFamily="2" charset="-122"/>
              <a:cs typeface="+mn-cs"/>
            </a:endParaRPr>
          </a:p>
          <a:p>
            <a:pPr marL="114300" indent="-114300" eaLnBrk="1" hangingPunct="1">
              <a:buFontTx/>
              <a:buChar char="•"/>
              <a:tabLst>
                <a:tab pos="457200" algn="l"/>
              </a:tabLst>
              <a:defRPr/>
            </a:pPr>
            <a:endParaRPr lang="zh-CN" sz="1000" dirty="0">
              <a:latin typeface="Times New Roman" charset="0"/>
              <a:ea typeface="SimSun" panose="02010600030101010101" pitchFamily="2" charset="-122"/>
              <a:cs typeface="+mn-cs"/>
            </a:endParaRPr>
          </a:p>
          <a:p>
            <a:pPr marL="114300" indent="-114300" eaLnBrk="1" hangingPunct="1">
              <a:tabLst>
                <a:tab pos="457200" algn="l"/>
              </a:tabLst>
              <a:defRPr/>
            </a:pPr>
            <a:endParaRPr lang="zh-CN" sz="1000" dirty="0">
              <a:latin typeface="Times New Roman" charset="0"/>
              <a:ea typeface="SimSun" panose="02010600030101010101" pitchFamily="2" charset="-122"/>
              <a:cs typeface="+mn-cs"/>
            </a:endParaRPr>
          </a:p>
          <a:p>
            <a:pPr marL="114300" indent="-114300" eaLnBrk="1" hangingPunct="1">
              <a:tabLst>
                <a:tab pos="457200" algn="l"/>
              </a:tabLst>
              <a:defRPr/>
            </a:pPr>
            <a:r>
              <a:rPr lang="en-US" sz="1000" dirty="0">
                <a:latin typeface="Times New Roman" charset="0"/>
                <a:ea typeface="SimSun" panose="02010600030101010101" pitchFamily="2" charset="-122"/>
              </a:rPr>
              <a:t>.</a:t>
            </a:r>
          </a:p>
          <a:p>
            <a:pPr marL="114300" indent="-114300" eaLnBrk="1" hangingPunct="1">
              <a:buFontTx/>
              <a:buChar char="•"/>
              <a:tabLst>
                <a:tab pos="457200" algn="l"/>
              </a:tabLst>
              <a:defRPr/>
            </a:pPr>
            <a:endParaRPr lang="zh-CN" sz="1000" dirty="0">
              <a:latin typeface="Times New Roman" charset="0"/>
              <a:ea typeface="SimSun" panose="02010600030101010101" pitchFamily="2" charset="-122"/>
              <a:cs typeface="+mn-cs"/>
            </a:endParaRPr>
          </a:p>
        </p:txBody>
      </p:sp>
    </p:spTree>
    <p:extLst>
      <p:ext uri="{BB962C8B-B14F-4D97-AF65-F5344CB8AC3E}">
        <p14:creationId xmlns:p14="http://schemas.microsoft.com/office/powerpoint/2010/main" val="3159818187"/>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52AF618-17C3-4144-AD2D-5E74B09264E3}" type="slidenum">
              <a:rPr lang="en-US" sz="1200" b="0" smtClean="0">
                <a:solidFill>
                  <a:srgbClr val="000000"/>
                </a:solidFill>
              </a:rPr>
              <a:pPr eaLnBrk="1" hangingPunct="1">
                <a:defRPr/>
              </a:pPr>
              <a:t>135</a:t>
            </a:fld>
            <a:endParaRPr lang="zh-CN" altLang="en-US" sz="1200" b="0" dirty="0">
              <a:solidFill>
                <a:srgbClr val="000000"/>
              </a:solidFill>
            </a:endParaRPr>
          </a:p>
        </p:txBody>
      </p:sp>
      <p:sp>
        <p:nvSpPr>
          <p:cNvPr id="398339" name="Rectangle 2"/>
          <p:cNvSpPr>
            <a:spLocks noGrp="1" noRot="1" noChangeAspect="1" noChangeArrowheads="1" noTextEdit="1"/>
          </p:cNvSpPr>
          <p:nvPr>
            <p:ph type="sldImg"/>
          </p:nvPr>
        </p:nvSpPr>
        <p:spPr>
          <a:ln/>
        </p:spPr>
      </p:sp>
      <p:sp>
        <p:nvSpPr>
          <p:cNvPr id="398340" name="Rectangle 3"/>
          <p:cNvSpPr>
            <a:spLocks noGrp="1" noChangeArrowheads="1"/>
          </p:cNvSpPr>
          <p:nvPr>
            <p:ph type="body" idx="1"/>
          </p:nvPr>
        </p:nvSpPr>
        <p:spPr>
          <a:xfrm>
            <a:off x="876300" y="4440238"/>
            <a:ext cx="5257800" cy="4437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rPr>
              <a:t>讲师注释</a:t>
            </a:r>
          </a:p>
          <a:p>
            <a:pPr marL="171450" indent="-171450" eaLnBrk="1" hangingPunct="1">
              <a:buFont typeface="Arial" panose="020B0604020202020204" pitchFamily="34" charset="0"/>
              <a:buChar char="•"/>
              <a:defRPr/>
            </a:pPr>
            <a:r>
              <a:rPr lang="en-US" sz="1200" b="0" i="0" u="none" strike="noStrike" kern="1200" baseline="0" dirty="0" err="1">
                <a:solidFill>
                  <a:schemeClr val="tx1"/>
                </a:solidFill>
                <a:ea typeface="SimSun" panose="02010600030101010101" pitchFamily="2" charset="-122"/>
              </a:rPr>
              <a:t>红外线温度计无需接触表面即可检查其温度。这意味着可以减少交叉污染和食品损坏的可能性</a:t>
            </a:r>
            <a:r>
              <a:rPr lang="en-US" sz="1200" b="0" i="0" u="none" strike="noStrike" kern="1200" baseline="0" dirty="0">
                <a:solidFill>
                  <a:schemeClr val="tx1"/>
                </a:solidFill>
                <a:ea typeface="SimSun" panose="02010600030101010101" pitchFamily="2" charset="-122"/>
              </a:rPr>
              <a:t>。</a:t>
            </a:r>
          </a:p>
          <a:p>
            <a:pPr marL="171450" indent="-171450" eaLnBrk="1" hangingPunct="1">
              <a:buFont typeface="Arial" panose="020B0604020202020204" pitchFamily="34" charset="0"/>
              <a:buChar char="•"/>
              <a:defRPr/>
            </a:pPr>
            <a:r>
              <a:rPr lang="en-US" sz="1200" b="0" i="0" u="none" strike="noStrike" kern="1200" baseline="0" dirty="0" err="1">
                <a:solidFill>
                  <a:schemeClr val="tx1"/>
                </a:solidFill>
                <a:ea typeface="SimSun" panose="02010600030101010101" pitchFamily="2" charset="-122"/>
              </a:rPr>
              <a:t>但这些温度计无法测量空气温度或食品的中心温度</a:t>
            </a:r>
            <a:r>
              <a:rPr lang="en-US" sz="1200" b="0" i="0" u="none" strike="noStrike" kern="1200" baseline="0" dirty="0">
                <a:solidFill>
                  <a:schemeClr val="tx1"/>
                </a:solidFill>
                <a:ea typeface="SimSun" panose="02010600030101010101" pitchFamily="2" charset="-122"/>
              </a:rPr>
              <a:t>。</a:t>
            </a:r>
            <a:endParaRPr lang="zh-CN" dirty="0">
              <a:ea typeface="SimSun" panose="02010600030101010101" pitchFamily="2" charset="-122"/>
              <a:cs typeface="+mn-cs"/>
            </a:endParaRPr>
          </a:p>
          <a:p>
            <a:pPr marL="171450" indent="-171450" eaLnBrk="1" hangingPunct="1">
              <a:buFont typeface="Arial" panose="020B0604020202020204" pitchFamily="34" charset="0"/>
              <a:buChar char="•"/>
              <a:defRPr/>
            </a:pPr>
            <a:r>
              <a:rPr lang="en-US" dirty="0" err="1">
                <a:ea typeface="SimSun" panose="02010600030101010101" pitchFamily="2" charset="-122"/>
              </a:rPr>
              <a:t>握持温度计时尽可能靠近食品、食品包装或设备，但不要与之接触。</a:t>
            </a:r>
            <a:r>
              <a:rPr lang="en-US" b="1" dirty="0" err="1">
                <a:solidFill>
                  <a:srgbClr val="FF0000"/>
                </a:solidFill>
                <a:ea typeface="SimSun" panose="02010600030101010101" pitchFamily="2" charset="-122"/>
              </a:rPr>
              <a:t>请勿</a:t>
            </a:r>
            <a:r>
              <a:rPr lang="en-US" dirty="0" err="1">
                <a:ea typeface="SimSun" panose="02010600030101010101" pitchFamily="2" charset="-122"/>
              </a:rPr>
              <a:t>透过玻璃或金属（例如不锈钢或铝）来测量温度</a:t>
            </a:r>
            <a:r>
              <a:rPr lang="en-US" dirty="0">
                <a:ea typeface="SimSun" panose="02010600030101010101" pitchFamily="2" charset="-122"/>
              </a:rPr>
              <a:t>。</a:t>
            </a:r>
          </a:p>
          <a:p>
            <a:pPr marL="171450" indent="-171450" eaLnBrk="1" hangingPunct="1">
              <a:buFont typeface="Arial" panose="020B0604020202020204" pitchFamily="34" charset="0"/>
              <a:buChar char="•"/>
              <a:defRPr/>
            </a:pPr>
            <a:r>
              <a:rPr lang="en-US" dirty="0">
                <a:ea typeface="SimSun" panose="02010600030101010101" pitchFamily="2" charset="-122"/>
              </a:rPr>
              <a:t>始终遵循制造商的指引</a:t>
            </a:r>
            <a:r>
              <a:rPr lang="ja-JP" altLang="en-US" dirty="0">
                <a:ea typeface="SimSun" panose="02010600030101010101" pitchFamily="2" charset="-122"/>
              </a:rPr>
              <a:t>。</a:t>
            </a:r>
            <a:r>
              <a:rPr lang="en-US" dirty="0">
                <a:ea typeface="SimSun" panose="02010600030101010101" pitchFamily="2" charset="-122"/>
              </a:rPr>
              <a:t>这样做应该可以让您获得最准确的读数。</a:t>
            </a:r>
          </a:p>
          <a:p>
            <a:pPr marL="114300" indent="-114300" eaLnBrk="1" hangingPunct="1">
              <a:lnSpc>
                <a:spcPct val="80000"/>
              </a:lnSpc>
              <a:spcBef>
                <a:spcPct val="50000"/>
              </a:spcBef>
              <a:buFontTx/>
              <a:buChar char="•"/>
              <a:defRPr/>
            </a:pPr>
            <a:endParaRPr lang="zh-CN" dirty="0">
              <a:ea typeface="SimSun" panose="02010600030101010101" pitchFamily="2" charset="-122"/>
              <a:cs typeface="Times New Roman" charset="0"/>
            </a:endParaRPr>
          </a:p>
        </p:txBody>
      </p:sp>
    </p:spTree>
    <p:extLst>
      <p:ext uri="{BB962C8B-B14F-4D97-AF65-F5344CB8AC3E}">
        <p14:creationId xmlns:p14="http://schemas.microsoft.com/office/powerpoint/2010/main" val="3258201688"/>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B92E84-E1B5-524D-A945-97420B4BE528}" type="slidenum">
              <a:rPr lang="en-US" sz="1200" b="0" smtClean="0">
                <a:solidFill>
                  <a:srgbClr val="000000"/>
                </a:solidFill>
              </a:rPr>
              <a:pPr eaLnBrk="1" hangingPunct="1">
                <a:defRPr/>
              </a:pPr>
              <a:t>136</a:t>
            </a:fld>
            <a:endParaRPr lang="zh-CN" altLang="en-US" sz="1200" b="0" dirty="0">
              <a:solidFill>
                <a:srgbClr val="000000"/>
              </a:solidFill>
            </a:endParaRPr>
          </a:p>
        </p:txBody>
      </p:sp>
      <p:sp>
        <p:nvSpPr>
          <p:cNvPr id="399363" name="Rectangle 2"/>
          <p:cNvSpPr>
            <a:spLocks noGrp="1" noRot="1" noChangeAspect="1" noChangeArrowheads="1" noTextEdit="1"/>
          </p:cNvSpPr>
          <p:nvPr>
            <p:ph type="sldImg"/>
          </p:nvPr>
        </p:nvSpPr>
        <p:spPr>
          <a:ln/>
        </p:spPr>
      </p:sp>
      <p:sp>
        <p:nvSpPr>
          <p:cNvPr id="399364" name="Rectangle 3"/>
          <p:cNvSpPr>
            <a:spLocks noGrp="1" noChangeArrowheads="1"/>
          </p:cNvSpPr>
          <p:nvPr>
            <p:ph type="body" idx="1"/>
          </p:nvPr>
        </p:nvSpPr>
        <p:spPr>
          <a:xfrm>
            <a:off x="876300" y="4440238"/>
            <a:ext cx="5257800" cy="4437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ea typeface="SimSun" panose="02010600030101010101" pitchFamily="2" charset="-122"/>
              </a:rPr>
              <a:t>讲师注释</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Times New Roman" charset="0"/>
                <a:ea typeface="SimSun" panose="02010600030101010101" pitchFamily="2" charset="-122"/>
              </a:rPr>
              <a:t>还有其他的工具可以帮助您监控温度。能够记录最高温度的温度计就是其中的一种类型。这种温度计可以指示使用期间达到的最高温度，适合在无法连续观察温度读数的情况下使用。它适用于检查餐具洗涤机的最终冲洗温度。</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某些装置可以同时监控时间和温度。例如时间-温度指示器 (TTI)。供应商将这些标签贴到包装上。如果食品在运送或存放期间时间与温度处理不当，窗口中的颜色就会改变。这种颜色变化是不可逆的，这样您就可以知道是否曾经对食品控制不当。</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某些供应商会在其送货卡车内放置温度记录装置。这些装置会持续检查和记录温度。您可以在接收期间检查这样的装置，确保食品在运送期间处于安全的温度下。</a:t>
            </a:r>
            <a:endParaRPr lang="zh-CN" dirty="0">
              <a:latin typeface="Times New Roman" charset="0"/>
              <a:ea typeface="SimSun" panose="02010600030101010101" pitchFamily="2" charset="-122"/>
              <a:cs typeface="Times New Roman" charset="0"/>
            </a:endParaRPr>
          </a:p>
          <a:p>
            <a:pPr marL="171450" indent="-171450" eaLnBrk="1" hangingPunct="1">
              <a:buFont typeface="Arial" panose="020B0604020202020204" pitchFamily="34" charset="0"/>
              <a:buChar char="•"/>
              <a:defRPr/>
            </a:pPr>
            <a:endParaRPr lang="zh-CN" dirty="0">
              <a:latin typeface="Times New Roman" charset="0"/>
              <a:ea typeface="SimSun" panose="02010600030101010101" pitchFamily="2" charset="-122"/>
              <a:cs typeface="Times New Roman" charset="0"/>
            </a:endParaRPr>
          </a:p>
        </p:txBody>
      </p:sp>
    </p:spTree>
    <p:extLst>
      <p:ext uri="{BB962C8B-B14F-4D97-AF65-F5344CB8AC3E}">
        <p14:creationId xmlns:p14="http://schemas.microsoft.com/office/powerpoint/2010/main" val="4076099350"/>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C7DAED3-ED6A-A04C-9B9E-F0F0395FEE26}" type="slidenum">
              <a:rPr lang="en-US" sz="1200" b="0" smtClean="0">
                <a:solidFill>
                  <a:srgbClr val="000000"/>
                </a:solidFill>
              </a:rPr>
              <a:pPr eaLnBrk="1" hangingPunct="1">
                <a:defRPr/>
              </a:pPr>
              <a:t>137</a:t>
            </a:fld>
            <a:endParaRPr lang="zh-CN" altLang="en-US" sz="1200" b="0" dirty="0">
              <a:solidFill>
                <a:srgbClr val="000000"/>
              </a:solidFill>
            </a:endParaRPr>
          </a:p>
        </p:txBody>
      </p:sp>
      <p:sp>
        <p:nvSpPr>
          <p:cNvPr id="400387" name="Rectangle 2"/>
          <p:cNvSpPr>
            <a:spLocks noGrp="1" noRot="1" noChangeAspect="1" noChangeArrowheads="1" noTextEdit="1"/>
          </p:cNvSpPr>
          <p:nvPr>
            <p:ph type="sldImg"/>
          </p:nvPr>
        </p:nvSpPr>
        <p:spPr>
          <a:xfrm>
            <a:off x="1182688" y="696913"/>
            <a:ext cx="4648200" cy="3486150"/>
          </a:xfrm>
          <a:ln/>
        </p:spPr>
      </p:sp>
      <p:sp>
        <p:nvSpPr>
          <p:cNvPr id="400388"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rPr>
              <a:t>讲师注释</a:t>
            </a:r>
          </a:p>
          <a:p>
            <a:pPr marL="171450" indent="-171450" eaLnBrk="1" hangingPunct="1">
              <a:buFont typeface="Arial" panose="020B0604020202020204" pitchFamily="34" charset="0"/>
              <a:buChar char="•"/>
              <a:defRPr/>
            </a:pPr>
            <a:r>
              <a:rPr lang="en-US" dirty="0">
                <a:ea typeface="SimSun" panose="02010600030101010101" pitchFamily="2" charset="-122"/>
              </a:rPr>
              <a:t>在每次使用之前和之后，都应该对温度计进行洗涤、清洗、消毒和风干，以防止交叉污染。还要使存放箱保持清洁。确保使用的消毒液适用于食品接触面。</a:t>
            </a:r>
          </a:p>
          <a:p>
            <a:pPr marL="171450" indent="-171450" eaLnBrk="1" hangingPunct="1">
              <a:buFont typeface="Arial" panose="020B0604020202020204" pitchFamily="34" charset="0"/>
              <a:buChar char="•"/>
              <a:defRPr/>
            </a:pPr>
            <a:r>
              <a:rPr lang="en-US" dirty="0">
                <a:ea typeface="SimSun" panose="02010600030101010101" pitchFamily="2" charset="-122"/>
              </a:rPr>
              <a:t>时刻备有足够的已进行清洁和消毒的温度计。</a:t>
            </a:r>
          </a:p>
          <a:p>
            <a:pPr marL="171450" indent="-171450" eaLnBrk="1" hangingPunct="1">
              <a:buFont typeface="Arial" panose="020B0604020202020204" pitchFamily="34" charset="0"/>
              <a:buChar char="•"/>
              <a:defRPr/>
            </a:pPr>
            <a:r>
              <a:rPr lang="en-US" sz="1200" b="0" i="0" u="none" strike="noStrike" kern="1200" baseline="0" dirty="0" err="1">
                <a:solidFill>
                  <a:schemeClr val="tx1"/>
                </a:solidFill>
                <a:ea typeface="SimSun" panose="02010600030101010101" pitchFamily="2" charset="-122"/>
              </a:rPr>
              <a:t>温度计可能会不准确。如果发生这种情况，必须校准或调节温度计，使其提供正确的读数</a:t>
            </a:r>
            <a:r>
              <a:rPr lang="en-US" sz="1200" b="0" i="0" u="none" strike="noStrike" kern="1200" baseline="0" dirty="0">
                <a:solidFill>
                  <a:schemeClr val="tx1"/>
                </a:solidFill>
                <a:ea typeface="SimSun" panose="02010600030101010101" pitchFamily="2" charset="-122"/>
              </a:rPr>
              <a:t>。</a:t>
            </a:r>
            <a:endParaRPr lang="zh-CN" dirty="0">
              <a:ea typeface="SimSun" panose="02010600030101010101" pitchFamily="2" charset="-122"/>
              <a:cs typeface="+mn-cs"/>
            </a:endParaRPr>
          </a:p>
          <a:p>
            <a:pPr marL="171450" indent="-171450" eaLnBrk="1" hangingPunct="1">
              <a:buFont typeface="Arial" panose="020B0604020202020204" pitchFamily="34" charset="0"/>
              <a:buChar char="•"/>
              <a:defRPr/>
            </a:pPr>
            <a:r>
              <a:rPr lang="en-US" dirty="0">
                <a:ea typeface="SimSun" panose="02010600030101010101" pitchFamily="2" charset="-122"/>
              </a:rPr>
              <a:t>有些温度计无法校准，必须更换。有些温度计需要返回给制造商让他们校准。遵循制造商的校准指示</a:t>
            </a:r>
            <a:r>
              <a:rPr lang="ja-JP" altLang="en-US" dirty="0">
                <a:ea typeface="SimSun" panose="02010600030101010101" pitchFamily="2" charset="-122"/>
              </a:rPr>
              <a:t>。</a:t>
            </a:r>
          </a:p>
          <a:p>
            <a:pPr eaLnBrk="1" hangingPunct="1">
              <a:defRPr/>
            </a:pPr>
            <a:endParaRPr lang="zh-CN" dirty="0">
              <a:ea typeface="SimSun" panose="02010600030101010101" pitchFamily="2" charset="-122"/>
              <a:cs typeface="+mn-cs"/>
            </a:endParaRPr>
          </a:p>
        </p:txBody>
      </p:sp>
    </p:spTree>
    <p:extLst>
      <p:ext uri="{BB962C8B-B14F-4D97-AF65-F5344CB8AC3E}">
        <p14:creationId xmlns:p14="http://schemas.microsoft.com/office/powerpoint/2010/main" val="1812879707"/>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D5E3F2-35AC-9E4F-9ABE-32EBE6F285D6}" type="slidenum">
              <a:rPr lang="en-US" sz="1200" b="0" smtClean="0">
                <a:solidFill>
                  <a:srgbClr val="000000"/>
                </a:solidFill>
              </a:rPr>
              <a:pPr eaLnBrk="1" hangingPunct="1">
                <a:defRPr/>
              </a:pPr>
              <a:t>138</a:t>
            </a:fld>
            <a:endParaRPr lang="zh-CN" altLang="en-US" sz="1200" b="0" dirty="0">
              <a:solidFill>
                <a:srgbClr val="000000"/>
              </a:solidFill>
            </a:endParaRPr>
          </a:p>
        </p:txBody>
      </p:sp>
      <p:sp>
        <p:nvSpPr>
          <p:cNvPr id="401411" name="Rectangle 2"/>
          <p:cNvSpPr>
            <a:spLocks noGrp="1" noRot="1" noChangeAspect="1" noChangeArrowheads="1" noTextEdit="1"/>
          </p:cNvSpPr>
          <p:nvPr>
            <p:ph type="sldImg"/>
          </p:nvPr>
        </p:nvSpPr>
        <p:spPr>
          <a:xfrm>
            <a:off x="1182688" y="696913"/>
            <a:ext cx="4648200" cy="3486150"/>
          </a:xfrm>
          <a:ln/>
        </p:spPr>
      </p:sp>
      <p:sp>
        <p:nvSpPr>
          <p:cNvPr id="401412" name="Rectangle 3"/>
          <p:cNvSpPr>
            <a:spLocks noGrp="1" noChangeArrowheads="1"/>
          </p:cNvSpPr>
          <p:nvPr>
            <p:ph type="body" idx="1"/>
          </p:nvPr>
        </p:nvSpPr>
        <p:spPr>
          <a:xfrm>
            <a:off x="876299" y="4465638"/>
            <a:ext cx="5710767"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rPr>
              <a:t>讲师注释</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rPr>
              <a:t>玻璃温度计（例如糖果温度计）如果破裂，可能成为物理污染物。只能在有防碎外壳保护的情况下使用。</a:t>
            </a:r>
            <a:endParaRPr lang="zh-CN" dirty="0">
              <a:ea typeface="SimSun" panose="02010600030101010101" pitchFamily="2" charset="-122"/>
              <a:cs typeface="+mn-cs"/>
            </a:endParaRPr>
          </a:p>
          <a:p>
            <a:pPr marL="171450" indent="-171450" eaLnBrk="1" hangingPunct="1">
              <a:buFont typeface="Arial" panose="020B0604020202020204" pitchFamily="34" charset="0"/>
              <a:buChar char="•"/>
              <a:defRPr/>
            </a:pPr>
            <a:r>
              <a:rPr lang="en-US" dirty="0">
                <a:ea typeface="SimSun" panose="02010600030101010101" pitchFamily="2" charset="-122"/>
              </a:rPr>
              <a:t>如照片所示，在检查食品温度时，将探头插入到食品最厚的部分。这通常是食品的中心。此外，在另一个位置再测取一个读数。不同区域的温度可能会不同。</a:t>
            </a:r>
          </a:p>
          <a:p>
            <a:pPr marL="171450" indent="-171450" eaLnBrk="1" hangingPunct="1">
              <a:buFont typeface="Arial" panose="020B0604020202020204" pitchFamily="34" charset="0"/>
              <a:buChar char="•"/>
              <a:defRPr/>
            </a:pPr>
            <a:r>
              <a:rPr lang="en-US" dirty="0">
                <a:ea typeface="SimSun" panose="02010600030101010101" pitchFamily="2" charset="-122"/>
              </a:rPr>
              <a:t>待温度计的读数稳定后，再记录温度。将金属杆或探头插入食品后，至少等待 15 秒。</a:t>
            </a:r>
          </a:p>
          <a:p>
            <a:pPr eaLnBrk="1" hangingPunct="1">
              <a:defRPr/>
            </a:pPr>
            <a:endParaRPr lang="zh-CN" dirty="0">
              <a:ea typeface="SimSun" panose="02010600030101010101" pitchFamily="2" charset="-122"/>
              <a:cs typeface="+mn-cs"/>
            </a:endParaRPr>
          </a:p>
          <a:p>
            <a:pPr eaLnBrk="1" hangingPunct="1">
              <a:defRPr/>
            </a:pPr>
            <a:endParaRPr lang="zh-CN" dirty="0">
              <a:ea typeface="SimSun" panose="02010600030101010101" pitchFamily="2" charset="-122"/>
              <a:cs typeface="+mn-cs"/>
            </a:endParaRPr>
          </a:p>
        </p:txBody>
      </p:sp>
    </p:spTree>
    <p:extLst>
      <p:ext uri="{BB962C8B-B14F-4D97-AF65-F5344CB8AC3E}">
        <p14:creationId xmlns:p14="http://schemas.microsoft.com/office/powerpoint/2010/main" val="3222922047"/>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1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D5E3F2-35AC-9E4F-9ABE-32EBE6F285D6}" type="slidenum">
              <a:rPr lang="en-US" sz="1200" b="0" smtClean="0">
                <a:solidFill>
                  <a:srgbClr val="000000"/>
                </a:solidFill>
              </a:rPr>
              <a:pPr eaLnBrk="1" hangingPunct="1">
                <a:defRPr/>
              </a:pPr>
              <a:t>139</a:t>
            </a:fld>
            <a:endParaRPr lang="zh-CN" altLang="en-US" sz="1200" b="0" dirty="0">
              <a:solidFill>
                <a:srgbClr val="000000"/>
              </a:solidFill>
            </a:endParaRPr>
          </a:p>
        </p:txBody>
      </p:sp>
      <p:sp>
        <p:nvSpPr>
          <p:cNvPr id="401411" name="Rectangle 2"/>
          <p:cNvSpPr>
            <a:spLocks noGrp="1" noRot="1" noChangeAspect="1" noChangeArrowheads="1" noTextEdit="1"/>
          </p:cNvSpPr>
          <p:nvPr>
            <p:ph type="sldImg"/>
          </p:nvPr>
        </p:nvSpPr>
        <p:spPr>
          <a:xfrm>
            <a:off x="1182688" y="696913"/>
            <a:ext cx="4648200" cy="3486150"/>
          </a:xfrm>
          <a:ln/>
        </p:spPr>
      </p:sp>
      <p:sp>
        <p:nvSpPr>
          <p:cNvPr id="40141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有两种方式可以校准温度计。沸点法是将温度计调节到水沸腾的温度（212ºF [100ºC]，根据您所处的海拔高度而定）。冰点法是将温度计调节到水结冰的温度 (32ºF [0ºC])。</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如果可以请使用碎冰。在容器内加满自来水。应充分搅拌冰水混合物。</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确保感应区浸没在水中。不要让金属杆或探头接触容器。</a:t>
            </a:r>
            <a:r>
              <a:rPr lang="en-US" sz="1200" kern="1200" dirty="0">
                <a:solidFill>
                  <a:schemeClr val="tx1"/>
                </a:solidFill>
                <a:latin typeface="Times New Roman" charset="0"/>
                <a:ea typeface="SimSun" panose="02010600030101010101" pitchFamily="2" charset="-122"/>
              </a:rPr>
              <a:t>等待 30 </a:t>
            </a:r>
            <a:r>
              <a:rPr lang="en-US" sz="1200" kern="1200" dirty="0" err="1">
                <a:solidFill>
                  <a:schemeClr val="tx1"/>
                </a:solidFill>
                <a:latin typeface="Times New Roman" charset="0"/>
                <a:ea typeface="SimSun" panose="02010600030101010101" pitchFamily="2" charset="-122"/>
              </a:rPr>
              <a:t>秒，或者等到指示器停止移动为止</a:t>
            </a:r>
            <a:r>
              <a:rPr lang="en-US" sz="1200" kern="1200" dirty="0">
                <a:solidFill>
                  <a:schemeClr val="tx1"/>
                </a:solidFill>
                <a:latin typeface="Times New Roman" charset="0"/>
                <a:ea typeface="SimSun" panose="02010600030101010101" pitchFamily="2" charset="-122"/>
              </a:rPr>
              <a:t>。</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要校准双金属温度计，请使用扳手或其他工具夹住校准螺母进行调节。要校准热电偶温度计或热敏电阻温度计，请遵循制造商的指示。</a:t>
            </a:r>
          </a:p>
          <a:p>
            <a:pPr eaLnBrk="1" hangingPunct="1">
              <a:buFontTx/>
              <a:buChar char="•"/>
              <a:defRPr/>
            </a:pPr>
            <a:endParaRPr lang="zh-CN" dirty="0">
              <a:latin typeface="Times New Roman" charset="0"/>
              <a:ea typeface="SimSun" panose="02010600030101010101" pitchFamily="2" charset="-122"/>
              <a:cs typeface="+mn-cs"/>
            </a:endParaRPr>
          </a:p>
          <a:p>
            <a:pPr eaLnBrk="1" hangingPunct="1">
              <a:buFontTx/>
              <a:buChar char="•"/>
              <a:defRPr/>
            </a:pPr>
            <a:endParaRPr lang="zh-CN" dirty="0">
              <a:latin typeface="Times New Roman" charset="0"/>
              <a:ea typeface="SimSun" panose="02010600030101010101" pitchFamily="2" charset="-122"/>
              <a:cs typeface="+mn-cs"/>
            </a:endParaRPr>
          </a:p>
          <a:p>
            <a:pPr eaLnBrk="1" hangingPunct="1">
              <a:defRPr/>
            </a:pPr>
            <a:endParaRPr lang="zh-CN" dirty="0">
              <a:latin typeface="Times New Roman" charset="0"/>
              <a:ea typeface="SimSun" panose="02010600030101010101" pitchFamily="2" charset="-122"/>
              <a:cs typeface="+mn-cs"/>
            </a:endParaRPr>
          </a:p>
        </p:txBody>
      </p:sp>
    </p:spTree>
    <p:extLst>
      <p:ext uri="{BB962C8B-B14F-4D97-AF65-F5344CB8AC3E}">
        <p14:creationId xmlns:p14="http://schemas.microsoft.com/office/powerpoint/2010/main" val="24825668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D92B0EF-B41A-BA4A-8253-414EB1096F34}" type="slidenum">
              <a:rPr lang="en-US" sz="1200" b="0" smtClean="0">
                <a:solidFill>
                  <a:schemeClr val="tx1"/>
                </a:solidFill>
              </a:rPr>
              <a:pPr eaLnBrk="1" hangingPunct="1">
                <a:defRPr/>
              </a:pPr>
              <a:t>14</a:t>
            </a:fld>
            <a:endParaRPr lang="zh-CN" sz="1200" b="0" dirty="0">
              <a:solidFill>
                <a:schemeClr val="tx1"/>
              </a:solidFill>
            </a:endParaRPr>
          </a:p>
        </p:txBody>
      </p:sp>
      <p:sp>
        <p:nvSpPr>
          <p:cNvPr id="304131" name="Rectangle 2"/>
          <p:cNvSpPr>
            <a:spLocks noGrp="1" noRot="1" noChangeAspect="1" noChangeArrowheads="1" noTextEdit="1"/>
          </p:cNvSpPr>
          <p:nvPr>
            <p:ph type="sldImg"/>
          </p:nvPr>
        </p:nvSpPr>
        <p:spPr>
          <a:ln/>
        </p:spPr>
      </p:sp>
      <p:sp>
        <p:nvSpPr>
          <p:cNvPr id="304132" name="Rectangle 3"/>
          <p:cNvSpPr>
            <a:spLocks noGrp="1" noChangeArrowheads="1"/>
          </p:cNvSpPr>
          <p:nvPr>
            <p:ph type="body" idx="1"/>
          </p:nvPr>
        </p:nvSpPr>
        <p:spPr>
          <a:xfrm>
            <a:off x="8382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622641850"/>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4" name="Slide Image Placeholder 1"/>
          <p:cNvSpPr>
            <a:spLocks noGrp="1" noRot="1" noChangeAspect="1" noTextEdit="1"/>
          </p:cNvSpPr>
          <p:nvPr>
            <p:ph type="sldImg"/>
          </p:nvPr>
        </p:nvSpPr>
        <p:spPr>
          <a:ln/>
        </p:spPr>
      </p:sp>
      <p:sp>
        <p:nvSpPr>
          <p:cNvPr id="402435"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pPr>
              <a:defRPr/>
            </a:pPr>
            <a:endParaRPr lang="en-US" dirty="0">
              <a:latin typeface="Times New Roman" charset="0"/>
              <a:cs typeface="+mn-cs"/>
            </a:endParaRPr>
          </a:p>
        </p:txBody>
      </p:sp>
      <p:sp>
        <p:nvSpPr>
          <p:cNvPr id="40243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495EC52-0243-9643-9D2B-9B2EC18CE35D}" type="slidenum">
              <a:rPr lang="en-US" sz="1200" b="0" smtClean="0">
                <a:solidFill>
                  <a:srgbClr val="000000"/>
                </a:solidFill>
              </a:rPr>
              <a:pPr eaLnBrk="1" hangingPunct="1">
                <a:defRPr/>
              </a:pPr>
              <a:t>140</a:t>
            </a:fld>
            <a:endParaRPr lang="zh-CN" altLang="en-US" sz="1200" b="0" dirty="0">
              <a:solidFill>
                <a:srgbClr val="000000"/>
              </a:solidFill>
            </a:endParaRPr>
          </a:p>
        </p:txBody>
      </p:sp>
    </p:spTree>
    <p:extLst>
      <p:ext uri="{BB962C8B-B14F-4D97-AF65-F5344CB8AC3E}">
        <p14:creationId xmlns:p14="http://schemas.microsoft.com/office/powerpoint/2010/main" val="412278787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3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C329A5C-967B-6C49-B6B7-AA8AA8EA10FE}" type="slidenum">
              <a:rPr lang="en-US" sz="1200" b="0" smtClean="0">
                <a:solidFill>
                  <a:srgbClr val="000000"/>
                </a:solidFill>
              </a:rPr>
              <a:pPr eaLnBrk="1" hangingPunct="1">
                <a:defRPr/>
              </a:pPr>
              <a:t>141</a:t>
            </a:fld>
            <a:endParaRPr lang="zh-CN" altLang="en-US" sz="1200" b="0" dirty="0">
              <a:solidFill>
                <a:srgbClr val="000000"/>
              </a:solidFill>
            </a:endParaRPr>
          </a:p>
        </p:txBody>
      </p:sp>
      <p:sp>
        <p:nvSpPr>
          <p:cNvPr id="403459" name="Rectangle 2"/>
          <p:cNvSpPr>
            <a:spLocks noGrp="1" noRot="1" noChangeAspect="1" noChangeArrowheads="1" noTextEdit="1"/>
          </p:cNvSpPr>
          <p:nvPr>
            <p:ph type="sldImg"/>
          </p:nvPr>
        </p:nvSpPr>
        <p:spPr>
          <a:ln/>
        </p:spPr>
      </p:sp>
      <p:sp>
        <p:nvSpPr>
          <p:cNvPr id="40346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cs typeface="Times New Roman" charset="0"/>
            </a:endParaRPr>
          </a:p>
          <a:p>
            <a:pPr marL="171450" indent="-171450" eaLnBrk="1" hangingPunct="1">
              <a:spcBef>
                <a:spcPct val="50000"/>
              </a:spcBef>
              <a:buSzPct val="80000"/>
              <a:buFont typeface="Arial" panose="020B0604020202020204" pitchFamily="34" charset="0"/>
              <a:buChar char="•"/>
              <a:defRPr/>
            </a:pPr>
            <a:r>
              <a:rPr lang="en-US" dirty="0">
                <a:latin typeface="Times New Roman" charset="0"/>
                <a:ea typeface="SimSun" panose="02010600030101010101" pitchFamily="2" charset="-122"/>
              </a:rPr>
              <a:t>与班上学员讨论章节目标。</a:t>
            </a:r>
          </a:p>
          <a:p>
            <a:pPr marL="114300" indent="-114300" eaLnBrk="1" hangingPunct="1">
              <a:defRPr/>
            </a:pPr>
            <a:endParaRPr lang="zh-CN" dirty="0">
              <a:latin typeface="Times New Roman" charset="0"/>
              <a:ea typeface="SimSun" panose="02010600030101010101" pitchFamily="2" charset="-122"/>
              <a:cs typeface="+mn-cs"/>
            </a:endParaRPr>
          </a:p>
        </p:txBody>
      </p:sp>
    </p:spTree>
    <p:extLst>
      <p:ext uri="{BB962C8B-B14F-4D97-AF65-F5344CB8AC3E}">
        <p14:creationId xmlns:p14="http://schemas.microsoft.com/office/powerpoint/2010/main" val="2542032610"/>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3C3A2C7-87C8-6347-B337-3F65079E3CF3}" type="slidenum">
              <a:rPr lang="en-US" sz="1200" b="0" smtClean="0">
                <a:solidFill>
                  <a:srgbClr val="000000"/>
                </a:solidFill>
              </a:rPr>
              <a:pPr eaLnBrk="1" hangingPunct="1">
                <a:defRPr/>
              </a:pPr>
              <a:t>142</a:t>
            </a:fld>
            <a:endParaRPr lang="zh-CN" altLang="en-US" sz="1200" b="0" dirty="0">
              <a:solidFill>
                <a:srgbClr val="000000"/>
              </a:solidFill>
            </a:endParaRPr>
          </a:p>
        </p:txBody>
      </p:sp>
      <p:sp>
        <p:nvSpPr>
          <p:cNvPr id="404483" name="Rectangle 2"/>
          <p:cNvSpPr>
            <a:spLocks noGrp="1" noRot="1" noChangeAspect="1" noChangeArrowheads="1" noTextEdit="1"/>
          </p:cNvSpPr>
          <p:nvPr>
            <p:ph type="sldImg"/>
          </p:nvPr>
        </p:nvSpPr>
        <p:spPr>
          <a:ln/>
        </p:spPr>
      </p:sp>
      <p:sp>
        <p:nvSpPr>
          <p:cNvPr id="404484"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cs typeface="+mn-cs"/>
            </a:endParaRP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必须从信誉良好的合格供应商处采购食品。这些供应商已经接受过检查，亦可以向您出示检查报告。他们也遵守当地、州和联邦法律上认可的所有相关规范。这适用于供应链中的所有供应商。餐饮机构的供应链可能包括种植商/</a:t>
            </a:r>
            <a:r>
              <a:rPr lang="en-US" dirty="0" err="1">
                <a:latin typeface="Times New Roman" charset="0"/>
                <a:ea typeface="SimSun" panose="02010600030101010101" pitchFamily="2" charset="-122"/>
              </a:rPr>
              <a:t>养殖商、承运商、包装商、制造商、分销商（货运车队和仓库）以及当地市场</a:t>
            </a:r>
            <a:r>
              <a:rPr lang="en-US" dirty="0">
                <a:latin typeface="Times New Roman" charset="0"/>
                <a:ea typeface="SimSun" panose="02010600030101010101" pitchFamily="2" charset="-122"/>
              </a:rPr>
              <a:t>。</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与供应商建立关系，并了解他们的食品安全做法。可考虑审查供应商最近的检查报告。这些报告可以是美国农业部 (USDA)、食品和药物管理局 (FDA) 或第三方检查机构出具的。报告应该以良好生产规范 (GMP) 或良好农业规范 (GAP) </a:t>
            </a:r>
            <a:r>
              <a:rPr lang="en-US" dirty="0" err="1">
                <a:latin typeface="Times New Roman" charset="0"/>
                <a:ea typeface="SimSun" panose="02010600030101010101" pitchFamily="2" charset="-122"/>
              </a:rPr>
              <a:t>为基础</a:t>
            </a:r>
            <a:r>
              <a:rPr lang="en-US" dirty="0">
                <a:latin typeface="Times New Roman" charset="0"/>
                <a:ea typeface="SimSun" panose="02010600030101010101" pitchFamily="2" charset="-122"/>
              </a:rPr>
              <a:t>。</a:t>
            </a:r>
          </a:p>
          <a:p>
            <a:pPr marL="114300" indent="-114300" eaLnBrk="1" hangingPunct="1">
              <a:buFontTx/>
              <a:buChar char="•"/>
              <a:defRPr/>
            </a:pPr>
            <a:endParaRPr lang="zh-CN" dirty="0">
              <a:latin typeface="Times New Roman" charset="0"/>
              <a:ea typeface="SimSun" panose="02010600030101010101" pitchFamily="2" charset="-122"/>
              <a:cs typeface="+mn-cs"/>
            </a:endParaRPr>
          </a:p>
        </p:txBody>
      </p:sp>
    </p:spTree>
    <p:extLst>
      <p:ext uri="{BB962C8B-B14F-4D97-AF65-F5344CB8AC3E}">
        <p14:creationId xmlns:p14="http://schemas.microsoft.com/office/powerpoint/2010/main" val="4126400657"/>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3B48D4C-943D-3A4A-8AD5-261DAB0434C1}" type="slidenum">
              <a:rPr lang="en-US" sz="1200" b="0" smtClean="0">
                <a:solidFill>
                  <a:srgbClr val="000000"/>
                </a:solidFill>
              </a:rPr>
              <a:pPr eaLnBrk="1" hangingPunct="1">
                <a:defRPr/>
              </a:pPr>
              <a:t>143</a:t>
            </a:fld>
            <a:endParaRPr lang="zh-CN" altLang="en-US" sz="1200" b="0" dirty="0">
              <a:solidFill>
                <a:srgbClr val="000000"/>
              </a:solidFill>
            </a:endParaRPr>
          </a:p>
        </p:txBody>
      </p:sp>
      <p:sp>
        <p:nvSpPr>
          <p:cNvPr id="405507" name="Rectangle 2"/>
          <p:cNvSpPr>
            <a:spLocks noGrp="1" noRot="1" noChangeAspect="1" noChangeArrowheads="1" noTextEdit="1"/>
          </p:cNvSpPr>
          <p:nvPr>
            <p:ph type="sldImg"/>
          </p:nvPr>
        </p:nvSpPr>
        <p:spPr>
          <a:ln/>
        </p:spPr>
      </p:sp>
      <p:sp>
        <p:nvSpPr>
          <p:cNvPr id="405508" name="Rectangle 3"/>
          <p:cNvSpPr>
            <a:spLocks noGrp="1" noChangeArrowheads="1"/>
          </p:cNvSpPr>
          <p:nvPr>
            <p:ph type="body" idx="1"/>
          </p:nvPr>
        </p:nvSpPr>
        <p:spPr>
          <a:xfrm>
            <a:off x="876300" y="4497388"/>
            <a:ext cx="5600700"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ea typeface="SimSun" panose="02010600030101010101" pitchFamily="2" charset="-122"/>
              </a:rPr>
              <a:t>讲师注释</a:t>
            </a:r>
          </a:p>
          <a:p>
            <a:pPr marL="171450" indent="-171450" eaLnBrk="1" hangingPunct="1">
              <a:buFont typeface="Arial" panose="020B0604020202020204" pitchFamily="34" charset="0"/>
              <a:buChar char="•"/>
              <a:defRPr/>
            </a:pPr>
            <a:r>
              <a:rPr lang="en-US" dirty="0" err="1">
                <a:ea typeface="SimSun" panose="02010600030101010101" pitchFamily="2" charset="-122"/>
              </a:rPr>
              <a:t>指定专人收货</a:t>
            </a:r>
            <a:r>
              <a:rPr lang="en-US" dirty="0">
                <a:ea typeface="SimSun" panose="02010600030101010101" pitchFamily="2" charset="-122"/>
              </a:rPr>
              <a:t>。</a:t>
            </a:r>
          </a:p>
          <a:p>
            <a:pPr marL="171450" indent="-171450" eaLnBrk="1" hangingPunct="1">
              <a:buFont typeface="Arial" panose="020B0604020202020204" pitchFamily="34" charset="0"/>
              <a:buChar char="•"/>
              <a:defRPr/>
            </a:pPr>
            <a:r>
              <a:rPr lang="en-US" dirty="0">
                <a:ea typeface="SimSun" panose="02010600030101010101" pitchFamily="2" charset="-122"/>
              </a:rPr>
              <a:t>为员工提供所需的工具，包括采购订单、温度计和磅秤。并确保安排接受过足够培训的员工及时接收和检查食品。</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rPr>
              <a:t>这个流程从目视检查送货卡车开始。检查是否存在污染迹象。检查车辆的总体状况。寻找虫害迹象。如果有迹象显示可能有问题，就应该拒绝接收货品。</a:t>
            </a:r>
            <a:endParaRPr lang="zh-CN" dirty="0">
              <a:ea typeface="SimSun" panose="02010600030101010101" pitchFamily="2" charset="-122"/>
              <a:cs typeface="+mn-cs"/>
            </a:endParaRP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rPr>
              <a:t>接下来目视检查食品品项。确保它们是在正确的温度下接收的。</a:t>
            </a:r>
          </a:p>
          <a:p>
            <a:pPr marL="171450" indent="-171450" eaLnBrk="1" hangingPunct="1">
              <a:buFont typeface="Arial" panose="020B0604020202020204" pitchFamily="34" charset="0"/>
              <a:buChar char="•"/>
              <a:defRPr/>
            </a:pPr>
            <a:r>
              <a:rPr lang="en-US" sz="1200" b="0" i="0" u="none" strike="noStrike" kern="1200" baseline="0" dirty="0" err="1">
                <a:solidFill>
                  <a:schemeClr val="tx1"/>
                </a:solidFill>
                <a:ea typeface="SimSun" panose="02010600030101010101" pitchFamily="2" charset="-122"/>
              </a:rPr>
              <a:t>检查之后，必须尽快将食品品项存放到正确的区域中。对于冷藏和冷冻食品尤其如此</a:t>
            </a:r>
            <a:r>
              <a:rPr lang="en-US" sz="1200" b="0" i="0" u="none" strike="noStrike" kern="1200" baseline="0" dirty="0">
                <a:solidFill>
                  <a:schemeClr val="tx1"/>
                </a:solidFill>
                <a:ea typeface="SimSun" panose="02010600030101010101" pitchFamily="2" charset="-122"/>
              </a:rPr>
              <a:t>。</a:t>
            </a:r>
            <a:endParaRPr lang="zh-CN" dirty="0">
              <a:ea typeface="SimSun" panose="02010600030101010101" pitchFamily="2" charset="-122"/>
              <a:cs typeface="+mn-cs"/>
            </a:endParaRPr>
          </a:p>
        </p:txBody>
      </p:sp>
    </p:spTree>
    <p:extLst>
      <p:ext uri="{BB962C8B-B14F-4D97-AF65-F5344CB8AC3E}">
        <p14:creationId xmlns:p14="http://schemas.microsoft.com/office/powerpoint/2010/main" val="42234607"/>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11F61C4-F16B-5C44-A3AA-F67A8B6BD215}" type="slidenum">
              <a:rPr lang="en-US" sz="1200" b="0" smtClean="0">
                <a:solidFill>
                  <a:srgbClr val="000000"/>
                </a:solidFill>
              </a:rPr>
              <a:pPr eaLnBrk="1" hangingPunct="1">
                <a:defRPr/>
              </a:pPr>
              <a:t>144</a:t>
            </a:fld>
            <a:endParaRPr lang="zh-CN" altLang="en-US" sz="1200" b="0" dirty="0">
              <a:solidFill>
                <a:srgbClr val="000000"/>
              </a:solidFill>
            </a:endParaRPr>
          </a:p>
        </p:txBody>
      </p:sp>
      <p:sp>
        <p:nvSpPr>
          <p:cNvPr id="406531" name="Rectangle 2"/>
          <p:cNvSpPr>
            <a:spLocks noGrp="1" noRot="1" noChangeAspect="1" noChangeArrowheads="1" noTextEdit="1"/>
          </p:cNvSpPr>
          <p:nvPr>
            <p:ph type="sldImg"/>
          </p:nvPr>
        </p:nvSpPr>
        <p:spPr>
          <a:ln/>
        </p:spPr>
      </p:sp>
      <p:sp>
        <p:nvSpPr>
          <p:cNvPr id="40653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defRPr/>
            </a:pPr>
            <a:r>
              <a:rPr lang="en-US" dirty="0" err="1">
                <a:latin typeface="Times New Roman" charset="0"/>
                <a:ea typeface="SimSun" panose="02010600030101010101" pitchFamily="2" charset="-122"/>
              </a:rPr>
              <a:t>某些食品服务机构在营业结束后的下班时间接收食品。这常常被称为</a:t>
            </a:r>
            <a:r>
              <a:rPr lang="zh-CN" altLang="en-US" dirty="0">
                <a:latin typeface="Times New Roman" charset="0"/>
                <a:ea typeface="SimSun" panose="02010600030101010101" pitchFamily="2" charset="-122"/>
              </a:rPr>
              <a:t>“丢钥匙”</a:t>
            </a:r>
            <a:r>
              <a:rPr lang="en-US" dirty="0" err="1">
                <a:latin typeface="Times New Roman" charset="0"/>
                <a:ea typeface="SimSun" panose="02010600030101010101" pitchFamily="2" charset="-122"/>
              </a:rPr>
              <a:t>交付</a:t>
            </a:r>
            <a:r>
              <a:rPr lang="en-US" dirty="0">
                <a:latin typeface="Times New Roman" charset="0"/>
                <a:ea typeface="SimSun" panose="02010600030101010101" pitchFamily="2" charset="-122"/>
              </a:rPr>
              <a:t>。</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食品服务机构向供应商提供钥匙或者让供应商通过其他方式进入餐饮机构来交付食品。然后将产品放在冷库、冰柜和干燥存放区域中。这样的话，您必须在到达餐饮机构时立刻检查货品，并且货品必须符合幻灯片中所列的标准。</a:t>
            </a:r>
          </a:p>
        </p:txBody>
      </p:sp>
    </p:spTree>
    <p:extLst>
      <p:ext uri="{BB962C8B-B14F-4D97-AF65-F5344CB8AC3E}">
        <p14:creationId xmlns:p14="http://schemas.microsoft.com/office/powerpoint/2010/main" val="3104819296"/>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75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341F85F-829E-A34D-BA5C-782C159BEAA4}" type="slidenum">
              <a:rPr lang="en-US" sz="1200" b="0" smtClean="0">
                <a:solidFill>
                  <a:srgbClr val="000000"/>
                </a:solidFill>
              </a:rPr>
              <a:pPr eaLnBrk="1" hangingPunct="1">
                <a:defRPr/>
              </a:pPr>
              <a:t>145</a:t>
            </a:fld>
            <a:endParaRPr lang="zh-CN" altLang="en-US" sz="1200" b="0" dirty="0">
              <a:solidFill>
                <a:srgbClr val="000000"/>
              </a:solidFill>
            </a:endParaRPr>
          </a:p>
        </p:txBody>
      </p:sp>
      <p:sp>
        <p:nvSpPr>
          <p:cNvPr id="407555" name="Rectangle 2"/>
          <p:cNvSpPr>
            <a:spLocks noGrp="1" noRot="1" noChangeAspect="1" noChangeArrowheads="1" noTextEdit="1"/>
          </p:cNvSpPr>
          <p:nvPr>
            <p:ph type="sldImg"/>
          </p:nvPr>
        </p:nvSpPr>
        <p:spPr>
          <a:ln/>
        </p:spPr>
      </p:sp>
      <p:sp>
        <p:nvSpPr>
          <p:cNvPr id="4075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您偶尔可以修复并使用原本会被拒绝的品项。例如，您可以将表面受污染的一批罐头清洁和消毒，让它们可以使用。但是，如果这些罐头已损坏，则不能修复。</a:t>
            </a:r>
            <a:endParaRPr lang="zh-CN" dirty="0">
              <a:latin typeface="Times New Roman" charset="0"/>
              <a:ea typeface="SimSun" panose="02010600030101010101" pitchFamily="2" charset="-122"/>
              <a:cs typeface="+mn-cs"/>
            </a:endParaRPr>
          </a:p>
        </p:txBody>
      </p:sp>
    </p:spTree>
    <p:extLst>
      <p:ext uri="{BB962C8B-B14F-4D97-AF65-F5344CB8AC3E}">
        <p14:creationId xmlns:p14="http://schemas.microsoft.com/office/powerpoint/2010/main" val="2787487219"/>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BC76942-D465-BA44-9C33-2F7B39977000}" type="slidenum">
              <a:rPr lang="en-US" sz="1200" b="0" smtClean="0">
                <a:solidFill>
                  <a:srgbClr val="000000"/>
                </a:solidFill>
              </a:rPr>
              <a:pPr eaLnBrk="1" hangingPunct="1">
                <a:defRPr/>
              </a:pPr>
              <a:t>146</a:t>
            </a:fld>
            <a:endParaRPr lang="zh-CN" altLang="en-US" sz="1200" b="0" dirty="0">
              <a:solidFill>
                <a:srgbClr val="000000"/>
              </a:solidFill>
            </a:endParaRPr>
          </a:p>
        </p:txBody>
      </p:sp>
      <p:sp>
        <p:nvSpPr>
          <p:cNvPr id="408579" name="Rectangle 2"/>
          <p:cNvSpPr>
            <a:spLocks noGrp="1" noRot="1" noChangeAspect="1" noChangeArrowheads="1" noTextEdit="1"/>
          </p:cNvSpPr>
          <p:nvPr>
            <p:ph type="sldImg"/>
          </p:nvPr>
        </p:nvSpPr>
        <p:spPr>
          <a:ln/>
        </p:spPr>
      </p:sp>
      <p:sp>
        <p:nvSpPr>
          <p:cNvPr id="408580" name="Rectangle 3"/>
          <p:cNvSpPr>
            <a:spLocks noGrp="1" noChangeArrowheads="1"/>
          </p:cNvSpPr>
          <p:nvPr>
            <p:ph type="body" idx="1"/>
          </p:nvPr>
        </p:nvSpPr>
        <p:spPr>
          <a:xfrm>
            <a:off x="876300" y="4497388"/>
            <a:ext cx="5651500"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制造商有时可能会召回您已接收的食品品项。在制造商确认或怀疑食品受到污染时，就有可能会发生这种情况。品项的标签或品牌错误时也可能会发生这种情况。标签上未标明食品过敏原时，往往会将食品召回。大多数供应商会发给您召回的通知。但您也应该监控 FDA 和 USDA 的召回通知。接到召回通知时，请遵循幻灯片中所列的指引。</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通过将召回通知上的信息与食品品项进行比对来确认被召回的食品品项。这些信息可能包括制造商的ID、食品品项的制造时间和有效期。</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从库存中移除该品项，将其放在安全而适当的位置。这可能是冷库或干燥存放区域。</a:t>
            </a:r>
          </a:p>
          <a:p>
            <a:pPr marL="171450" indent="-171450" eaLnBrk="1" hangingPunct="1">
              <a:buFont typeface="Arial" panose="020B0604020202020204" pitchFamily="34" charset="0"/>
              <a:buChar char="•"/>
              <a:defRPr/>
            </a:pPr>
            <a:r>
              <a:rPr lang="en-US" dirty="0" err="1">
                <a:latin typeface="Times New Roman" charset="0"/>
                <a:ea typeface="SimSun" panose="02010600030101010101" pitchFamily="2" charset="-122"/>
              </a:rPr>
              <a:t>将召回的品项与食品、厨房用具、设备、桌布和一次性用品分开，单独存放</a:t>
            </a:r>
            <a:r>
              <a:rPr lang="en-US" dirty="0">
                <a:latin typeface="Times New Roman" charset="0"/>
                <a:ea typeface="SimSun" panose="02010600030101010101" pitchFamily="2" charset="-122"/>
              </a:rPr>
              <a:t>。</a:t>
            </a:r>
          </a:p>
          <a:p>
            <a:pPr marL="171450" indent="-171450" eaLnBrk="1" hangingPunct="1">
              <a:buFont typeface="Arial" panose="020B0604020202020204" pitchFamily="34" charset="0"/>
              <a:buChar char="•"/>
              <a:defRPr/>
            </a:pPr>
            <a:r>
              <a:rPr lang="en-US" dirty="0" err="1">
                <a:latin typeface="Times New Roman" charset="0"/>
                <a:ea typeface="SimSun" panose="02010600030101010101" pitchFamily="2" charset="-122"/>
              </a:rPr>
              <a:t>对该品项进行适当的标注，防止它被放回到库存中。某些餐饮机构的做法是，在召回的食品品项上放</a:t>
            </a:r>
            <a:r>
              <a:rPr lang="zh-CN" altLang="en-US" dirty="0">
                <a:latin typeface="Times New Roman" charset="0"/>
                <a:ea typeface="SimSun" panose="02010600030101010101" pitchFamily="2" charset="-122"/>
              </a:rPr>
              <a:t>置“请勿使用”和“请勿弃置”标</a:t>
            </a:r>
            <a:r>
              <a:rPr lang="en-US" dirty="0" err="1">
                <a:latin typeface="Times New Roman" charset="0"/>
                <a:ea typeface="SimSun" panose="02010600030101010101" pitchFamily="2" charset="-122"/>
              </a:rPr>
              <a:t>签。通知员工不要使用该产品</a:t>
            </a:r>
            <a:r>
              <a:rPr lang="en-US" dirty="0">
                <a:latin typeface="Times New Roman" charset="0"/>
                <a:ea typeface="SimSun" panose="02010600030101010101" pitchFamily="2" charset="-122"/>
              </a:rPr>
              <a:t>。</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参考供应商的通知或召回通知</a:t>
            </a:r>
            <a:r>
              <a:rPr lang="ja-JP" altLang="en-US" dirty="0">
                <a:latin typeface="Times New Roman" charset="0"/>
                <a:ea typeface="SimSun" panose="02010600030101010101" pitchFamily="2" charset="-122"/>
              </a:rPr>
              <a:t>，</a:t>
            </a:r>
            <a:r>
              <a:rPr lang="en-US" dirty="0">
                <a:latin typeface="Times New Roman" charset="0"/>
                <a:ea typeface="SimSun" panose="02010600030101010101" pitchFamily="2" charset="-122"/>
              </a:rPr>
              <a:t>了解要如何处理该品项。例如，通知可能会要求您将其丢弃或将其退还给供应商。</a:t>
            </a:r>
          </a:p>
        </p:txBody>
      </p:sp>
    </p:spTree>
    <p:extLst>
      <p:ext uri="{BB962C8B-B14F-4D97-AF65-F5344CB8AC3E}">
        <p14:creationId xmlns:p14="http://schemas.microsoft.com/office/powerpoint/2010/main" val="303264764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18C3F27-B6D7-D044-A780-7C80ADBD3BAD}" type="slidenum">
              <a:rPr lang="en-US" sz="1200" b="0" smtClean="0">
                <a:solidFill>
                  <a:srgbClr val="000000"/>
                </a:solidFill>
              </a:rPr>
              <a:pPr eaLnBrk="1" hangingPunct="1">
                <a:defRPr/>
              </a:pPr>
              <a:t>147</a:t>
            </a:fld>
            <a:endParaRPr lang="zh-CN" altLang="en-US" sz="1200" b="0" dirty="0">
              <a:solidFill>
                <a:srgbClr val="000000"/>
              </a:solidFill>
            </a:endParaRPr>
          </a:p>
        </p:txBody>
      </p:sp>
      <p:sp>
        <p:nvSpPr>
          <p:cNvPr id="40960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196536345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4604832-8F3A-F240-85CF-F98D6E6D4ED1}" type="slidenum">
              <a:rPr lang="en-US" sz="1200" b="0" smtClean="0">
                <a:solidFill>
                  <a:srgbClr val="000000"/>
                </a:solidFill>
              </a:rPr>
              <a:pPr eaLnBrk="1" hangingPunct="1">
                <a:defRPr/>
              </a:pPr>
              <a:t>148</a:t>
            </a:fld>
            <a:endParaRPr lang="zh-CN" altLang="en-US" sz="1200" b="0" dirty="0">
              <a:solidFill>
                <a:srgbClr val="000000"/>
              </a:solidFill>
            </a:endParaRPr>
          </a:p>
        </p:txBody>
      </p:sp>
      <p:sp>
        <p:nvSpPr>
          <p:cNvPr id="410627" name="Rectangle 2"/>
          <p:cNvSpPr>
            <a:spLocks noGrp="1" noRot="1" noChangeAspect="1" noChangeArrowheads="1" noTextEdit="1"/>
          </p:cNvSpPr>
          <p:nvPr>
            <p:ph type="sldImg"/>
          </p:nvPr>
        </p:nvSpPr>
        <p:spPr>
          <a:ln/>
        </p:spPr>
      </p:sp>
      <p:sp>
        <p:nvSpPr>
          <p:cNvPr id="410628"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ea typeface="SimSun" panose="02010600030101010101" pitchFamily="2" charset="-122"/>
              </a:rPr>
              <a:t>讲师注释</a:t>
            </a:r>
          </a:p>
          <a:p>
            <a:pPr marL="171450" indent="-171450" eaLnBrk="1" hangingPunct="1">
              <a:buFont typeface="Arial" panose="020B0604020202020204" pitchFamily="34" charset="0"/>
              <a:buChar char="•"/>
              <a:defRPr/>
            </a:pPr>
            <a:r>
              <a:rPr lang="en-US" dirty="0">
                <a:ea typeface="SimSun" panose="02010600030101010101" pitchFamily="2" charset="-122"/>
              </a:rPr>
              <a:t>ROP 表示去氧包装法。它包括</a:t>
            </a:r>
            <a:r>
              <a:rPr dirty="0">
                <a:ea typeface="SimSun" panose="02010600030101010101" pitchFamily="2" charset="-122"/>
              </a:rPr>
              <a:t>气调包装 (MAP)、</a:t>
            </a:r>
            <a:r>
              <a:rPr lang="en-US" dirty="0" err="1">
                <a:ea typeface="SimSun" panose="02010600030101010101" pitchFamily="2" charset="-122"/>
              </a:rPr>
              <a:t>真空包装和</a:t>
            </a:r>
            <a:r>
              <a:rPr lang="en-US" i="1" dirty="0" err="1">
                <a:ea typeface="SimSun" panose="02010600030101010101" pitchFamily="2" charset="-122"/>
              </a:rPr>
              <a:t>真空低温烹制</a:t>
            </a:r>
            <a:r>
              <a:rPr lang="en-US" dirty="0" err="1">
                <a:ea typeface="SimSun" panose="02010600030101010101" pitchFamily="2" charset="-122"/>
              </a:rPr>
              <a:t>的食物</a:t>
            </a:r>
            <a:r>
              <a:rPr lang="en-US" dirty="0">
                <a:ea typeface="SimSun" panose="02010600030101010101" pitchFamily="2" charset="-122"/>
              </a:rPr>
              <a:t>。</a:t>
            </a:r>
          </a:p>
          <a:p>
            <a:pPr marL="171450" indent="-171450" eaLnBrk="1" hangingPunct="1">
              <a:buFont typeface="Arial" panose="020B0604020202020204" pitchFamily="34" charset="0"/>
              <a:buChar char="•"/>
              <a:defRPr/>
            </a:pPr>
            <a:r>
              <a:rPr lang="en-US" dirty="0" err="1">
                <a:ea typeface="SimSun" panose="02010600030101010101" pitchFamily="2" charset="-122"/>
              </a:rPr>
              <a:t>可以通过将包装裹在温度计杆或探头上来检查散装食品的温度。使用此方法时，小心不要刺破包装</a:t>
            </a:r>
            <a:r>
              <a:rPr lang="en-US" dirty="0">
                <a:ea typeface="SimSun" panose="02010600030101010101" pitchFamily="2" charset="-122"/>
              </a:rPr>
              <a:t>。</a:t>
            </a:r>
          </a:p>
          <a:p>
            <a:pPr marL="114300" indent="-114300" eaLnBrk="1" hangingPunct="1">
              <a:defRPr/>
            </a:pPr>
            <a:endParaRPr lang="zh-CN" dirty="0">
              <a:ea typeface="SimSun" panose="02010600030101010101" pitchFamily="2" charset="-122"/>
              <a:cs typeface="+mn-cs"/>
            </a:endParaRPr>
          </a:p>
          <a:p>
            <a:pPr marL="114300" indent="-114300" eaLnBrk="1" hangingPunct="1">
              <a:lnSpc>
                <a:spcPct val="80000"/>
              </a:lnSpc>
              <a:spcBef>
                <a:spcPct val="50000"/>
              </a:spcBef>
              <a:buSzPct val="80000"/>
              <a:buFontTx/>
              <a:buChar char="•"/>
              <a:defRPr/>
            </a:pPr>
            <a:endParaRPr lang="zh-CN" dirty="0">
              <a:ea typeface="SimSun" panose="02010600030101010101" pitchFamily="2" charset="-122"/>
              <a:cs typeface="Times New Roman" charset="0"/>
            </a:endParaRPr>
          </a:p>
        </p:txBody>
      </p:sp>
    </p:spTree>
    <p:extLst>
      <p:ext uri="{BB962C8B-B14F-4D97-AF65-F5344CB8AC3E}">
        <p14:creationId xmlns:p14="http://schemas.microsoft.com/office/powerpoint/2010/main" val="666829170"/>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27A708-5C26-0142-959B-0095DA835722}" type="slidenum">
              <a:rPr lang="en-US" sz="1200" b="0" smtClean="0">
                <a:solidFill>
                  <a:srgbClr val="000000"/>
                </a:solidFill>
              </a:rPr>
              <a:pPr eaLnBrk="1" hangingPunct="1">
                <a:defRPr/>
              </a:pPr>
              <a:t>149</a:t>
            </a:fld>
            <a:endParaRPr lang="zh-CN" altLang="en-US" sz="1200" b="0" dirty="0">
              <a:solidFill>
                <a:srgbClr val="000000"/>
              </a:solidFill>
            </a:endParaRPr>
          </a:p>
        </p:txBody>
      </p:sp>
      <p:sp>
        <p:nvSpPr>
          <p:cNvPr id="411651" name="Rectangle 2"/>
          <p:cNvSpPr>
            <a:spLocks noGrp="1" noRot="1" noChangeAspect="1" noChangeArrowheads="1" noTextEdit="1"/>
          </p:cNvSpPr>
          <p:nvPr>
            <p:ph type="sldImg"/>
          </p:nvPr>
        </p:nvSpPr>
        <p:spPr>
          <a:ln/>
        </p:spPr>
      </p:sp>
      <p:sp>
        <p:nvSpPr>
          <p:cNvPr id="41165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defRPr/>
            </a:pPr>
            <a:r>
              <a:rPr lang="en-US" dirty="0" err="1">
                <a:latin typeface="Times New Roman" charset="0"/>
                <a:ea typeface="SimSun" panose="02010600030101010101" pitchFamily="2" charset="-122"/>
              </a:rPr>
              <a:t>按照此方法检查食品温度时，确保温度计的感应区已完全浸没在食品中。温度计杆或探头决不能触碰到包装</a:t>
            </a:r>
            <a:r>
              <a:rPr lang="en-US" dirty="0">
                <a:latin typeface="Times New Roman" charset="0"/>
                <a:ea typeface="SimSun" panose="02010600030101010101" pitchFamily="2" charset="-122"/>
              </a:rPr>
              <a:t>。</a:t>
            </a:r>
          </a:p>
        </p:txBody>
      </p:sp>
    </p:spTree>
    <p:extLst>
      <p:ext uri="{BB962C8B-B14F-4D97-AF65-F5344CB8AC3E}">
        <p14:creationId xmlns:p14="http://schemas.microsoft.com/office/powerpoint/2010/main" val="2539008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5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8E2F59-39C3-4640-83EC-31DBF624B60B}" type="slidenum">
              <a:rPr lang="en-US" sz="1200" b="0" smtClean="0">
                <a:solidFill>
                  <a:schemeClr val="tx1"/>
                </a:solidFill>
              </a:rPr>
              <a:pPr eaLnBrk="1" hangingPunct="1">
                <a:defRPr/>
              </a:pPr>
              <a:t>15</a:t>
            </a:fld>
            <a:endParaRPr lang="zh-CN" sz="1200" b="0" dirty="0">
              <a:solidFill>
                <a:schemeClr val="tx1"/>
              </a:solidFill>
            </a:endParaRPr>
          </a:p>
        </p:txBody>
      </p:sp>
      <p:sp>
        <p:nvSpPr>
          <p:cNvPr id="305155" name="Rectangle 2"/>
          <p:cNvSpPr>
            <a:spLocks noGrp="1" noRot="1" noChangeAspect="1" noChangeArrowheads="1" noTextEdit="1"/>
          </p:cNvSpPr>
          <p:nvPr>
            <p:ph type="sldImg"/>
          </p:nvPr>
        </p:nvSpPr>
        <p:spPr>
          <a:ln/>
        </p:spPr>
      </p:sp>
      <p:sp>
        <p:nvSpPr>
          <p:cNvPr id="305156" name="Rectangle 3"/>
          <p:cNvSpPr>
            <a:spLocks noGrp="1" noChangeArrowheads="1"/>
          </p:cNvSpPr>
          <p:nvPr>
            <p:ph type="body" idx="1"/>
          </p:nvPr>
        </p:nvSpPr>
        <p:spPr>
          <a:xfrm>
            <a:off x="876300" y="4462462"/>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407555868"/>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FD45BF4-2D4F-9542-8823-501C785CE717}" type="slidenum">
              <a:rPr lang="en-US" sz="1200" b="0" smtClean="0">
                <a:solidFill>
                  <a:srgbClr val="000000"/>
                </a:solidFill>
              </a:rPr>
              <a:pPr eaLnBrk="1" hangingPunct="1">
                <a:defRPr/>
              </a:pPr>
              <a:t>150</a:t>
            </a:fld>
            <a:endParaRPr lang="zh-CN" altLang="en-US" sz="1200" b="0" dirty="0">
              <a:solidFill>
                <a:srgbClr val="000000"/>
              </a:solidFill>
            </a:endParaRPr>
          </a:p>
        </p:txBody>
      </p:sp>
      <p:sp>
        <p:nvSpPr>
          <p:cNvPr id="412675" name="Rectangle 2"/>
          <p:cNvSpPr>
            <a:spLocks noGrp="1" noRot="1" noChangeAspect="1" noChangeArrowheads="1" noTextEdit="1"/>
          </p:cNvSpPr>
          <p:nvPr>
            <p:ph type="sldImg"/>
          </p:nvPr>
        </p:nvSpPr>
        <p:spPr>
          <a:ln/>
        </p:spPr>
      </p:sp>
      <p:sp>
        <p:nvSpPr>
          <p:cNvPr id="41267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395495946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6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3497F4F-C6AD-D54D-9D13-B3F54CCE9700}" type="slidenum">
              <a:rPr lang="en-US" sz="1200" b="0" smtClean="0">
                <a:solidFill>
                  <a:srgbClr val="000000"/>
                </a:solidFill>
              </a:rPr>
              <a:pPr eaLnBrk="1" hangingPunct="1">
                <a:defRPr/>
              </a:pPr>
              <a:t>151</a:t>
            </a:fld>
            <a:endParaRPr lang="zh-CN" altLang="en-US" sz="1200" b="0" dirty="0">
              <a:solidFill>
                <a:srgbClr val="000000"/>
              </a:solidFill>
            </a:endParaRPr>
          </a:p>
        </p:txBody>
      </p:sp>
      <p:sp>
        <p:nvSpPr>
          <p:cNvPr id="413699" name="Rectangle 2"/>
          <p:cNvSpPr>
            <a:spLocks noGrp="1" noRot="1" noChangeAspect="1" noChangeArrowheads="1" noTextEdit="1"/>
          </p:cNvSpPr>
          <p:nvPr>
            <p:ph type="sldImg"/>
          </p:nvPr>
        </p:nvSpPr>
        <p:spPr>
          <a:ln/>
        </p:spPr>
      </p:sp>
      <p:sp>
        <p:nvSpPr>
          <p:cNvPr id="41370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2238106141"/>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864705C-A1F8-1C49-8185-4C6D8003FDA8}" type="slidenum">
              <a:rPr lang="en-US" sz="1200" b="0" smtClean="0">
                <a:solidFill>
                  <a:srgbClr val="000000"/>
                </a:solidFill>
              </a:rPr>
              <a:pPr eaLnBrk="1" hangingPunct="1">
                <a:defRPr/>
              </a:pPr>
              <a:t>152</a:t>
            </a:fld>
            <a:endParaRPr lang="zh-CN" altLang="en-US" sz="1200" b="0" dirty="0">
              <a:solidFill>
                <a:srgbClr val="000000"/>
              </a:solidFill>
            </a:endParaRPr>
          </a:p>
        </p:txBody>
      </p:sp>
      <p:sp>
        <p:nvSpPr>
          <p:cNvPr id="414723" name="Rectangle 2"/>
          <p:cNvSpPr>
            <a:spLocks noGrp="1" noRot="1" noChangeAspect="1" noChangeArrowheads="1" noTextEdit="1"/>
          </p:cNvSpPr>
          <p:nvPr>
            <p:ph type="sldImg"/>
          </p:nvPr>
        </p:nvSpPr>
        <p:spPr>
          <a:ln/>
        </p:spPr>
      </p:sp>
      <p:sp>
        <p:nvSpPr>
          <p:cNvPr id="414724"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228600" indent="-228600" eaLnBrk="1" hangingPunct="1">
              <a:defRPr/>
            </a:pPr>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cs typeface="+mn-cs"/>
            </a:endParaRPr>
          </a:p>
          <a:p>
            <a:pPr marL="171450" indent="-171450" eaLnBrk="1" hangingPunct="1">
              <a:buFont typeface="Arial" panose="020B0604020202020204" pitchFamily="34" charset="0"/>
              <a:buChar char="•"/>
              <a:defRPr/>
            </a:pPr>
            <a:r>
              <a:rPr lang="en-US" dirty="0" err="1">
                <a:latin typeface="Times New Roman" charset="0"/>
                <a:ea typeface="SimSun" panose="02010600030101010101" pitchFamily="2" charset="-122"/>
              </a:rPr>
              <a:t>解冻和重新冷冻就表明食品出现过时间和温度处理不当的情况</a:t>
            </a:r>
            <a:r>
              <a:rPr lang="en-US" dirty="0">
                <a:latin typeface="Times New Roman" charset="0"/>
                <a:ea typeface="SimSun" panose="02010600030101010101" pitchFamily="2" charset="-122"/>
              </a:rPr>
              <a:t>。</a:t>
            </a:r>
          </a:p>
        </p:txBody>
      </p:sp>
    </p:spTree>
    <p:extLst>
      <p:ext uri="{BB962C8B-B14F-4D97-AF65-F5344CB8AC3E}">
        <p14:creationId xmlns:p14="http://schemas.microsoft.com/office/powerpoint/2010/main" val="17272122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0C2117C-BA63-9D43-84AF-7C66635C42B1}" type="slidenum">
              <a:rPr lang="en-US" sz="1200" b="0" smtClean="0">
                <a:solidFill>
                  <a:srgbClr val="000000"/>
                </a:solidFill>
              </a:rPr>
              <a:pPr eaLnBrk="1" hangingPunct="1">
                <a:defRPr/>
              </a:pPr>
              <a:t>153</a:t>
            </a:fld>
            <a:endParaRPr lang="zh-CN" altLang="en-US" sz="1200" b="0" dirty="0">
              <a:solidFill>
                <a:srgbClr val="000000"/>
              </a:solidFill>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876300" y="4486275"/>
            <a:ext cx="5484813" cy="43910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食品品项或非食品品项（例如一次性杯子、厨房用具和餐巾纸），在接收时就必须有正确的包装。货品在交付时应处于带有制造商标签的原装包装之中</a:t>
            </a:r>
            <a:r>
              <a:rPr lang="ja-JP" altLang="en-US" dirty="0">
                <a:latin typeface="Times New Roman" charset="0"/>
                <a:ea typeface="SimSun" panose="02010600030101010101" pitchFamily="2" charset="-122"/>
              </a:rPr>
              <a:t>。</a:t>
            </a:r>
            <a:r>
              <a:rPr lang="en-US" dirty="0" err="1">
                <a:latin typeface="Times New Roman" charset="0"/>
                <a:ea typeface="SimSun" panose="02010600030101010101" pitchFamily="2" charset="-122"/>
              </a:rPr>
              <a:t>包装应完整无损、干净并能够防止食品和食品接触面受到污染</a:t>
            </a:r>
            <a:r>
              <a:rPr lang="en-US" dirty="0">
                <a:latin typeface="Times New Roman" charset="0"/>
                <a:ea typeface="SimSun" panose="02010600030101010101" pitchFamily="2" charset="-122"/>
              </a:rPr>
              <a:t>。</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如果包装存在幻灯片中所列的任何问题，请拒绝接收食品和非食用物品。</a:t>
            </a:r>
          </a:p>
        </p:txBody>
      </p:sp>
    </p:spTree>
    <p:extLst>
      <p:ext uri="{BB962C8B-B14F-4D97-AF65-F5344CB8AC3E}">
        <p14:creationId xmlns:p14="http://schemas.microsoft.com/office/powerpoint/2010/main" val="1725748522"/>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57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0C2117C-BA63-9D43-84AF-7C66635C42B1}" type="slidenum">
              <a:rPr lang="en-US" sz="1200" b="0" smtClean="0">
                <a:solidFill>
                  <a:srgbClr val="000000"/>
                </a:solidFill>
              </a:rPr>
              <a:pPr eaLnBrk="1" hangingPunct="1">
                <a:defRPr/>
              </a:pPr>
              <a:t>154</a:t>
            </a:fld>
            <a:endParaRPr lang="zh-CN" altLang="en-US" sz="1200" b="0" dirty="0">
              <a:solidFill>
                <a:srgbClr val="000000"/>
              </a:solidFill>
            </a:endParaRPr>
          </a:p>
        </p:txBody>
      </p:sp>
      <p:sp>
        <p:nvSpPr>
          <p:cNvPr id="415747" name="Rectangle 2"/>
          <p:cNvSpPr>
            <a:spLocks noGrp="1" noRot="1" noChangeAspect="1" noChangeArrowheads="1" noTextEdit="1"/>
          </p:cNvSpPr>
          <p:nvPr>
            <p:ph type="sldImg"/>
          </p:nvPr>
        </p:nvSpPr>
        <p:spPr>
          <a:ln/>
        </p:spPr>
      </p:sp>
      <p:sp>
        <p:nvSpPr>
          <p:cNvPr id="415748" name="Rectangle 3"/>
          <p:cNvSpPr>
            <a:spLocks noGrp="1" noChangeArrowheads="1"/>
          </p:cNvSpPr>
          <p:nvPr>
            <p:ph type="body" idx="1"/>
          </p:nvPr>
        </p:nvSpPr>
        <p:spPr>
          <a:xfrm>
            <a:off x="876300" y="4486275"/>
            <a:ext cx="5484813" cy="439102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defRPr/>
            </a:pPr>
            <a:r>
              <a:rPr lang="en-US" dirty="0" err="1">
                <a:latin typeface="Times New Roman" charset="0"/>
                <a:ea typeface="SimSun" panose="02010600030101010101" pitchFamily="2" charset="-122"/>
              </a:rPr>
              <a:t>食品必须具有正确的标签</a:t>
            </a:r>
            <a:r>
              <a:rPr lang="en-US" dirty="0">
                <a:latin typeface="Times New Roman" charset="0"/>
                <a:ea typeface="SimSun" panose="02010600030101010101" pitchFamily="2" charset="-122"/>
              </a:rPr>
              <a:t>。</a:t>
            </a:r>
          </a:p>
          <a:p>
            <a:pPr marL="171450" indent="-171450" eaLnBrk="1" hangingPunct="1">
              <a:buFont typeface="Arial" panose="020B0604020202020204" pitchFamily="34" charset="0"/>
              <a:buChar char="•"/>
              <a:defRPr/>
            </a:pPr>
            <a:r>
              <a:rPr lang="en-US" b="1" dirty="0" err="1">
                <a:solidFill>
                  <a:srgbClr val="FF0000"/>
                </a:solidFill>
                <a:latin typeface="Times New Roman" charset="0"/>
                <a:ea typeface="SimSun" panose="02010600030101010101" pitchFamily="2" charset="-122"/>
              </a:rPr>
              <a:t>请勿</a:t>
            </a:r>
            <a:r>
              <a:rPr lang="en-US" dirty="0" err="1">
                <a:latin typeface="Times New Roman" charset="0"/>
                <a:ea typeface="SimSun" panose="02010600030101010101" pitchFamily="2" charset="-122"/>
              </a:rPr>
              <a:t>接受制造商没有标注有效期或保质期的食品。此日期是制造商建议的产品具有最佳质量的最晚日期</a:t>
            </a:r>
            <a:r>
              <a:rPr lang="en-US" dirty="0">
                <a:latin typeface="Times New Roman" charset="0"/>
                <a:ea typeface="SimSun" panose="02010600030101010101" pitchFamily="2" charset="-122"/>
              </a:rPr>
              <a:t>。</a:t>
            </a:r>
          </a:p>
          <a:p>
            <a:pPr marL="171450" indent="-171450" eaLnBrk="1" hangingPunct="1">
              <a:buFont typeface="Arial" panose="020B0604020202020204" pitchFamily="34" charset="0"/>
              <a:buChar char="•"/>
              <a:defRPr/>
            </a:pPr>
            <a:r>
              <a:rPr lang="en-US" dirty="0" err="1">
                <a:latin typeface="Times New Roman" charset="0"/>
                <a:ea typeface="SimSun" panose="02010600030101010101" pitchFamily="2" charset="-122"/>
              </a:rPr>
              <a:t>有些餐饮机构会标识食品品项的接收日期，这有助于在存放期间进行库存调动</a:t>
            </a:r>
            <a:r>
              <a:rPr lang="en-US" dirty="0">
                <a:latin typeface="Times New Roman" charset="0"/>
                <a:ea typeface="SimSun" panose="02010600030101010101" pitchFamily="2" charset="-122"/>
              </a:rPr>
              <a:t>。</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您可能会在标签上看到其他日期。最迟销售日期让商店知道产品可陈列销售多久。最佳使用日期是产品应该具有最佳食用口感或质量的截止日期。</a:t>
            </a:r>
          </a:p>
        </p:txBody>
      </p:sp>
    </p:spTree>
    <p:extLst>
      <p:ext uri="{BB962C8B-B14F-4D97-AF65-F5344CB8AC3E}">
        <p14:creationId xmlns:p14="http://schemas.microsoft.com/office/powerpoint/2010/main" val="3845326412"/>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74277C-45DE-684F-8480-70D2E47E8954}" type="slidenum">
              <a:rPr lang="en-US" sz="1200" b="0" smtClean="0">
                <a:solidFill>
                  <a:srgbClr val="000000"/>
                </a:solidFill>
              </a:rPr>
              <a:pPr eaLnBrk="1" hangingPunct="1">
                <a:defRPr/>
              </a:pPr>
              <a:t>155</a:t>
            </a:fld>
            <a:endParaRPr lang="zh-CN" altLang="en-US" sz="1200" b="0" dirty="0">
              <a:solidFill>
                <a:srgbClr val="000000"/>
              </a:solidFill>
            </a:endParaRPr>
          </a:p>
        </p:txBody>
      </p:sp>
      <p:sp>
        <p:nvSpPr>
          <p:cNvPr id="416771" name="Rectangle 2"/>
          <p:cNvSpPr>
            <a:spLocks noGrp="1" noRot="1" noChangeAspect="1" noChangeArrowheads="1" noTextEdit="1"/>
          </p:cNvSpPr>
          <p:nvPr>
            <p:ph type="sldImg"/>
          </p:nvPr>
        </p:nvSpPr>
        <p:spPr>
          <a:ln/>
        </p:spPr>
      </p:sp>
      <p:sp>
        <p:nvSpPr>
          <p:cNvPr id="416772"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ea typeface="SimSun" panose="02010600030101010101" pitchFamily="2" charset="-122"/>
              </a:rPr>
              <a:t>讲师注释</a:t>
            </a:r>
          </a:p>
          <a:p>
            <a:pPr marL="171450" indent="-171450" eaLnBrk="1" hangingPunct="1">
              <a:buFont typeface="Arial" panose="020B0604020202020204" pitchFamily="34" charset="0"/>
              <a:buChar char="•"/>
              <a:defRPr/>
            </a:pPr>
            <a:r>
              <a:rPr lang="en-US" sz="1200" b="0" i="0" u="none" strike="noStrike" kern="1200" baseline="0" dirty="0" err="1">
                <a:solidFill>
                  <a:schemeClr val="tx1"/>
                </a:solidFill>
                <a:ea typeface="SimSun" panose="02010600030101010101" pitchFamily="2" charset="-122"/>
              </a:rPr>
              <a:t>将贝壳类海产存放在其原装容器中。</a:t>
            </a:r>
            <a:r>
              <a:rPr lang="en-US" sz="1200" b="1" i="0" u="none" strike="noStrike" kern="1200" baseline="0" dirty="0" err="1">
                <a:solidFill>
                  <a:srgbClr val="FF0000"/>
                </a:solidFill>
                <a:ea typeface="SimSun" panose="02010600030101010101" pitchFamily="2" charset="-122"/>
              </a:rPr>
              <a:t>请勿</a:t>
            </a:r>
            <a:r>
              <a:rPr lang="en-US" sz="1200" b="0" i="0" u="none" strike="noStrike" kern="1200" baseline="0" dirty="0" err="1">
                <a:solidFill>
                  <a:schemeClr val="tx1"/>
                </a:solidFill>
                <a:ea typeface="SimSun" panose="02010600030101010101" pitchFamily="2" charset="-122"/>
              </a:rPr>
              <a:t>从容器上取下贝类原料标签，直到最后一批贝壳类海产已被使用为止</a:t>
            </a:r>
            <a:r>
              <a:rPr lang="en-US" sz="1200" b="0" i="0" u="none" strike="noStrike" kern="1200" baseline="0" dirty="0">
                <a:solidFill>
                  <a:schemeClr val="tx1"/>
                </a:solidFill>
                <a:ea typeface="SimSun" panose="02010600030101010101" pitchFamily="2" charset="-122"/>
              </a:rPr>
              <a:t>。</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rPr>
              <a:t>从容器中取出最后一批贝壳类海产时，在贝类原料标签上写明日期。然后从该日起将这个标签存档 90 天。</a:t>
            </a:r>
            <a:endParaRPr lang="zh-CN" b="1" dirty="0">
              <a:ea typeface="SimSun" panose="02010600030101010101" pitchFamily="2" charset="-122"/>
              <a:cs typeface="+mn-cs"/>
            </a:endParaRPr>
          </a:p>
        </p:txBody>
      </p:sp>
    </p:spTree>
    <p:extLst>
      <p:ext uri="{BB962C8B-B14F-4D97-AF65-F5344CB8AC3E}">
        <p14:creationId xmlns:p14="http://schemas.microsoft.com/office/powerpoint/2010/main" val="2059403269"/>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7064248-031F-844B-9103-3B9850F5F5C6}" type="slidenum">
              <a:rPr lang="en-US" sz="1200" b="0" smtClean="0">
                <a:solidFill>
                  <a:srgbClr val="000000"/>
                </a:solidFill>
              </a:rPr>
              <a:pPr eaLnBrk="1" hangingPunct="1">
                <a:defRPr/>
              </a:pPr>
              <a:t>156</a:t>
            </a:fld>
            <a:endParaRPr lang="zh-CN" altLang="en-US" sz="1200" b="0" dirty="0">
              <a:solidFill>
                <a:srgbClr val="000000"/>
              </a:solidFill>
            </a:endParaRPr>
          </a:p>
        </p:txBody>
      </p:sp>
      <p:sp>
        <p:nvSpPr>
          <p:cNvPr id="417795" name="Rectangle 2"/>
          <p:cNvSpPr>
            <a:spLocks noGrp="1" noRot="1" noChangeAspect="1" noChangeArrowheads="1" noTextEdit="1"/>
          </p:cNvSpPr>
          <p:nvPr>
            <p:ph type="sldImg"/>
          </p:nvPr>
        </p:nvSpPr>
        <p:spPr>
          <a:ln/>
        </p:spPr>
      </p:sp>
      <p:sp>
        <p:nvSpPr>
          <p:cNvPr id="41779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314170620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8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63DA94-0216-BC42-A5C9-578F4C190835}" type="slidenum">
              <a:rPr lang="en-US" sz="1200" b="0" smtClean="0">
                <a:solidFill>
                  <a:srgbClr val="000000"/>
                </a:solidFill>
              </a:rPr>
              <a:pPr eaLnBrk="1" hangingPunct="1">
                <a:defRPr/>
              </a:pPr>
              <a:t>157</a:t>
            </a:fld>
            <a:endParaRPr lang="zh-CN" altLang="en-US" sz="1200" b="0" dirty="0">
              <a:solidFill>
                <a:srgbClr val="000000"/>
              </a:solidFill>
            </a:endParaRPr>
          </a:p>
        </p:txBody>
      </p:sp>
      <p:sp>
        <p:nvSpPr>
          <p:cNvPr id="418819" name="Rectangle 2"/>
          <p:cNvSpPr>
            <a:spLocks noGrp="1" noRot="1" noChangeAspect="1" noChangeArrowheads="1" noTextEdit="1"/>
          </p:cNvSpPr>
          <p:nvPr>
            <p:ph type="sldImg"/>
          </p:nvPr>
        </p:nvSpPr>
        <p:spPr>
          <a:ln/>
        </p:spPr>
      </p:sp>
      <p:sp>
        <p:nvSpPr>
          <p:cNvPr id="418820"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498" tIns="49249" rIns="98498" bIns="49249"/>
          <a:lstStyle/>
          <a:p>
            <a:pPr marL="114300" indent="-114300" eaLnBrk="1" hangingPunct="1">
              <a:defRPr/>
            </a:pPr>
            <a:r>
              <a:rPr lang="en-US" b="1" dirty="0">
                <a:ea typeface="SimSun" panose="02010600030101010101" pitchFamily="2" charset="-122"/>
              </a:rPr>
              <a:t>讲师注释</a:t>
            </a:r>
          </a:p>
          <a:p>
            <a:pPr marL="171450" indent="-171450" eaLnBrk="1" hangingPunct="1">
              <a:buFont typeface="Arial" panose="020B0604020202020204" pitchFamily="34" charset="0"/>
              <a:buChar char="•"/>
              <a:defRPr/>
            </a:pPr>
            <a:r>
              <a:rPr lang="en-US" dirty="0">
                <a:ea typeface="SimSun" panose="02010600030101010101" pitchFamily="2" charset="-122"/>
              </a:rPr>
              <a:t>食品质量欠佳可能表明食品的时间与温度处理不当，因此可能是不安全的。</a:t>
            </a:r>
          </a:p>
          <a:p>
            <a:pPr marL="171450" indent="-171450" eaLnBrk="1" hangingPunct="1">
              <a:buFont typeface="Arial" panose="020B0604020202020204" pitchFamily="34" charset="0"/>
              <a:buChar char="•"/>
              <a:defRPr/>
            </a:pPr>
            <a:r>
              <a:rPr lang="en-US" sz="1200" b="0" i="0" u="none" strike="noStrike" kern="1200" baseline="0" dirty="0" err="1">
                <a:solidFill>
                  <a:schemeClr val="tx1"/>
                </a:solidFill>
                <a:ea typeface="SimSun" panose="02010600030101010101" pitchFamily="2" charset="-122"/>
              </a:rPr>
              <a:t>请与供应商合作，为您经常接收的食品品项定义具体的安全和质量标准。如果食品存在幻灯片中所列的任何问题，则应拒绝接收</a:t>
            </a:r>
            <a:r>
              <a:rPr lang="en-US" sz="1200" b="0" i="0" u="none" strike="noStrike" kern="1200" baseline="0" dirty="0">
                <a:solidFill>
                  <a:schemeClr val="tx1"/>
                </a:solidFill>
                <a:ea typeface="SimSun" panose="02010600030101010101" pitchFamily="2" charset="-122"/>
              </a:rPr>
              <a:t>。</a:t>
            </a:r>
            <a:endParaRPr lang="zh-CN" dirty="0">
              <a:ea typeface="SimSun" panose="02010600030101010101" pitchFamily="2" charset="-122"/>
              <a:cs typeface="+mn-cs"/>
            </a:endParaRPr>
          </a:p>
          <a:p>
            <a:pPr marL="171450" indent="-171450" eaLnBrk="1" hangingPunct="1">
              <a:buFont typeface="Arial" panose="020B0604020202020204" pitchFamily="34" charset="0"/>
              <a:buChar char="•"/>
              <a:defRPr/>
            </a:pPr>
            <a:r>
              <a:rPr lang="en-US" dirty="0">
                <a:ea typeface="SimSun" panose="02010600030101010101" pitchFamily="2" charset="-122"/>
              </a:rPr>
              <a:t>除了上面的指引外，还应该随时拒绝接收不符合公司质量标准的任何品项</a:t>
            </a:r>
            <a:r>
              <a:rPr lang="ja-JP" altLang="en-US" dirty="0">
                <a:ea typeface="SimSun" panose="02010600030101010101" pitchFamily="2" charset="-122"/>
              </a:rPr>
              <a:t>。</a:t>
            </a:r>
          </a:p>
        </p:txBody>
      </p:sp>
    </p:spTree>
    <p:extLst>
      <p:ext uri="{BB962C8B-B14F-4D97-AF65-F5344CB8AC3E}">
        <p14:creationId xmlns:p14="http://schemas.microsoft.com/office/powerpoint/2010/main" val="335092523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686FA09-A99E-0448-B1FC-AE23899095D6}" type="slidenum">
              <a:rPr lang="en-US" sz="1200" b="0" smtClean="0">
                <a:solidFill>
                  <a:srgbClr val="000000"/>
                </a:solidFill>
              </a:rPr>
              <a:pPr eaLnBrk="1" hangingPunct="1">
                <a:defRPr/>
              </a:pPr>
              <a:t>158</a:t>
            </a:fld>
            <a:endParaRPr lang="zh-CN" altLang="en-US" sz="1200" b="0" dirty="0">
              <a:solidFill>
                <a:srgbClr val="000000"/>
              </a:solidFill>
            </a:endParaRPr>
          </a:p>
        </p:txBody>
      </p:sp>
      <p:sp>
        <p:nvSpPr>
          <p:cNvPr id="419843" name="Rectangle 2"/>
          <p:cNvSpPr>
            <a:spLocks noGrp="1" noRot="1" noChangeAspect="1" noChangeArrowheads="1" noTextEdit="1"/>
          </p:cNvSpPr>
          <p:nvPr>
            <p:ph type="sldImg"/>
          </p:nvPr>
        </p:nvSpPr>
        <p:spPr>
          <a:ln/>
        </p:spPr>
      </p:sp>
      <p:sp>
        <p:nvSpPr>
          <p:cNvPr id="419844" name="Rectangle 3"/>
          <p:cNvSpPr>
            <a:spLocks noGrp="1" noChangeArrowheads="1"/>
          </p:cNvSpPr>
          <p:nvPr>
            <p:ph type="body" idx="1"/>
          </p:nvPr>
        </p:nvSpPr>
        <p:spPr>
          <a:xfrm>
            <a:off x="876300" y="4478338"/>
            <a:ext cx="5484813" cy="47418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对食品加贴标签非常重要，原因是多方面的。有案例显示，将没有标签的化学品误认为是食品（例如面粉、糖和发酵粉）而引发疾病。亦有案例显示，顾客无意中使用了没有标识食品过敏原的原料来预制食品而发生过敏反应。</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如果食品确定不会与其他物品混淆，则无需加贴标签。这类食品必须能让人很容易地凭视觉识别</a:t>
            </a:r>
          </a:p>
          <a:p>
            <a:pPr marL="114300" indent="-114300" eaLnBrk="1" hangingPunct="1">
              <a:lnSpc>
                <a:spcPct val="80000"/>
              </a:lnSpc>
              <a:spcBef>
                <a:spcPct val="50000"/>
              </a:spcBef>
              <a:defRPr/>
            </a:pPr>
            <a:endParaRPr lang="zh-CN" dirty="0">
              <a:latin typeface="Times New Roman" charset="0"/>
              <a:ea typeface="SimSun" panose="02010600030101010101" pitchFamily="2" charset="-122"/>
              <a:cs typeface="+mn-cs"/>
            </a:endParaRPr>
          </a:p>
        </p:txBody>
      </p:sp>
    </p:spTree>
    <p:extLst>
      <p:ext uri="{BB962C8B-B14F-4D97-AF65-F5344CB8AC3E}">
        <p14:creationId xmlns:p14="http://schemas.microsoft.com/office/powerpoint/2010/main" val="324216068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25163D-CAD0-5B43-AFDE-1DF096F658B4}" type="slidenum">
              <a:rPr lang="en-US" sz="1200" b="0">
                <a:solidFill>
                  <a:prstClr val="black"/>
                </a:solidFill>
              </a:rPr>
              <a:pPr eaLnBrk="1" hangingPunct="1">
                <a:defRPr/>
              </a:pPr>
              <a:t>159</a:t>
            </a:fld>
            <a:endParaRPr lang="zh-CN" altLang="en-US" sz="1200" b="0" dirty="0">
              <a:solidFill>
                <a:prstClr val="black"/>
              </a:solidFill>
            </a:endParaRPr>
          </a:p>
        </p:txBody>
      </p:sp>
      <p:sp>
        <p:nvSpPr>
          <p:cNvPr id="420867" name="Rectangle 2"/>
          <p:cNvSpPr>
            <a:spLocks noGrp="1" noRot="1" noChangeAspect="1" noChangeArrowheads="1" noTextEdit="1"/>
          </p:cNvSpPr>
          <p:nvPr>
            <p:ph type="sldImg"/>
          </p:nvPr>
        </p:nvSpPr>
        <p:spPr>
          <a:ln/>
        </p:spPr>
      </p:sp>
      <p:sp>
        <p:nvSpPr>
          <p:cNvPr id="420868" name="Rectangle 3"/>
          <p:cNvSpPr>
            <a:spLocks noGrp="1" noChangeArrowheads="1"/>
          </p:cNvSpPr>
          <p:nvPr>
            <p:ph type="body" idx="1"/>
          </p:nvPr>
        </p:nvSpPr>
        <p:spPr>
          <a:xfrm>
            <a:off x="876300" y="4478338"/>
            <a:ext cx="5583767" cy="47418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294" indent="-114294">
              <a:defRPr/>
            </a:pPr>
            <a:r>
              <a:rPr lang="en-US" b="1" dirty="0">
                <a:ea typeface="SimSun" panose="02010600030101010101" pitchFamily="2" charset="-122"/>
              </a:rPr>
              <a:t>讲师注释</a:t>
            </a:r>
          </a:p>
          <a:p>
            <a:pPr marL="171450" indent="-171450">
              <a:buFont typeface="Arial" panose="020B0604020202020204" pitchFamily="34" charset="0"/>
              <a:buChar char="•"/>
              <a:defRPr/>
            </a:pPr>
            <a:r>
              <a:rPr lang="en-US" dirty="0">
                <a:ea typeface="SimSun" panose="02010600030101010101" pitchFamily="2" charset="-122"/>
              </a:rPr>
              <a:t>必须对在餐饮机构内包装、供顾客在家食用的食品加贴标签。该标签必须包含幻灯片中所列的信息。</a:t>
            </a:r>
          </a:p>
          <a:p>
            <a:pPr marL="171450" indent="-171450">
              <a:buFont typeface="Arial" panose="020B0604020202020204" pitchFamily="34" charset="0"/>
              <a:buChar char="•"/>
              <a:defRPr/>
            </a:pPr>
            <a:r>
              <a:rPr lang="en-US" dirty="0" err="1">
                <a:ea typeface="SimSun" panose="02010600030101010101" pitchFamily="2" charset="-122"/>
              </a:rPr>
              <a:t>如果食品中包含的每种主要食品过敏原的来源已经是原料通用名称的一部分，则不需要单独列出该来源</a:t>
            </a:r>
            <a:r>
              <a:rPr lang="en-US" dirty="0">
                <a:ea typeface="SimSun" panose="02010600030101010101" pitchFamily="2" charset="-122"/>
              </a:rPr>
              <a:t>。</a:t>
            </a:r>
          </a:p>
          <a:p>
            <a:pPr marL="171450" indent="-171450" defTabSz="931774" eaLnBrk="1" fontAlgn="auto" hangingPunct="1">
              <a:spcBef>
                <a:spcPts val="0"/>
              </a:spcBef>
              <a:spcAft>
                <a:spcPts val="0"/>
              </a:spcAft>
              <a:buFont typeface="Arial" panose="020B0604020202020204" pitchFamily="34" charset="0"/>
              <a:buChar char="•"/>
              <a:defRPr/>
            </a:pPr>
            <a:r>
              <a:rPr lang="en-US" dirty="0">
                <a:ea typeface="SimSun" panose="02010600030101010101" pitchFamily="2" charset="-122"/>
              </a:rPr>
              <a:t>这些贴标要求不适用于顾客放在外带容器中的剩余食品品项。</a:t>
            </a:r>
            <a:endParaRPr lang="zh-CN" dirty="0">
              <a:ea typeface="SimSun" panose="02010600030101010101" pitchFamily="2" charset="-122"/>
              <a:cs typeface="Times New Roman" panose="02020603050405020304" pitchFamily="18" charset="0"/>
            </a:endParaRPr>
          </a:p>
          <a:p>
            <a:pPr marL="0" indent="0">
              <a:defRPr/>
            </a:pPr>
            <a:endParaRPr lang="zh-CN" dirty="0">
              <a:ea typeface="SimSun" panose="02010600030101010101" pitchFamily="2" charset="-122"/>
              <a:cs typeface="+mn-cs"/>
            </a:endParaRPr>
          </a:p>
          <a:p>
            <a:pPr marL="114294" indent="-114294">
              <a:buFontTx/>
              <a:buChar char="•"/>
              <a:defRPr/>
            </a:pPr>
            <a:endParaRPr lang="zh-CN" dirty="0">
              <a:ea typeface="SimSun" panose="02010600030101010101" pitchFamily="2" charset="-122"/>
              <a:cs typeface="+mn-cs"/>
            </a:endParaRPr>
          </a:p>
        </p:txBody>
      </p:sp>
    </p:spTree>
    <p:extLst>
      <p:ext uri="{BB962C8B-B14F-4D97-AF65-F5344CB8AC3E}">
        <p14:creationId xmlns:p14="http://schemas.microsoft.com/office/powerpoint/2010/main" val="15465331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311918E-09B8-1F4D-A3E3-0209FD2F9AA4}" type="slidenum">
              <a:rPr lang="en-US" sz="1200" b="0" smtClean="0">
                <a:solidFill>
                  <a:schemeClr val="tx1"/>
                </a:solidFill>
              </a:rPr>
              <a:pPr eaLnBrk="1" hangingPunct="1">
                <a:defRPr/>
              </a:pPr>
              <a:t>16</a:t>
            </a:fld>
            <a:endParaRPr lang="zh-CN" sz="1200" b="0" dirty="0">
              <a:solidFill>
                <a:schemeClr val="tx1"/>
              </a:solidFill>
            </a:endParaRPr>
          </a:p>
        </p:txBody>
      </p:sp>
      <p:sp>
        <p:nvSpPr>
          <p:cNvPr id="306179" name="Rectangle 2"/>
          <p:cNvSpPr>
            <a:spLocks noGrp="1" noRot="1" noChangeAspect="1" noChangeArrowheads="1" noTextEdit="1"/>
          </p:cNvSpPr>
          <p:nvPr>
            <p:ph type="sldImg"/>
          </p:nvPr>
        </p:nvSpPr>
        <p:spPr>
          <a:ln/>
        </p:spPr>
      </p:sp>
      <p:sp>
        <p:nvSpPr>
          <p:cNvPr id="306180" name="Rectangle 3"/>
          <p:cNvSpPr>
            <a:spLocks noGrp="1" noChangeArrowheads="1"/>
          </p:cNvSpPr>
          <p:nvPr>
            <p:ph type="body" idx="3"/>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874004506"/>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8AFC03-90D1-9348-B3DA-9D8FBF0B8B23}" type="slidenum">
              <a:rPr lang="en-US" sz="1200" b="0" smtClean="0">
                <a:solidFill>
                  <a:srgbClr val="000000"/>
                </a:solidFill>
              </a:rPr>
              <a:pPr eaLnBrk="1" hangingPunct="1">
                <a:defRPr/>
              </a:pPr>
              <a:t>160</a:t>
            </a:fld>
            <a:endParaRPr lang="zh-CN" altLang="en-US" sz="1200" b="0" dirty="0">
              <a:solidFill>
                <a:srgbClr val="000000"/>
              </a:solidFill>
            </a:endParaRPr>
          </a:p>
        </p:txBody>
      </p:sp>
      <p:sp>
        <p:nvSpPr>
          <p:cNvPr id="42189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419600"/>
            <a:ext cx="5608638" cy="4183063"/>
          </a:xfrm>
        </p:spPr>
        <p:txBody>
          <a:bodyPr/>
          <a:lstStyle/>
          <a:p>
            <a:r>
              <a:rPr lang="en-US" b="1" dirty="0">
                <a:ea typeface="SimSun" panose="02010600030101010101" pitchFamily="2" charset="-122"/>
              </a:rPr>
              <a:t>讲师注释</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SimSun" panose="02010600030101010101" pitchFamily="2" charset="-122"/>
              </a:rPr>
              <a:t>冷藏可以减慢大多数细菌的生长速度，但某些类型的细菌在冷藏温度下也能很好地生长。长期冷藏食品时，这些细菌会不断生长，足以引发疾病。因此，如果将即食的 TCS 食品保存了 24 </a:t>
            </a:r>
            <a:r>
              <a:rPr lang="en-US" sz="1200" b="0" i="0" u="none" strike="noStrike" kern="1200" baseline="0" dirty="0" err="1">
                <a:solidFill>
                  <a:schemeClr val="tx1"/>
                </a:solidFill>
                <a:latin typeface="Times New Roman" pitchFamily="18" charset="0"/>
                <a:ea typeface="SimSun" panose="02010600030101010101" pitchFamily="2" charset="-122"/>
              </a:rPr>
              <a:t>小时以上，就必须进行标记</a:t>
            </a:r>
            <a:r>
              <a:rPr lang="en-US" sz="1200" b="0" i="0" u="none" strike="noStrike" kern="1200" baseline="0" dirty="0">
                <a:solidFill>
                  <a:schemeClr val="tx1"/>
                </a:solidFill>
                <a:latin typeface="Times New Roman" pitchFamily="18" charset="0"/>
                <a:ea typeface="SimSun" panose="02010600030101010101" pitchFamily="2" charset="-122"/>
              </a:rPr>
              <a:t>。</a:t>
            </a:r>
            <a:endParaRPr lang="zh-CN" b="1" dirty="0">
              <a:ea typeface="SimSun" panose="02010600030101010101" pitchFamily="2" charset="-122"/>
            </a:endParaRPr>
          </a:p>
        </p:txBody>
      </p:sp>
    </p:spTree>
    <p:extLst>
      <p:ext uri="{BB962C8B-B14F-4D97-AF65-F5344CB8AC3E}">
        <p14:creationId xmlns:p14="http://schemas.microsoft.com/office/powerpoint/2010/main" val="139680763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048F4C1-3C6B-4845-B4A7-9BB1EEA768AA}" type="slidenum">
              <a:rPr lang="en-US" sz="1200" b="0" smtClean="0">
                <a:solidFill>
                  <a:srgbClr val="000000"/>
                </a:solidFill>
              </a:rPr>
              <a:pPr eaLnBrk="1" hangingPunct="1">
                <a:defRPr/>
              </a:pPr>
              <a:t>161</a:t>
            </a:fld>
            <a:endParaRPr lang="zh-CN" altLang="en-US" sz="1200" b="0" dirty="0">
              <a:solidFill>
                <a:srgbClr val="000000"/>
              </a:solidFill>
            </a:endParaRPr>
          </a:p>
        </p:txBody>
      </p:sp>
      <p:sp>
        <p:nvSpPr>
          <p:cNvPr id="422915"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b="0" dirty="0"/>
          </a:p>
        </p:txBody>
      </p:sp>
    </p:spTree>
    <p:extLst>
      <p:ext uri="{BB962C8B-B14F-4D97-AF65-F5344CB8AC3E}">
        <p14:creationId xmlns:p14="http://schemas.microsoft.com/office/powerpoint/2010/main" val="42758694"/>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0FD5921-2DEB-8549-B44F-BEE03304F576}" type="slidenum">
              <a:rPr lang="en-US" sz="1200" b="0" smtClean="0">
                <a:solidFill>
                  <a:srgbClr val="000000"/>
                </a:solidFill>
              </a:rPr>
              <a:pPr eaLnBrk="1" hangingPunct="1">
                <a:defRPr/>
              </a:pPr>
              <a:t>162</a:t>
            </a:fld>
            <a:endParaRPr lang="zh-CN" altLang="en-US" sz="1200" b="0" dirty="0">
              <a:solidFill>
                <a:srgbClr val="000000"/>
              </a:solidFill>
            </a:endParaRPr>
          </a:p>
        </p:txBody>
      </p:sp>
      <p:sp>
        <p:nvSpPr>
          <p:cNvPr id="423939"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9600"/>
            <a:ext cx="5608638" cy="4183063"/>
          </a:xfrm>
        </p:spPr>
        <p:txBody>
          <a:bodyPr/>
          <a:lstStyle/>
          <a:p>
            <a:endParaRPr lang="en-US" dirty="0"/>
          </a:p>
        </p:txBody>
      </p:sp>
    </p:spTree>
    <p:extLst>
      <p:ext uri="{BB962C8B-B14F-4D97-AF65-F5344CB8AC3E}">
        <p14:creationId xmlns:p14="http://schemas.microsoft.com/office/powerpoint/2010/main" val="320240878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7AE794C-009E-9B47-99FA-5307D6C0A05A}" type="slidenum">
              <a:rPr lang="en-US" sz="1200" b="0" smtClean="0">
                <a:solidFill>
                  <a:srgbClr val="000000"/>
                </a:solidFill>
              </a:rPr>
              <a:pPr eaLnBrk="1" hangingPunct="1">
                <a:defRPr/>
              </a:pPr>
              <a:t>163</a:t>
            </a:fld>
            <a:endParaRPr lang="zh-CN" altLang="en-US" sz="1200" b="0" dirty="0">
              <a:solidFill>
                <a:srgbClr val="000000"/>
              </a:solidFill>
            </a:endParaRPr>
          </a:p>
        </p:txBody>
      </p:sp>
      <p:sp>
        <p:nvSpPr>
          <p:cNvPr id="4249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414837"/>
            <a:ext cx="5608638" cy="4183063"/>
          </a:xfrm>
        </p:spPr>
        <p:txBody>
          <a:bodyPr/>
          <a:lstStyle/>
          <a:p>
            <a:endParaRPr lang="en-US" dirty="0"/>
          </a:p>
        </p:txBody>
      </p:sp>
    </p:spTree>
    <p:extLst>
      <p:ext uri="{BB962C8B-B14F-4D97-AF65-F5344CB8AC3E}">
        <p14:creationId xmlns:p14="http://schemas.microsoft.com/office/powerpoint/2010/main" val="2663526542"/>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95D3AE-781A-9E42-92C0-080CD5B26A8F}" type="slidenum">
              <a:rPr lang="en-US" sz="1200" b="0" smtClean="0">
                <a:solidFill>
                  <a:srgbClr val="000000"/>
                </a:solidFill>
              </a:rPr>
              <a:pPr eaLnBrk="1" hangingPunct="1">
                <a:defRPr/>
              </a:pPr>
              <a:t>164</a:t>
            </a:fld>
            <a:endParaRPr lang="zh-CN" altLang="en-US" sz="1200" b="0" dirty="0">
              <a:solidFill>
                <a:srgbClr val="000000"/>
              </a:solidFill>
            </a:endParaRPr>
          </a:p>
        </p:txBody>
      </p:sp>
      <p:sp>
        <p:nvSpPr>
          <p:cNvPr id="425987"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81380" y="4414837"/>
            <a:ext cx="5608638" cy="4183063"/>
          </a:xfrm>
        </p:spPr>
        <p:txBody>
          <a:bodyPr/>
          <a:lstStyle/>
          <a:p>
            <a:pPr marL="0" indent="0">
              <a:defRPr/>
            </a:pPr>
            <a:r>
              <a:rPr lang="en-US" sz="1200" b="1" kern="1200" dirty="0">
                <a:solidFill>
                  <a:schemeClr val="tx1"/>
                </a:solidFill>
                <a:latin typeface="Times New Roman" pitchFamily="18" charset="0"/>
                <a:ea typeface="SimSun" panose="02010600030101010101" pitchFamily="2" charset="-122"/>
              </a:rPr>
              <a:t>讲师注释</a:t>
            </a:r>
          </a:p>
          <a:p>
            <a:pPr marL="171450" indent="-171450">
              <a:buFont typeface="Arial" pitchFamily="34" charset="0"/>
              <a:buChar char="•"/>
              <a:defRPr/>
            </a:pPr>
            <a:r>
              <a:rPr lang="en-US" sz="1200" kern="1200" dirty="0">
                <a:solidFill>
                  <a:schemeClr val="tx1"/>
                </a:solidFill>
                <a:latin typeface="Times New Roman" pitchFamily="18" charset="0"/>
                <a:ea typeface="SimSun" panose="02010600030101010101" pitchFamily="2" charset="-122"/>
              </a:rPr>
              <a:t>食品未存放在正确的温度下时，病原体就会生长。请遵循幻灯片中所列的指引来保持食品安全。</a:t>
            </a:r>
          </a:p>
          <a:p>
            <a:pPr marL="171450" indent="-171450">
              <a:buFont typeface="Arial" pitchFamily="34" charset="0"/>
              <a:buChar char="•"/>
              <a:defRPr/>
            </a:pPr>
            <a:r>
              <a:rPr lang="en-US" sz="1200" kern="1200" dirty="0">
                <a:solidFill>
                  <a:schemeClr val="tx1"/>
                </a:solidFill>
                <a:latin typeface="Times New Roman" pitchFamily="18" charset="0"/>
                <a:ea typeface="SimSun" panose="02010600030101010101" pitchFamily="2" charset="-122"/>
              </a:rPr>
              <a:t>存放食品的中心温度要有定期的随机抽样。</a:t>
            </a:r>
          </a:p>
          <a:p>
            <a:pPr marL="171450" indent="-171450">
              <a:buFont typeface="Arial" pitchFamily="34" charset="0"/>
              <a:buChar char="•"/>
              <a:defRPr/>
            </a:pPr>
            <a:r>
              <a:rPr lang="en-US" sz="1200" kern="1200" dirty="0">
                <a:solidFill>
                  <a:schemeClr val="tx1"/>
                </a:solidFill>
                <a:latin typeface="Times New Roman" pitchFamily="18" charset="0"/>
                <a:ea typeface="SimSun" panose="02010600030101010101" pitchFamily="2" charset="-122"/>
              </a:rPr>
              <a:t>在装置中远离舱门、温度最低的位置贮存肉类、禽类、海产品和乳制品。</a:t>
            </a:r>
          </a:p>
          <a:p>
            <a:pPr marL="171450" indent="-171450">
              <a:buFont typeface="Arial" pitchFamily="34" charset="0"/>
              <a:buChar char="•"/>
              <a:defRPr/>
            </a:pPr>
            <a:r>
              <a:rPr lang="en-US" sz="1200" kern="1200" dirty="0" err="1">
                <a:solidFill>
                  <a:schemeClr val="tx1"/>
                </a:solidFill>
                <a:latin typeface="Times New Roman" pitchFamily="18" charset="0"/>
                <a:ea typeface="SimSun" panose="02010600030101010101" pitchFamily="2" charset="-122"/>
              </a:rPr>
              <a:t>气温测量装置必须位于冷藏装置中温度最高的位置以及保温装置中温度最低的位置</a:t>
            </a:r>
            <a:r>
              <a:rPr lang="en-US" sz="1200" kern="1200" dirty="0">
                <a:solidFill>
                  <a:schemeClr val="tx1"/>
                </a:solidFill>
                <a:latin typeface="Times New Roman" pitchFamily="18" charset="0"/>
                <a:ea typeface="SimSun" panose="02010600030101010101" pitchFamily="2" charset="-122"/>
              </a:rPr>
              <a:t>。</a:t>
            </a:r>
          </a:p>
          <a:p>
            <a:pPr marL="171450" indent="-171450">
              <a:buFont typeface="Arial" pitchFamily="34" charset="0"/>
              <a:buChar char="•"/>
              <a:defRPr/>
            </a:pPr>
            <a:r>
              <a:rPr lang="en-US" sz="1200" kern="1200" dirty="0">
                <a:solidFill>
                  <a:schemeClr val="tx1"/>
                </a:solidFill>
                <a:latin typeface="Times New Roman" pitchFamily="18" charset="0"/>
                <a:ea typeface="SimSun" panose="02010600030101010101" pitchFamily="2" charset="-122"/>
              </a:rPr>
              <a:t>经常检查冷库和冰柜的温度。</a:t>
            </a:r>
          </a:p>
          <a:p>
            <a:endParaRPr lang="zh-CN" dirty="0">
              <a:ea typeface="SimSun" panose="02010600030101010101" pitchFamily="2" charset="-122"/>
            </a:endParaRPr>
          </a:p>
        </p:txBody>
      </p:sp>
    </p:spTree>
    <p:extLst>
      <p:ext uri="{BB962C8B-B14F-4D97-AF65-F5344CB8AC3E}">
        <p14:creationId xmlns:p14="http://schemas.microsoft.com/office/powerpoint/2010/main" val="429549410"/>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72AF2D8-E4C2-2B43-97FB-86EA793E1525}" type="slidenum">
              <a:rPr lang="en-US" sz="1200" b="0" smtClean="0">
                <a:solidFill>
                  <a:srgbClr val="000000"/>
                </a:solidFill>
              </a:rPr>
              <a:pPr eaLnBrk="1" hangingPunct="1">
                <a:defRPr/>
              </a:pPr>
              <a:t>165</a:t>
            </a:fld>
            <a:endParaRPr lang="zh-CN" altLang="en-US" sz="1200" b="0" dirty="0">
              <a:solidFill>
                <a:srgbClr val="000000"/>
              </a:solidFill>
            </a:endParaRPr>
          </a:p>
        </p:txBody>
      </p:sp>
      <p:sp>
        <p:nvSpPr>
          <p:cNvPr id="427011"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9600"/>
            <a:ext cx="5608638" cy="4183063"/>
          </a:xfrm>
        </p:spPr>
        <p:txBody>
          <a:bodyPr/>
          <a:lstStyle/>
          <a:p>
            <a:pPr marL="0" eaLnBrk="1" hangingPunct="1">
              <a:spcBef>
                <a:spcPts val="432"/>
              </a:spcBef>
            </a:pPr>
            <a:r>
              <a:rPr lang="en-US" b="1" dirty="0">
                <a:latin typeface="Times New Roman" charset="0"/>
                <a:ea typeface="SimSun" panose="02010600030101010101" pitchFamily="2" charset="-122"/>
              </a:rPr>
              <a:t>讲师注释</a:t>
            </a:r>
          </a:p>
          <a:p>
            <a:pPr marL="0" indent="-171450" eaLnBrk="1" hangingPunct="1">
              <a:spcBef>
                <a:spcPts val="432"/>
              </a:spcBef>
              <a:buFont typeface="Arial" panose="020B0604020202020204" pitchFamily="34" charset="0"/>
              <a:buChar char="•"/>
            </a:pPr>
            <a:r>
              <a:rPr lang="en-US" b="1" dirty="0" err="1">
                <a:solidFill>
                  <a:srgbClr val="FF0000"/>
                </a:solidFill>
                <a:latin typeface="Times New Roman" charset="0"/>
                <a:ea typeface="SimSun" panose="02010600030101010101" pitchFamily="2" charset="-122"/>
              </a:rPr>
              <a:t>不要</a:t>
            </a:r>
            <a:r>
              <a:rPr lang="en-US" dirty="0" err="1">
                <a:latin typeface="Times New Roman" charset="0"/>
                <a:ea typeface="SimSun" panose="02010600030101010101" pitchFamily="2" charset="-122"/>
              </a:rPr>
              <a:t>让冷库或冷柜过载。贮存过多的食品不但会导致气流不畅，还会迫使设备全力运转以保持低温</a:t>
            </a:r>
            <a:r>
              <a:rPr lang="en-US" dirty="0">
                <a:latin typeface="Times New Roman" charset="0"/>
                <a:ea typeface="SimSun" panose="02010600030101010101" pitchFamily="2" charset="-122"/>
              </a:rPr>
              <a:t>。</a:t>
            </a:r>
          </a:p>
          <a:p>
            <a:pPr marL="0" indent="-171450" eaLnBrk="1" hangingPunct="1">
              <a:spcBef>
                <a:spcPts val="432"/>
              </a:spcBef>
              <a:buFont typeface="Arial" panose="020B0604020202020204" pitchFamily="34" charset="0"/>
              <a:buChar char="•"/>
            </a:pPr>
            <a:r>
              <a:rPr lang="en-US" dirty="0">
                <a:latin typeface="Times New Roman" charset="0"/>
                <a:ea typeface="SimSun" panose="02010600030101010101" pitchFamily="2" charset="-122"/>
              </a:rPr>
              <a:t>请注意，频繁地打开冷库会导致热空气进入，进而影响食品安全。</a:t>
            </a:r>
          </a:p>
          <a:p>
            <a:pPr marL="0" indent="-171450" eaLnBrk="1" hangingPunct="1">
              <a:spcBef>
                <a:spcPts val="432"/>
              </a:spcBef>
              <a:buFont typeface="Arial" panose="020B0604020202020204" pitchFamily="34" charset="0"/>
              <a:buChar char="•"/>
            </a:pPr>
            <a:r>
              <a:rPr lang="en-US" dirty="0">
                <a:latin typeface="Times New Roman" charset="0"/>
                <a:ea typeface="SimSun" panose="02010600030101010101" pitchFamily="2" charset="-122"/>
              </a:rPr>
              <a:t>考虑在步入式冷藏柜和冰柜中使用冷气帘，以帮助保持温度。</a:t>
            </a:r>
          </a:p>
          <a:p>
            <a:pPr marL="0" indent="-171450" eaLnBrk="1" hangingPunct="1">
              <a:spcBef>
                <a:spcPts val="432"/>
              </a:spcBef>
              <a:buFont typeface="Arial" panose="020B0604020202020204" pitchFamily="34" charset="0"/>
              <a:buChar char="•"/>
            </a:pPr>
            <a:r>
              <a:rPr lang="en-US" dirty="0">
                <a:latin typeface="Times New Roman" charset="0"/>
                <a:ea typeface="SimSun" panose="02010600030101010101" pitchFamily="2" charset="-122"/>
              </a:rPr>
              <a:t>使用开放式货架。不要在货架上铺铝箔、平底盘或纸张。否则，会导致设备中的冷空气流通不畅。</a:t>
            </a:r>
          </a:p>
          <a:p>
            <a:pPr marL="0" indent="-171450" eaLnBrk="1" hangingPunct="1">
              <a:spcBef>
                <a:spcPts val="432"/>
              </a:spcBef>
              <a:buFont typeface="Arial" panose="020B0604020202020204" pitchFamily="34" charset="0"/>
              <a:buChar char="•"/>
            </a:pPr>
            <a:r>
              <a:rPr lang="en-US" dirty="0">
                <a:latin typeface="Times New Roman" charset="0"/>
                <a:ea typeface="SimSun" panose="02010600030101010101" pitchFamily="2" charset="-122"/>
              </a:rPr>
              <a:t>定期监视冷库中的食品温度。随机抽样测量存放食品的温度，以验证冷库是否在正常运作。如果食品并非处于正确的温度下，请将其丢弃。</a:t>
            </a:r>
          </a:p>
        </p:txBody>
      </p:sp>
    </p:spTree>
    <p:extLst>
      <p:ext uri="{BB962C8B-B14F-4D97-AF65-F5344CB8AC3E}">
        <p14:creationId xmlns:p14="http://schemas.microsoft.com/office/powerpoint/2010/main" val="675901505"/>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E2C9006-CD80-4649-8338-F05E84F82CE3}" type="slidenum">
              <a:rPr lang="en-US" sz="1200" b="0" smtClean="0">
                <a:solidFill>
                  <a:srgbClr val="000000"/>
                </a:solidFill>
              </a:rPr>
              <a:pPr eaLnBrk="1" hangingPunct="1">
                <a:defRPr/>
              </a:pPr>
              <a:t>166</a:t>
            </a:fld>
            <a:endParaRPr lang="zh-CN" altLang="en-US" sz="1200" b="0" dirty="0">
              <a:solidFill>
                <a:srgbClr val="000000"/>
              </a:solidFill>
            </a:endParaRPr>
          </a:p>
        </p:txBody>
      </p:sp>
      <p:sp>
        <p:nvSpPr>
          <p:cNvPr id="428035" name="Rectangle 2"/>
          <p:cNvSpPr>
            <a:spLocks noGrp="1" noRot="1" noChangeAspect="1" noChangeArrowheads="1" noTextEdit="1"/>
          </p:cNvSpPr>
          <p:nvPr>
            <p:ph type="sldImg"/>
          </p:nvPr>
        </p:nvSpPr>
        <p:spPr>
          <a:ln/>
        </p:spPr>
      </p:sp>
      <p:sp>
        <p:nvSpPr>
          <p:cNvPr id="303107" name="Rectangle 3"/>
          <p:cNvSpPr>
            <a:spLocks noGrp="1" noChangeArrowheads="1"/>
          </p:cNvSpPr>
          <p:nvPr>
            <p:ph type="body" idx="1"/>
          </p:nvPr>
        </p:nvSpPr>
        <p:spPr>
          <a:xfrm>
            <a:off x="876300" y="4465638"/>
            <a:ext cx="5319713"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endParaRPr>
          </a:p>
          <a:p>
            <a:pPr marL="171450" indent="-171450" eaLnBrk="1" hangingPunct="1">
              <a:buFont typeface="Arial" panose="020B0604020202020204" pitchFamily="34" charset="0"/>
              <a:buChar char="•"/>
            </a:pPr>
            <a:r>
              <a:rPr lang="en-US" dirty="0">
                <a:latin typeface="Times New Roman" charset="0"/>
                <a:ea typeface="SimSun" panose="02010600030101010101" pitchFamily="2" charset="-122"/>
              </a:rPr>
              <a:t>为保持食品质量并限制病原体的生长，必须调动存放食品。食品必须进行调动，以便有效期最早的食品能在效期晚些的食品之前得到使用。</a:t>
            </a:r>
          </a:p>
          <a:p>
            <a:pPr marL="171450" indent="-171450" eaLnBrk="1" hangingPunct="1">
              <a:buFont typeface="Arial" panose="020B0604020202020204" pitchFamily="34" charset="0"/>
              <a:buChar char="•"/>
            </a:pPr>
            <a:r>
              <a:rPr lang="en-US" dirty="0">
                <a:latin typeface="Times New Roman" charset="0"/>
                <a:ea typeface="SimSun" panose="02010600030101010101" pitchFamily="2" charset="-122"/>
              </a:rPr>
              <a:t>许多餐饮机构使用先进先出 (FIFO) 法在食品存放期间调动冷藏、冷冻和干燥的食品。以下是使用 FIFO 法的一种方式。</a:t>
            </a:r>
          </a:p>
        </p:txBody>
      </p:sp>
    </p:spTree>
    <p:extLst>
      <p:ext uri="{BB962C8B-B14F-4D97-AF65-F5344CB8AC3E}">
        <p14:creationId xmlns:p14="http://schemas.microsoft.com/office/powerpoint/2010/main" val="158477741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D2675B-B685-7F4B-8784-94D433AADB90}" type="slidenum">
              <a:rPr lang="en-US" sz="1200" b="0" smtClean="0">
                <a:solidFill>
                  <a:srgbClr val="000000"/>
                </a:solidFill>
              </a:rPr>
              <a:pPr eaLnBrk="1" hangingPunct="1">
                <a:defRPr/>
              </a:pPr>
              <a:t>167</a:t>
            </a:fld>
            <a:endParaRPr lang="zh-CN" altLang="en-US" sz="1200" b="0" dirty="0">
              <a:solidFill>
                <a:srgbClr val="000000"/>
              </a:solidFill>
            </a:endParaRPr>
          </a:p>
        </p:txBody>
      </p:sp>
      <p:sp>
        <p:nvSpPr>
          <p:cNvPr id="429059" name="Rectangle 2"/>
          <p:cNvSpPr>
            <a:spLocks noGrp="1" noRot="1" noChangeAspect="1" noChangeArrowheads="1" noTextEdit="1"/>
          </p:cNvSpPr>
          <p:nvPr>
            <p:ph type="sldImg"/>
          </p:nvPr>
        </p:nvSpPr>
        <p:spPr>
          <a:ln/>
        </p:spPr>
      </p:sp>
      <p:sp>
        <p:nvSpPr>
          <p:cNvPr id="56324" name="Rectangle 3"/>
          <p:cNvSpPr>
            <a:spLocks noGrp="1" noChangeArrowheads="1"/>
          </p:cNvSpPr>
          <p:nvPr>
            <p:ph type="body" idx="1"/>
          </p:nvPr>
        </p:nvSpPr>
        <p:spPr>
          <a:xfrm>
            <a:off x="876300" y="4468813"/>
            <a:ext cx="5319713" cy="42941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0" indent="0" eaLnBrk="1" hangingPunct="1">
              <a:defRPr/>
            </a:pPr>
            <a:endParaRPr lang="en-US" dirty="0">
              <a:ea typeface="+mn-ea"/>
              <a:cs typeface="+mn-cs"/>
            </a:endParaRPr>
          </a:p>
        </p:txBody>
      </p:sp>
    </p:spTree>
    <p:extLst>
      <p:ext uri="{BB962C8B-B14F-4D97-AF65-F5344CB8AC3E}">
        <p14:creationId xmlns:p14="http://schemas.microsoft.com/office/powerpoint/2010/main" val="2970117346"/>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02C9F5D-BBA5-3C40-BDBC-F08373F468C3}" type="slidenum">
              <a:rPr lang="en-US" sz="1200" b="0" smtClean="0">
                <a:solidFill>
                  <a:srgbClr val="000000"/>
                </a:solidFill>
              </a:rPr>
              <a:pPr eaLnBrk="1" hangingPunct="1">
                <a:defRPr/>
              </a:pPr>
              <a:t>168</a:t>
            </a:fld>
            <a:endParaRPr lang="zh-CN" altLang="en-US" sz="1200" b="0" dirty="0">
              <a:solidFill>
                <a:srgbClr val="000000"/>
              </a:solidFill>
            </a:endParaRPr>
          </a:p>
        </p:txBody>
      </p:sp>
      <p:sp>
        <p:nvSpPr>
          <p:cNvPr id="430083" name="Rectangle 2"/>
          <p:cNvSpPr>
            <a:spLocks noGrp="1" noRot="1" noChangeAspect="1" noChangeArrowheads="1" noTextEdit="1"/>
          </p:cNvSpPr>
          <p:nvPr>
            <p:ph type="sldImg"/>
          </p:nvPr>
        </p:nvSpPr>
        <p:spPr>
          <a:ln/>
        </p:spPr>
      </p:sp>
      <p:sp>
        <p:nvSpPr>
          <p:cNvPr id="30720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3184106022"/>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207970C-8E10-0048-9DFD-3C2E8E658D6F}" type="slidenum">
              <a:rPr lang="en-US" sz="1200" b="0" smtClean="0">
                <a:solidFill>
                  <a:srgbClr val="000000"/>
                </a:solidFill>
              </a:rPr>
              <a:pPr eaLnBrk="1" hangingPunct="1">
                <a:defRPr/>
              </a:pPr>
              <a:t>169</a:t>
            </a:fld>
            <a:endParaRPr lang="zh-CN" altLang="en-US" sz="1200" b="0" dirty="0">
              <a:solidFill>
                <a:srgbClr val="000000"/>
              </a:solidFill>
            </a:endParaRPr>
          </a:p>
        </p:txBody>
      </p:sp>
      <p:sp>
        <p:nvSpPr>
          <p:cNvPr id="431107" name="Rectangle 2"/>
          <p:cNvSpPr>
            <a:spLocks noGrp="1" noRot="1" noChangeAspect="1" noChangeArrowheads="1" noTextEdit="1"/>
          </p:cNvSpPr>
          <p:nvPr>
            <p:ph type="sldImg"/>
          </p:nvPr>
        </p:nvSpPr>
        <p:spPr>
          <a:ln/>
        </p:spPr>
      </p:sp>
      <p:sp>
        <p:nvSpPr>
          <p:cNvPr id="30925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endParaRPr>
          </a:p>
          <a:p>
            <a:pPr marL="171450" indent="-171450" eaLnBrk="1" hangingPunct="1">
              <a:buFont typeface="Arial" panose="020B0604020202020204" pitchFamily="34" charset="0"/>
              <a:buChar char="•"/>
            </a:pPr>
            <a:r>
              <a:rPr lang="en-US" dirty="0" err="1">
                <a:latin typeface="Times New Roman" charset="0"/>
                <a:ea typeface="SimSun" panose="02010600030101010101" pitchFamily="2" charset="-122"/>
              </a:rPr>
              <a:t>保持所有存放区域清洁和干燥。定期清洁地板、墙壁、和冷库、冷柜、干货存放区域以及加热式保温柜的货架</a:t>
            </a:r>
            <a:r>
              <a:rPr lang="en-US" dirty="0">
                <a:latin typeface="Times New Roman" charset="0"/>
                <a:ea typeface="SimSun" panose="02010600030101010101" pitchFamily="2" charset="-122"/>
              </a:rPr>
              <a:t>。</a:t>
            </a:r>
          </a:p>
          <a:p>
            <a:pPr marL="171450" indent="-171450" eaLnBrk="1" hangingPunct="1">
              <a:buFont typeface="Arial" panose="020B0604020202020204" pitchFamily="34" charset="0"/>
              <a:buChar char="•"/>
            </a:pPr>
            <a:r>
              <a:rPr lang="en-US" dirty="0">
                <a:latin typeface="Times New Roman" charset="0"/>
                <a:ea typeface="SimSun" panose="02010600030101010101" pitchFamily="2" charset="-122"/>
              </a:rPr>
              <a:t>立即清理溢出和泄漏的物质，以防污染其他食品。</a:t>
            </a:r>
          </a:p>
          <a:p>
            <a:pPr marL="171450" indent="-171450" eaLnBrk="1" hangingPunct="1">
              <a:buFont typeface="Arial" panose="020B0604020202020204" pitchFamily="34" charset="0"/>
              <a:buChar char="•"/>
            </a:pPr>
            <a:r>
              <a:rPr lang="en-US" dirty="0" err="1">
                <a:latin typeface="Times New Roman" charset="0"/>
                <a:ea typeface="SimSun" panose="02010600030101010101" pitchFamily="2" charset="-122"/>
              </a:rPr>
              <a:t>将脏的亚麻布远离食品存放</a:t>
            </a:r>
            <a:r>
              <a:rPr lang="en-US" dirty="0">
                <a:latin typeface="Times New Roman" charset="0"/>
                <a:ea typeface="SimSun" panose="02010600030101010101" pitchFamily="2" charset="-122"/>
              </a:rPr>
              <a:t>。</a:t>
            </a:r>
          </a:p>
        </p:txBody>
      </p:sp>
    </p:spTree>
    <p:extLst>
      <p:ext uri="{BB962C8B-B14F-4D97-AF65-F5344CB8AC3E}">
        <p14:creationId xmlns:p14="http://schemas.microsoft.com/office/powerpoint/2010/main" val="8088830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4EF4647-CC42-2F44-860D-BA2B465F8582}" type="slidenum">
              <a:rPr lang="en-US" sz="1200" b="0" smtClean="0">
                <a:solidFill>
                  <a:schemeClr val="tx1"/>
                </a:solidFill>
              </a:rPr>
              <a:pPr eaLnBrk="1" hangingPunct="1">
                <a:defRPr/>
              </a:pPr>
              <a:t>17</a:t>
            </a:fld>
            <a:endParaRPr lang="zh-CN" sz="1200" b="0" dirty="0">
              <a:solidFill>
                <a:schemeClr val="tx1"/>
              </a:solidFill>
            </a:endParaRPr>
          </a:p>
        </p:txBody>
      </p:sp>
      <p:sp>
        <p:nvSpPr>
          <p:cNvPr id="307203" name="Rectangle 2"/>
          <p:cNvSpPr>
            <a:spLocks noGrp="1" noRot="1" noChangeAspect="1" noChangeArrowheads="1" noTextEdit="1"/>
          </p:cNvSpPr>
          <p:nvPr>
            <p:ph type="sldImg"/>
          </p:nvPr>
        </p:nvSpPr>
        <p:spPr>
          <a:ln/>
        </p:spPr>
      </p:sp>
      <p:sp>
        <p:nvSpPr>
          <p:cNvPr id="307204" name="Rectangle 3"/>
          <p:cNvSpPr>
            <a:spLocks noGrp="1" noChangeArrowheads="1"/>
          </p:cNvSpPr>
          <p:nvPr>
            <p:ph type="body" idx="3"/>
          </p:nvPr>
        </p:nvSpPr>
        <p:spPr>
          <a:xfrm>
            <a:off x="904875" y="4416425"/>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a:lstStyle/>
          <a:p>
            <a:pPr eaLnBrk="1" hangingPunct="1">
              <a:defRPr/>
            </a:pPr>
            <a:endParaRPr lang="en-US" dirty="0">
              <a:latin typeface="Times New Roman" charset="0"/>
              <a:cs typeface="+mn-cs"/>
            </a:endParaRPr>
          </a:p>
        </p:txBody>
      </p:sp>
    </p:spTree>
    <p:extLst>
      <p:ext uri="{BB962C8B-B14F-4D97-AF65-F5344CB8AC3E}">
        <p14:creationId xmlns:p14="http://schemas.microsoft.com/office/powerpoint/2010/main" val="103139411"/>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2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B3F7B3-2148-7841-B71C-6DF132A2AF08}" type="slidenum">
              <a:rPr lang="en-US" sz="1200" b="0" smtClean="0">
                <a:solidFill>
                  <a:srgbClr val="000000"/>
                </a:solidFill>
              </a:rPr>
              <a:pPr eaLnBrk="1" hangingPunct="1">
                <a:defRPr/>
              </a:pPr>
              <a:t>170</a:t>
            </a:fld>
            <a:endParaRPr lang="zh-CN" altLang="en-US" sz="1200" b="0" dirty="0">
              <a:solidFill>
                <a:srgbClr val="000000"/>
              </a:solidFill>
            </a:endParaRPr>
          </a:p>
        </p:txBody>
      </p:sp>
      <p:sp>
        <p:nvSpPr>
          <p:cNvPr id="432131"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159622490"/>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A1B799-A53A-334F-BAC2-57038DA4BAE8}" type="slidenum">
              <a:rPr lang="en-US" sz="1200" b="0" smtClean="0">
                <a:solidFill>
                  <a:srgbClr val="000000"/>
                </a:solidFill>
              </a:rPr>
              <a:pPr eaLnBrk="1" hangingPunct="1">
                <a:defRPr/>
              </a:pPr>
              <a:t>171</a:t>
            </a:fld>
            <a:endParaRPr lang="zh-CN" altLang="en-US" sz="1200" b="0" dirty="0">
              <a:solidFill>
                <a:srgbClr val="000000"/>
              </a:solidFill>
            </a:endParaRPr>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76300" y="4497388"/>
            <a:ext cx="5761567"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cs typeface="+mn-cs"/>
            </a:endParaRPr>
          </a:p>
          <a:p>
            <a:pPr marL="171450" indent="-171450" eaLnBrk="1" hangingPunct="1">
              <a:buFont typeface="Arial" panose="020B0604020202020204" pitchFamily="34" charset="0"/>
              <a:buChar char="•"/>
              <a:defRPr/>
            </a:pPr>
            <a:r>
              <a:rPr lang="en-US" dirty="0" err="1">
                <a:latin typeface="Times New Roman" charset="0"/>
                <a:ea typeface="SimSun" panose="02010600030101010101" pitchFamily="2" charset="-122"/>
              </a:rPr>
              <a:t>如果生肉、禽肉、海产品和即食食物都已经过商业加工和包装，则可以在冰柜中将其与即食食物贮存在一起或者贮存在即食食物的上方</a:t>
            </a:r>
            <a:r>
              <a:rPr lang="en-US" dirty="0">
                <a:latin typeface="Times New Roman" charset="0"/>
                <a:ea typeface="SimSun" panose="02010600030101010101" pitchFamily="2" charset="-122"/>
              </a:rPr>
              <a:t>。</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此外，在冷库中解冻的冷冻食品必须贮存在即食食物的下方。</a:t>
            </a:r>
          </a:p>
          <a:p>
            <a:pPr marL="114300" indent="-114300" eaLnBrk="1" hangingPunct="1">
              <a:defRPr/>
            </a:pPr>
            <a:endParaRPr lang="zh-CN" dirty="0">
              <a:latin typeface="Times New Roman" charset="0"/>
              <a:ea typeface="SimSun" panose="02010600030101010101" pitchFamily="2" charset="-122"/>
              <a:cs typeface="+mn-cs"/>
            </a:endParaRPr>
          </a:p>
        </p:txBody>
      </p:sp>
    </p:spTree>
    <p:extLst>
      <p:ext uri="{BB962C8B-B14F-4D97-AF65-F5344CB8AC3E}">
        <p14:creationId xmlns:p14="http://schemas.microsoft.com/office/powerpoint/2010/main" val="652166976"/>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CC3F5C-04D0-804A-9BD8-F86B66BC2EB7}" type="slidenum">
              <a:rPr lang="en-US" sz="1200" b="0" smtClean="0">
                <a:solidFill>
                  <a:srgbClr val="000000"/>
                </a:solidFill>
              </a:rPr>
              <a:pPr eaLnBrk="1" hangingPunct="1">
                <a:defRPr/>
              </a:pPr>
              <a:t>172</a:t>
            </a:fld>
            <a:endParaRPr lang="zh-CN" altLang="en-US" sz="1200" b="0" dirty="0">
              <a:solidFill>
                <a:srgbClr val="000000"/>
              </a:solidFill>
            </a:endParaRPr>
          </a:p>
        </p:txBody>
      </p:sp>
      <p:sp>
        <p:nvSpPr>
          <p:cNvPr id="434179" name="Rectangle 2"/>
          <p:cNvSpPr>
            <a:spLocks noGrp="1" noRot="1" noChangeAspect="1" noChangeArrowheads="1" noTextEdit="1"/>
          </p:cNvSpPr>
          <p:nvPr>
            <p:ph type="sldImg"/>
          </p:nvPr>
        </p:nvSpPr>
        <p:spPr>
          <a:ln/>
        </p:spPr>
      </p:sp>
      <p:sp>
        <p:nvSpPr>
          <p:cNvPr id="434180" name="Rectangle 3"/>
          <p:cNvSpPr>
            <a:spLocks noGrp="1" noChangeArrowheads="1"/>
          </p:cNvSpPr>
          <p:nvPr>
            <p:ph type="body" idx="1"/>
          </p:nvPr>
        </p:nvSpPr>
        <p:spPr>
          <a:xfrm>
            <a:off x="876300" y="4419600"/>
            <a:ext cx="5484813" cy="42291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963726273"/>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A1B799-A53A-334F-BAC2-57038DA4BAE8}" type="slidenum">
              <a:rPr lang="en-US" sz="1200" b="0" smtClean="0">
                <a:solidFill>
                  <a:srgbClr val="000000"/>
                </a:solidFill>
              </a:rPr>
              <a:pPr eaLnBrk="1" hangingPunct="1">
                <a:defRPr/>
              </a:pPr>
              <a:t>173</a:t>
            </a:fld>
            <a:endParaRPr lang="zh-CN" altLang="en-US" sz="1200" b="0" dirty="0">
              <a:solidFill>
                <a:srgbClr val="000000"/>
              </a:solidFill>
            </a:endParaRPr>
          </a:p>
        </p:txBody>
      </p:sp>
      <p:sp>
        <p:nvSpPr>
          <p:cNvPr id="433155" name="Rectangle 2"/>
          <p:cNvSpPr>
            <a:spLocks noGrp="1" noRot="1" noChangeAspect="1" noChangeArrowheads="1" noTextEdit="1"/>
          </p:cNvSpPr>
          <p:nvPr>
            <p:ph type="sldImg"/>
          </p:nvPr>
        </p:nvSpPr>
        <p:spPr>
          <a:ln/>
        </p:spPr>
      </p:sp>
      <p:sp>
        <p:nvSpPr>
          <p:cNvPr id="433156" name="Rectangle 3"/>
          <p:cNvSpPr>
            <a:spLocks noGrp="1" noChangeArrowheads="1"/>
          </p:cNvSpPr>
          <p:nvPr>
            <p:ph type="body" idx="1"/>
          </p:nvPr>
        </p:nvSpPr>
        <p:spPr>
          <a:xfrm>
            <a:off x="876300" y="4497388"/>
            <a:ext cx="5484813" cy="47228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8130" tIns="49066" rIns="98130" bIns="49066"/>
          <a:lstStyle/>
          <a:p>
            <a:pPr marL="114300" indent="-114300" eaLnBrk="1" hangingPunct="1">
              <a:defRPr/>
            </a:pPr>
            <a:r>
              <a:rPr lang="en-US" b="1" dirty="0">
                <a:ea typeface="SimSun" panose="02010600030101010101" pitchFamily="2" charset="-122"/>
              </a:rPr>
              <a:t>讲师注释</a:t>
            </a:r>
            <a:endParaRPr lang="zh-CN" dirty="0">
              <a:ea typeface="SimSun" panose="02010600030101010101" pitchFamily="2" charset="-122"/>
              <a:cs typeface="+mn-cs"/>
            </a:endParaRPr>
          </a:p>
          <a:p>
            <a:pPr marL="171450" indent="-171450">
              <a:buFont typeface="Arial" panose="020B0604020202020204" pitchFamily="34" charset="0"/>
              <a:buChar char="•"/>
            </a:pPr>
            <a:r>
              <a:rPr lang="en-US" sz="1200" b="0" i="0" u="none" strike="noStrike" kern="1200" baseline="0" dirty="0" err="1">
                <a:solidFill>
                  <a:schemeClr val="tx1"/>
                </a:solidFill>
                <a:ea typeface="SimSun" panose="02010600030101010101" pitchFamily="2" charset="-122"/>
              </a:rPr>
              <a:t>如果您发现已变得不安全的过期、损坏、变质或不当存放的食品，应该将其丢弃</a:t>
            </a:r>
            <a:r>
              <a:rPr lang="en-US" sz="1200" b="0" i="0" u="none" strike="noStrike" kern="1200" baseline="0" dirty="0">
                <a:solidFill>
                  <a:schemeClr val="tx1"/>
                </a:solidFill>
                <a:ea typeface="SimSun" panose="02010600030101010101" pitchFamily="2" charset="-122"/>
              </a:rPr>
              <a:t>。</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rPr>
              <a:t>如果必须将食品一直存放到可以退还给供应商时为止，存放在它附近的食品就有受污染的风险。为了防止这种风险，请遵循幻灯片中所列的指引。</a:t>
            </a:r>
            <a:endParaRPr lang="zh-CN" dirty="0">
              <a:ea typeface="SimSun" panose="02010600030101010101" pitchFamily="2" charset="-122"/>
              <a:cs typeface="+mn-cs"/>
            </a:endParaRPr>
          </a:p>
        </p:txBody>
      </p:sp>
    </p:spTree>
    <p:extLst>
      <p:ext uri="{BB962C8B-B14F-4D97-AF65-F5344CB8AC3E}">
        <p14:creationId xmlns:p14="http://schemas.microsoft.com/office/powerpoint/2010/main" val="219663298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435203" name="Notes Placeholder 2"/>
          <p:cNvSpPr>
            <a:spLocks noGrp="1"/>
          </p:cNvSpPr>
          <p:nvPr>
            <p:ph type="body" idx="1"/>
          </p:nvPr>
        </p:nvSpPr>
        <p:spPr>
          <a:xfrm>
            <a:off x="904081"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pPr>
              <a:defRPr/>
            </a:pPr>
            <a:endParaRPr lang="en-US" dirty="0">
              <a:latin typeface="Times New Roman" charset="0"/>
              <a:cs typeface="+mn-cs"/>
            </a:endParaRPr>
          </a:p>
        </p:txBody>
      </p:sp>
      <p:sp>
        <p:nvSpPr>
          <p:cNvPr id="43520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D81416A-96E9-DE45-8EBC-C965E691F027}" type="slidenum">
              <a:rPr lang="en-US" sz="1200" b="0" smtClean="0">
                <a:solidFill>
                  <a:srgbClr val="000000"/>
                </a:solidFill>
              </a:rPr>
              <a:pPr eaLnBrk="1" hangingPunct="1">
                <a:defRPr/>
              </a:pPr>
              <a:t>174</a:t>
            </a:fld>
            <a:endParaRPr lang="zh-CN" altLang="en-US" sz="1200" b="0" dirty="0">
              <a:solidFill>
                <a:srgbClr val="000000"/>
              </a:solidFill>
            </a:endParaRPr>
          </a:p>
        </p:txBody>
      </p:sp>
    </p:spTree>
    <p:extLst>
      <p:ext uri="{BB962C8B-B14F-4D97-AF65-F5344CB8AC3E}">
        <p14:creationId xmlns:p14="http://schemas.microsoft.com/office/powerpoint/2010/main" val="1041827918"/>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62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45D1F2F-DF77-0B48-8A55-E90532537394}" type="slidenum">
              <a:rPr lang="en-US" sz="1200" b="0" smtClean="0">
                <a:solidFill>
                  <a:srgbClr val="000000"/>
                </a:solidFill>
              </a:rPr>
              <a:pPr eaLnBrk="1" hangingPunct="1">
                <a:defRPr/>
              </a:pPr>
              <a:t>175</a:t>
            </a:fld>
            <a:endParaRPr lang="zh-CN" altLang="en-US" sz="1200" b="0" dirty="0">
              <a:solidFill>
                <a:srgbClr val="000000"/>
              </a:solidFill>
            </a:endParaRPr>
          </a:p>
        </p:txBody>
      </p:sp>
      <p:sp>
        <p:nvSpPr>
          <p:cNvPr id="436227"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cs typeface="Times New Roman" charset="0"/>
            </a:endParaRPr>
          </a:p>
          <a:p>
            <a:pPr marL="171450" indent="-171450" eaLnBrk="1" hangingPunct="1">
              <a:spcBef>
                <a:spcPct val="50000"/>
              </a:spcBef>
              <a:buSzPct val="80000"/>
              <a:buFont typeface="Arial" panose="020B0604020202020204" pitchFamily="34" charset="0"/>
              <a:buChar char="•"/>
            </a:pPr>
            <a:r>
              <a:rPr lang="en-US" dirty="0">
                <a:latin typeface="Times New Roman" charset="0"/>
                <a:ea typeface="SimSun" panose="02010600030101010101" pitchFamily="2" charset="-122"/>
              </a:rPr>
              <a:t>与班上学员讨论章节目标。</a:t>
            </a:r>
          </a:p>
          <a:p>
            <a:pPr marL="0" indent="0" eaLnBrk="1" hangingPunct="1">
              <a:buFont typeface="Arial" panose="020B0604020202020204" pitchFamily="34" charset="0"/>
              <a:buNone/>
            </a:pPr>
            <a:endParaRPr lang="zh-CN" dirty="0">
              <a:latin typeface="Times New Roman" charset="0"/>
              <a:ea typeface="SimSun" panose="02010600030101010101" pitchFamily="2" charset="-122"/>
            </a:endParaRPr>
          </a:p>
        </p:txBody>
      </p:sp>
    </p:spTree>
    <p:extLst>
      <p:ext uri="{BB962C8B-B14F-4D97-AF65-F5344CB8AC3E}">
        <p14:creationId xmlns:p14="http://schemas.microsoft.com/office/powerpoint/2010/main" val="3780853466"/>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F5FE6D-BCC6-A447-A551-E40C96ADA620}" type="slidenum">
              <a:rPr lang="en-US" sz="1200" b="0" smtClean="0">
                <a:solidFill>
                  <a:srgbClr val="000000"/>
                </a:solidFill>
              </a:rPr>
              <a:pPr eaLnBrk="1" hangingPunct="1">
                <a:defRPr/>
              </a:pPr>
              <a:t>176</a:t>
            </a:fld>
            <a:endParaRPr lang="zh-CN" altLang="en-US" sz="1200" b="0" dirty="0">
              <a:solidFill>
                <a:srgbClr val="000000"/>
              </a:solidFill>
            </a:endParaRPr>
          </a:p>
        </p:txBody>
      </p:sp>
      <p:sp>
        <p:nvSpPr>
          <p:cNvPr id="437251" name="Rectangle 2"/>
          <p:cNvSpPr>
            <a:spLocks noGrp="1" noRot="1" noChangeAspect="1" noChangeArrowheads="1" noTextEdit="1"/>
          </p:cNvSpPr>
          <p:nvPr>
            <p:ph type="sldImg"/>
          </p:nvPr>
        </p:nvSpPr>
        <p:spPr>
          <a:ln/>
        </p:spPr>
      </p:sp>
      <p:sp>
        <p:nvSpPr>
          <p:cNvPr id="32153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92830" tIns="46415" rIns="92830" bIns="46415"/>
          <a:lstStyle/>
          <a:p>
            <a:pPr marL="114300" indent="-114300" eaLnBrk="1" hangingPunct="1"/>
            <a:endParaRPr lang="en-US" dirty="0">
              <a:latin typeface="Times New Roman" charset="0"/>
            </a:endParaRPr>
          </a:p>
        </p:txBody>
      </p:sp>
    </p:spTree>
    <p:extLst>
      <p:ext uri="{BB962C8B-B14F-4D97-AF65-F5344CB8AC3E}">
        <p14:creationId xmlns:p14="http://schemas.microsoft.com/office/powerpoint/2010/main" val="1972473561"/>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8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E42990-EF36-FD47-8E50-DAFDD56C7D80}" type="slidenum">
              <a:rPr lang="en-US" sz="1200" b="0" smtClean="0">
                <a:solidFill>
                  <a:srgbClr val="000000"/>
                </a:solidFill>
              </a:rPr>
              <a:pPr eaLnBrk="1" hangingPunct="1">
                <a:defRPr/>
              </a:pPr>
              <a:t>177</a:t>
            </a:fld>
            <a:endParaRPr lang="zh-CN" altLang="en-US" sz="1200" b="0" dirty="0">
              <a:solidFill>
                <a:srgbClr val="000000"/>
              </a:solidFill>
            </a:endParaRPr>
          </a:p>
        </p:txBody>
      </p:sp>
      <p:sp>
        <p:nvSpPr>
          <p:cNvPr id="438275" name="Rectangle 2"/>
          <p:cNvSpPr>
            <a:spLocks noGrp="1" noRot="1" noChangeAspect="1" noChangeArrowheads="1" noTextEdit="1"/>
          </p:cNvSpPr>
          <p:nvPr>
            <p:ph type="sldImg"/>
          </p:nvPr>
        </p:nvSpPr>
        <p:spPr>
          <a:ln/>
        </p:spPr>
      </p:sp>
      <p:sp>
        <p:nvSpPr>
          <p:cNvPr id="323587"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92830" tIns="46415" rIns="92830" bIns="46415"/>
          <a:lstStyle/>
          <a:p>
            <a:pPr marL="0" indent="0" eaLnBrk="1" hangingPunct="1">
              <a:buFontTx/>
              <a:buNone/>
            </a:pPr>
            <a:endParaRPr lang="en-US" dirty="0">
              <a:latin typeface="Times New Roman" charset="0"/>
            </a:endParaRPr>
          </a:p>
        </p:txBody>
      </p:sp>
    </p:spTree>
    <p:extLst>
      <p:ext uri="{BB962C8B-B14F-4D97-AF65-F5344CB8AC3E}">
        <p14:creationId xmlns:p14="http://schemas.microsoft.com/office/powerpoint/2010/main" val="239235529"/>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6B49648-2D40-CB4C-9B2D-1AF4E2741615}" type="slidenum">
              <a:rPr lang="en-US" sz="1200" b="0" smtClean="0">
                <a:solidFill>
                  <a:srgbClr val="000000"/>
                </a:solidFill>
              </a:rPr>
              <a:pPr eaLnBrk="1" hangingPunct="1">
                <a:defRPr/>
              </a:pPr>
              <a:t>178</a:t>
            </a:fld>
            <a:endParaRPr lang="zh-CN" altLang="en-US" sz="1200" b="0" dirty="0">
              <a:solidFill>
                <a:srgbClr val="000000"/>
              </a:solidFill>
            </a:endParaRPr>
          </a:p>
        </p:txBody>
      </p:sp>
      <p:sp>
        <p:nvSpPr>
          <p:cNvPr id="439299" name="Rectangle 2"/>
          <p:cNvSpPr>
            <a:spLocks noGrp="1" noRot="1" noChangeAspect="1" noChangeArrowheads="1" noTextEdit="1"/>
          </p:cNvSpPr>
          <p:nvPr>
            <p:ph type="sldImg"/>
          </p:nvPr>
        </p:nvSpPr>
        <p:spPr>
          <a:ln/>
        </p:spPr>
      </p:sp>
      <p:sp>
        <p:nvSpPr>
          <p:cNvPr id="32563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endParaRPr>
          </a:p>
          <a:p>
            <a:pPr marL="171450" indent="-171450" eaLnBrk="1" hangingPunct="1">
              <a:buFont typeface="Arial" panose="020B0604020202020204" pitchFamily="34" charset="0"/>
              <a:buChar char="•"/>
            </a:pPr>
            <a:r>
              <a:rPr lang="en-US" dirty="0">
                <a:latin typeface="Times New Roman" charset="0"/>
                <a:ea typeface="SimSun" panose="02010600030101010101" pitchFamily="2" charset="-122"/>
              </a:rPr>
              <a:t>食品提供给顾客的方式不得向顾客传递误导性或错误信息。顾客必须能够判断食品的真实外观、颜色和质量。</a:t>
            </a:r>
          </a:p>
        </p:txBody>
      </p:sp>
    </p:spTree>
    <p:extLst>
      <p:ext uri="{BB962C8B-B14F-4D97-AF65-F5344CB8AC3E}">
        <p14:creationId xmlns:p14="http://schemas.microsoft.com/office/powerpoint/2010/main" val="2749692011"/>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79A8A3-3138-C249-9991-0FA02D55E87F}" type="slidenum">
              <a:rPr lang="en-US" sz="1200" b="0" smtClean="0">
                <a:solidFill>
                  <a:srgbClr val="000000"/>
                </a:solidFill>
              </a:rPr>
              <a:pPr eaLnBrk="1" hangingPunct="1">
                <a:defRPr/>
              </a:pPr>
              <a:t>179</a:t>
            </a:fld>
            <a:endParaRPr lang="zh-CN" altLang="en-US" sz="1200" b="0" dirty="0">
              <a:solidFill>
                <a:srgbClr val="000000"/>
              </a:solidFill>
            </a:endParaRPr>
          </a:p>
        </p:txBody>
      </p:sp>
      <p:sp>
        <p:nvSpPr>
          <p:cNvPr id="440323" name="Rectangle 2"/>
          <p:cNvSpPr>
            <a:spLocks noGrp="1" noRot="1" noChangeAspect="1" noChangeArrowheads="1" noTextEdit="1"/>
          </p:cNvSpPr>
          <p:nvPr>
            <p:ph type="sldImg"/>
          </p:nvPr>
        </p:nvSpPr>
        <p:spPr>
          <a:ln/>
        </p:spPr>
      </p:sp>
      <p:sp>
        <p:nvSpPr>
          <p:cNvPr id="32768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endParaRPr>
          </a:p>
          <a:p>
            <a:pPr marL="171450" indent="-171450" eaLnBrk="1" hangingPunct="1">
              <a:buFont typeface="Arial" panose="020B0604020202020204" pitchFamily="34" charset="0"/>
              <a:buChar char="•"/>
            </a:pPr>
            <a:r>
              <a:rPr lang="en-US" dirty="0">
                <a:latin typeface="Times New Roman" charset="0"/>
                <a:ea typeface="SimSun" panose="02010600030101010101" pitchFamily="2" charset="-122"/>
              </a:rPr>
              <a:t>已经变得不安全的食品除非能够安全地进行再处理，否则必须丢弃。在幻灯片中所列的情况下，必须丢弃所有食品，尤其是即食食物。</a:t>
            </a:r>
          </a:p>
          <a:p>
            <a:pPr marL="171450" indent="-171450" eaLnBrk="1" hangingPunct="1">
              <a:buFont typeface="Arial" panose="020B0604020202020204" pitchFamily="34" charset="0"/>
              <a:buChar char="•"/>
            </a:pPr>
            <a:r>
              <a:rPr lang="en-US" dirty="0">
                <a:latin typeface="Times New Roman" charset="0"/>
                <a:ea typeface="SimSun" panose="02010600030101010101" pitchFamily="2" charset="-122"/>
              </a:rPr>
              <a:t>食品有时可以恢复至安全状况。这被称为修复。例如，未在正确温度下存放的热食食品只要在危险温度带的存放时间未超过两小时，便可再加热。</a:t>
            </a:r>
          </a:p>
        </p:txBody>
      </p:sp>
    </p:spTree>
    <p:extLst>
      <p:ext uri="{BB962C8B-B14F-4D97-AF65-F5344CB8AC3E}">
        <p14:creationId xmlns:p14="http://schemas.microsoft.com/office/powerpoint/2010/main" val="271507468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9D3BF3C-9CC3-B242-B0F7-B3AFA77F7335}" type="slidenum">
              <a:rPr lang="en-US" sz="1200" b="0" smtClean="0">
                <a:solidFill>
                  <a:schemeClr val="tx1"/>
                </a:solidFill>
              </a:rPr>
              <a:pPr eaLnBrk="1" hangingPunct="1">
                <a:defRPr/>
              </a:pPr>
              <a:t>18</a:t>
            </a:fld>
            <a:endParaRPr lang="zh-CN" sz="1200" b="0" dirty="0">
              <a:solidFill>
                <a:schemeClr val="tx1"/>
              </a:solidFill>
            </a:endParaRPr>
          </a:p>
        </p:txBody>
      </p:sp>
      <p:sp>
        <p:nvSpPr>
          <p:cNvPr id="30822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92175" y="4414837"/>
            <a:ext cx="5608638" cy="4183063"/>
          </a:xfrm>
        </p:spPr>
        <p:txBody>
          <a:bodyPr/>
          <a:lstStyle/>
          <a:p>
            <a:endParaRPr lang="en-US" dirty="0"/>
          </a:p>
        </p:txBody>
      </p:sp>
    </p:spTree>
    <p:extLst>
      <p:ext uri="{BB962C8B-B14F-4D97-AF65-F5344CB8AC3E}">
        <p14:creationId xmlns:p14="http://schemas.microsoft.com/office/powerpoint/2010/main" val="2563046549"/>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86A116-5842-C446-B5ED-14236F8F7253}" type="slidenum">
              <a:rPr lang="en-US" sz="1200" b="0" smtClean="0">
                <a:solidFill>
                  <a:srgbClr val="000000"/>
                </a:solidFill>
              </a:rPr>
              <a:pPr eaLnBrk="1" hangingPunct="1">
                <a:defRPr/>
              </a:pPr>
              <a:t>180</a:t>
            </a:fld>
            <a:endParaRPr lang="zh-CN" altLang="en-US" sz="1200" b="0" dirty="0">
              <a:solidFill>
                <a:srgbClr val="000000"/>
              </a:solidFill>
            </a:endParaRPr>
          </a:p>
        </p:txBody>
      </p:sp>
      <p:sp>
        <p:nvSpPr>
          <p:cNvPr id="441347"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rPr>
              <a:t>讲师注释</a:t>
            </a:r>
            <a:endParaRPr lang="zh-CN" dirty="0">
              <a:ea typeface="SimSun" panose="02010600030101010101" pitchFamily="2" charset="-122"/>
            </a:endParaRPr>
          </a:p>
          <a:p>
            <a:pPr marL="171450" indent="-171450" eaLnBrk="1" hangingPunct="1">
              <a:buFont typeface="Arial" panose="020B0604020202020204" pitchFamily="34" charset="0"/>
              <a:buChar char="•"/>
            </a:pPr>
            <a:r>
              <a:rPr lang="en-US" sz="1200" b="0" i="0" u="none" strike="noStrike" kern="1200" baseline="0" dirty="0" err="1">
                <a:solidFill>
                  <a:schemeClr val="tx1"/>
                </a:solidFill>
                <a:ea typeface="SimSun" panose="02010600030101010101" pitchFamily="2" charset="-122"/>
              </a:rPr>
              <a:t>当冷冻食品解冻并暴露在危险温度带下时，食品中的病原体便会开始生长。为了抑制病原体的生长，</a:t>
            </a:r>
            <a:r>
              <a:rPr lang="en-US" sz="1200" b="1" i="0" u="none" strike="noStrike" kern="1200" baseline="0" dirty="0" err="1">
                <a:solidFill>
                  <a:srgbClr val="FF0000"/>
                </a:solidFill>
                <a:ea typeface="SimSun" panose="02010600030101010101" pitchFamily="2" charset="-122"/>
              </a:rPr>
              <a:t>切勿</a:t>
            </a:r>
            <a:r>
              <a:rPr lang="en-US" sz="1200" b="0" i="0" u="none" strike="noStrike" kern="1200" baseline="0" dirty="0" err="1">
                <a:solidFill>
                  <a:schemeClr val="tx1"/>
                </a:solidFill>
                <a:ea typeface="SimSun" panose="02010600030101010101" pitchFamily="2" charset="-122"/>
              </a:rPr>
              <a:t>在室温下解冻食品</a:t>
            </a:r>
            <a:r>
              <a:rPr lang="en-US" sz="1200" b="0" i="0" u="none" strike="noStrike" kern="1200" baseline="0" dirty="0">
                <a:solidFill>
                  <a:schemeClr val="tx1"/>
                </a:solidFill>
                <a:ea typeface="SimSun" panose="02010600030101010101" pitchFamily="2" charset="-122"/>
              </a:rPr>
              <a:t>。</a:t>
            </a:r>
            <a:endParaRPr lang="zh-CN" dirty="0">
              <a:ea typeface="SimSun" panose="02010600030101010101" pitchFamily="2" charset="-122"/>
            </a:endParaRPr>
          </a:p>
          <a:p>
            <a:pPr marL="171450" indent="-171450" eaLnBrk="1" hangingPunct="1">
              <a:buFont typeface="Arial" panose="020B0604020202020204" pitchFamily="34" charset="0"/>
              <a:buChar char="•"/>
            </a:pPr>
            <a:r>
              <a:rPr lang="en-US" dirty="0">
                <a:ea typeface="SimSun" panose="02010600030101010101" pitchFamily="2" charset="-122"/>
              </a:rPr>
              <a:t>在流动的自来水下解冻食品时，水流必须足够强劲，能够将松散的食品残渣从排水管冲走。用这种方法解冻食品时，始终使用干净和消过毒的食品预制槽。</a:t>
            </a:r>
            <a:r>
              <a:rPr lang="en-US" b="1" dirty="0">
                <a:solidFill>
                  <a:srgbClr val="FF0000"/>
                </a:solidFill>
                <a:ea typeface="SimSun" panose="02010600030101010101" pitchFamily="2" charset="-122"/>
              </a:rPr>
              <a:t>切勿</a:t>
            </a:r>
            <a:r>
              <a:rPr lang="en-US" dirty="0">
                <a:ea typeface="SimSun" panose="02010600030101010101" pitchFamily="2" charset="-122"/>
              </a:rPr>
              <a:t>让食品的温度超过 41˚F (5</a:t>
            </a:r>
            <a:r>
              <a:rPr lang="en-US" altLang="zh-CN" dirty="0">
                <a:ea typeface="SimSun" panose="02010600030101010101" pitchFamily="2" charset="-122"/>
              </a:rPr>
              <a:t> ˚</a:t>
            </a:r>
            <a:r>
              <a:rPr lang="en-US" dirty="0">
                <a:ea typeface="SimSun" panose="02010600030101010101" pitchFamily="2" charset="-122"/>
              </a:rPr>
              <a:t>C) 达 4 </a:t>
            </a:r>
            <a:r>
              <a:rPr lang="en-US" dirty="0" err="1">
                <a:ea typeface="SimSun" panose="02010600030101010101" pitchFamily="2" charset="-122"/>
              </a:rPr>
              <a:t>小时以上。这包括解冻食品加上预制或冷却食品的时间。照片中显示了在流动的自来水下解冻食品的正确方法</a:t>
            </a:r>
            <a:r>
              <a:rPr lang="en-US" dirty="0">
                <a:ea typeface="SimSun" panose="02010600030101010101" pitchFamily="2" charset="-122"/>
              </a:rPr>
              <a:t>。</a:t>
            </a:r>
          </a:p>
        </p:txBody>
      </p:sp>
    </p:spTree>
    <p:extLst>
      <p:ext uri="{BB962C8B-B14F-4D97-AF65-F5344CB8AC3E}">
        <p14:creationId xmlns:p14="http://schemas.microsoft.com/office/powerpoint/2010/main" val="480734060"/>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86A116-5842-C446-B5ED-14236F8F7253}" type="slidenum">
              <a:rPr lang="en-US" sz="1200" b="0" smtClean="0">
                <a:solidFill>
                  <a:srgbClr val="000000"/>
                </a:solidFill>
              </a:rPr>
              <a:pPr eaLnBrk="1" hangingPunct="1">
                <a:defRPr/>
              </a:pPr>
              <a:t>181</a:t>
            </a:fld>
            <a:endParaRPr lang="zh-CN" altLang="en-US" sz="1200" b="0" dirty="0">
              <a:solidFill>
                <a:srgbClr val="000000"/>
              </a:solidFill>
            </a:endParaRPr>
          </a:p>
        </p:txBody>
      </p:sp>
      <p:sp>
        <p:nvSpPr>
          <p:cNvPr id="441347" name="Rectangle 2"/>
          <p:cNvSpPr>
            <a:spLocks noGrp="1" noRot="1" noChangeAspect="1" noChangeArrowheads="1" noTextEdit="1"/>
          </p:cNvSpPr>
          <p:nvPr>
            <p:ph type="sldImg"/>
          </p:nvPr>
        </p:nvSpPr>
        <p:spPr>
          <a:ln/>
        </p:spPr>
      </p:sp>
      <p:sp>
        <p:nvSpPr>
          <p:cNvPr id="329731"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endParaRPr>
          </a:p>
          <a:p>
            <a:pPr marL="171450" indent="-171450" eaLnBrk="1" hangingPunct="1">
              <a:buFont typeface="Arial" panose="020B0604020202020204" pitchFamily="34" charset="0"/>
              <a:buChar char="•"/>
            </a:pPr>
            <a:r>
              <a:rPr lang="en-US" dirty="0">
                <a:latin typeface="Times New Roman" charset="0"/>
                <a:ea typeface="SimSun" panose="02010600030101010101" pitchFamily="2" charset="-122"/>
              </a:rPr>
              <a:t>食品在微波炉中解冻之后，必须在烤炉等传统烹制设备中烹制。</a:t>
            </a:r>
          </a:p>
        </p:txBody>
      </p:sp>
    </p:spTree>
    <p:extLst>
      <p:ext uri="{BB962C8B-B14F-4D97-AF65-F5344CB8AC3E}">
        <p14:creationId xmlns:p14="http://schemas.microsoft.com/office/powerpoint/2010/main" val="356971903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405967" cy="4183063"/>
          </a:xfrm>
        </p:spPr>
        <p:txBody>
          <a:bodyPr/>
          <a:lstStyle/>
          <a:p>
            <a:r>
              <a:rPr lang="en-US" b="1" dirty="0">
                <a:ea typeface="SimSun" panose="02010600030101010101" pitchFamily="2" charset="-122"/>
              </a:rPr>
              <a:t>讲师注释</a:t>
            </a:r>
          </a:p>
          <a:p>
            <a:pPr marL="171450" indent="-171450">
              <a:buFont typeface="Arial" panose="020B0604020202020204" pitchFamily="34" charset="0"/>
              <a:buChar char="•"/>
            </a:pPr>
            <a:r>
              <a:rPr dirty="0">
                <a:ea typeface="SimSun" panose="02010600030101010101" pitchFamily="2" charset="-122"/>
              </a:rPr>
              <a:t>由于担心可能导致肉毒杆菌中毒，采用 ROP 包装的冷冻鱼类有特殊的加工做法。</a:t>
            </a:r>
            <a:endParaRPr lang="zh-CN" dirty="0">
              <a:ea typeface="SimSun" panose="02010600030101010101" pitchFamily="2" charset="-122"/>
            </a:endParaRPr>
          </a:p>
          <a:p>
            <a:endParaRPr lang="zh-CN" dirty="0">
              <a:ea typeface="SimSun" panose="02010600030101010101" pitchFamily="2" charset="-122"/>
            </a:endParaRPr>
          </a:p>
        </p:txBody>
      </p:sp>
      <p:sp>
        <p:nvSpPr>
          <p:cNvPr id="4" name="Slide Number Placeholder 3"/>
          <p:cNvSpPr>
            <a:spLocks noGrp="1"/>
          </p:cNvSpPr>
          <p:nvPr>
            <p:ph type="sldNum" sz="quarter" idx="10"/>
          </p:nvPr>
        </p:nvSpPr>
        <p:spPr/>
        <p:txBody>
          <a:bodyPr/>
          <a:lstStyle/>
          <a:p>
            <a:fld id="{3D494EC2-D9B4-4583-8DA9-E77DF161A85C}" type="slidenum">
              <a:rPr lang="en-US" smtClean="0">
                <a:solidFill>
                  <a:srgbClr val="000000"/>
                </a:solidFill>
              </a:rPr>
              <a:pPr/>
              <a:t>182</a:t>
            </a:fld>
            <a:endParaRPr lang="zh-CN" altLang="en-US" dirty="0">
              <a:solidFill>
                <a:srgbClr val="000000"/>
              </a:solidFill>
            </a:endParaRPr>
          </a:p>
        </p:txBody>
      </p:sp>
    </p:spTree>
    <p:extLst>
      <p:ext uri="{BB962C8B-B14F-4D97-AF65-F5344CB8AC3E}">
        <p14:creationId xmlns:p14="http://schemas.microsoft.com/office/powerpoint/2010/main" val="3853293890"/>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endParaRPr lang="en-US" dirty="0"/>
          </a:p>
        </p:txBody>
      </p:sp>
      <p:sp>
        <p:nvSpPr>
          <p:cNvPr id="4" name="Slide Number Placeholder 3"/>
          <p:cNvSpPr>
            <a:spLocks noGrp="1"/>
          </p:cNvSpPr>
          <p:nvPr>
            <p:ph type="sldNum" sz="quarter" idx="10"/>
          </p:nvPr>
        </p:nvSpPr>
        <p:spPr/>
        <p:txBody>
          <a:bodyPr/>
          <a:lstStyle/>
          <a:p>
            <a:fld id="{3D494EC2-D9B4-4583-8DA9-E77DF161A85C}" type="slidenum">
              <a:rPr lang="en-US" smtClean="0"/>
              <a:t>183</a:t>
            </a:fld>
            <a:endParaRPr lang="en-US"/>
          </a:p>
        </p:txBody>
      </p:sp>
    </p:spTree>
    <p:extLst>
      <p:ext uri="{BB962C8B-B14F-4D97-AF65-F5344CB8AC3E}">
        <p14:creationId xmlns:p14="http://schemas.microsoft.com/office/powerpoint/2010/main" val="3945093044"/>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2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C56343F-8EBE-F34F-8419-1385310BCB97}" type="slidenum">
              <a:rPr lang="en-US" sz="1200" b="0" smtClean="0">
                <a:solidFill>
                  <a:srgbClr val="000000"/>
                </a:solidFill>
              </a:rPr>
              <a:pPr eaLnBrk="1" hangingPunct="1">
                <a:defRPr/>
              </a:pPr>
              <a:t>184</a:t>
            </a:fld>
            <a:endParaRPr lang="zh-CN" altLang="en-US" sz="1200" b="0" dirty="0">
              <a:solidFill>
                <a:srgbClr val="000000"/>
              </a:solidFill>
            </a:endParaRPr>
          </a:p>
        </p:txBody>
      </p:sp>
      <p:sp>
        <p:nvSpPr>
          <p:cNvPr id="442371" name="Rectangle 2"/>
          <p:cNvSpPr>
            <a:spLocks noGrp="1" noRot="1" noChangeAspect="1" noChangeArrowheads="1" noTextEdit="1"/>
          </p:cNvSpPr>
          <p:nvPr>
            <p:ph type="sldImg"/>
          </p:nvPr>
        </p:nvSpPr>
        <p:spPr>
          <a:ln/>
        </p:spPr>
      </p:sp>
      <p:sp>
        <p:nvSpPr>
          <p:cNvPr id="442373" name="Notes Placeholder 2"/>
          <p:cNvSpPr>
            <a:spLocks noGrp="1"/>
          </p:cNvSpPr>
          <p:nvPr>
            <p:ph type="body" idx="1"/>
          </p:nvPr>
        </p:nvSpPr>
        <p:spPr>
          <a:xfrm>
            <a:off x="838200" y="44196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在流动自来水下彻底冲洗果蔬。这一措施在切削、烹制果蔬或将果蔬与其他成分混合之前，尤其重要。水温应稍高于果蔬温度。</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应特别留意叶类蔬菜，例如生菜和菠菜。请去掉莴苣或菠菜外层的叶子，然后一片片分开剩余的叶子，并彻底冲洗。</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latin typeface="Times New Roman" charset="0"/>
                <a:ea typeface="SimSun" panose="02010600030101010101" pitchFamily="2" charset="-122"/>
              </a:rPr>
              <a:t>可使用某些化学品来冲洗水果和蔬菜。也可使用含有臭氧的水冲洗果蔬。此方法有助于控制病原体。您当地的监管部门可以判断可接受的做法。</a:t>
            </a:r>
          </a:p>
          <a:p>
            <a:pPr marL="0" indent="0" eaLnBrk="1" hangingPunct="1">
              <a:buFontTx/>
              <a:buNone/>
              <a:defRPr/>
            </a:pPr>
            <a:endParaRPr lang="zh-CN" dirty="0">
              <a:latin typeface="Times New Roman" charset="0"/>
              <a:ea typeface="SimSun" panose="02010600030101010101" pitchFamily="2" charset="-122"/>
              <a:cs typeface="+mn-cs"/>
            </a:endParaRPr>
          </a:p>
        </p:txBody>
      </p:sp>
    </p:spTree>
    <p:extLst>
      <p:ext uri="{BB962C8B-B14F-4D97-AF65-F5344CB8AC3E}">
        <p14:creationId xmlns:p14="http://schemas.microsoft.com/office/powerpoint/2010/main" val="3910987809"/>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33FFD45-BEE4-CC4C-B45C-37C6393DD022}" type="slidenum">
              <a:rPr lang="en-US" sz="1200" b="0" smtClean="0">
                <a:solidFill>
                  <a:srgbClr val="000000"/>
                </a:solidFill>
              </a:rPr>
              <a:pPr eaLnBrk="1" hangingPunct="1">
                <a:defRPr/>
              </a:pPr>
              <a:t>185</a:t>
            </a:fld>
            <a:endParaRPr lang="zh-CN" altLang="en-US" sz="1200" b="0" dirty="0">
              <a:solidFill>
                <a:srgbClr val="000000"/>
              </a:solidFill>
            </a:endParaRPr>
          </a:p>
        </p:txBody>
      </p:sp>
      <p:sp>
        <p:nvSpPr>
          <p:cNvPr id="443395" name="Rectangle 2"/>
          <p:cNvSpPr>
            <a:spLocks noGrp="1" noRot="1" noChangeAspect="1" noChangeArrowheads="1" noTextEdit="1"/>
          </p:cNvSpPr>
          <p:nvPr>
            <p:ph type="sldImg"/>
          </p:nvPr>
        </p:nvSpPr>
        <p:spPr>
          <a:ln/>
        </p:spPr>
      </p:sp>
      <p:sp>
        <p:nvSpPr>
          <p:cNvPr id="443396"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defRPr/>
            </a:pPr>
            <a:r>
              <a:rPr lang="en-US" sz="1200" kern="1200" dirty="0">
                <a:solidFill>
                  <a:schemeClr val="tx1"/>
                </a:solidFill>
                <a:latin typeface="Times New Roman" charset="0"/>
                <a:ea typeface="SimSun" panose="02010600030101010101" pitchFamily="2" charset="-122"/>
              </a:rPr>
              <a:t>在不超过 41ºF (</a:t>
            </a:r>
            <a:r>
              <a:rPr lang="en-US" dirty="0">
                <a:latin typeface="Times New Roman" charset="0"/>
                <a:ea typeface="SimSun" panose="02010600030101010101" pitchFamily="2" charset="-122"/>
              </a:rPr>
              <a:t>5ºC</a:t>
            </a:r>
            <a:r>
              <a:rPr lang="en-US" sz="1200" kern="1200" dirty="0">
                <a:solidFill>
                  <a:schemeClr val="tx1"/>
                </a:solidFill>
                <a:latin typeface="Times New Roman" charset="0"/>
                <a:ea typeface="SimSun" panose="02010600030101010101" pitchFamily="2" charset="-122"/>
              </a:rPr>
              <a:t>) 的温度下冷藏和贮存切开的瓜果、西红柿和叶类蔬菜。这些都是 TCS 食品。很多餐饮机构也将其他鲜切果蔬贮存在这一温度下。</a:t>
            </a:r>
          </a:p>
        </p:txBody>
      </p:sp>
    </p:spTree>
    <p:extLst>
      <p:ext uri="{BB962C8B-B14F-4D97-AF65-F5344CB8AC3E}">
        <p14:creationId xmlns:p14="http://schemas.microsoft.com/office/powerpoint/2010/main" val="2786003124"/>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BE27E29-6197-7E47-862D-ACA21E4035F3}" type="slidenum">
              <a:rPr lang="en-US" sz="1200" b="0" smtClean="0">
                <a:solidFill>
                  <a:srgbClr val="000000"/>
                </a:solidFill>
              </a:rPr>
              <a:pPr eaLnBrk="1" hangingPunct="1">
                <a:defRPr/>
              </a:pPr>
              <a:t>186</a:t>
            </a:fld>
            <a:endParaRPr lang="zh-CN" altLang="en-US" sz="1200" b="0" dirty="0">
              <a:solidFill>
                <a:srgbClr val="000000"/>
              </a:solidFill>
            </a:endParaRPr>
          </a:p>
        </p:txBody>
      </p:sp>
      <p:sp>
        <p:nvSpPr>
          <p:cNvPr id="445443" name="Rectangle 2"/>
          <p:cNvSpPr>
            <a:spLocks noGrp="1" noRot="1" noChangeAspect="1" noChangeArrowheads="1" noTextEdit="1"/>
          </p:cNvSpPr>
          <p:nvPr>
            <p:ph type="sldImg"/>
          </p:nvPr>
        </p:nvSpPr>
        <p:spPr>
          <a:ln/>
        </p:spPr>
      </p:sp>
      <p:sp>
        <p:nvSpPr>
          <p:cNvPr id="337923"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rPr>
              <a:t>讲师注释</a:t>
            </a:r>
            <a:endParaRPr lang="zh-CN" dirty="0">
              <a:ea typeface="SimSun" panose="02010600030101010101" pitchFamily="2" charset="-122"/>
            </a:endParaRPr>
          </a:p>
          <a:p>
            <a:pPr marL="171450" indent="-171450" eaLnBrk="1" hangingPunct="1">
              <a:buFont typeface="Arial" panose="020B0604020202020204" pitchFamily="34" charset="0"/>
              <a:buChar char="•"/>
            </a:pPr>
            <a:r>
              <a:rPr lang="en-US" dirty="0" err="1">
                <a:ea typeface="SimSun" panose="02010600030101010101" pitchFamily="2" charset="-122"/>
              </a:rPr>
              <a:t>全蛋液是指将多个蛋打碎后放入一个容器中混合的蛋品</a:t>
            </a:r>
            <a:r>
              <a:rPr lang="en-US" b="0" dirty="0">
                <a:ea typeface="SimSun" panose="02010600030101010101" pitchFamily="2" charset="-122"/>
              </a:rPr>
              <a:t>。</a:t>
            </a:r>
            <a:endParaRPr dirty="0">
              <a:ea typeface="SimSun" panose="02010600030101010101" pitchFamily="2" charset="-122"/>
            </a:endParaRPr>
          </a:p>
          <a:p>
            <a:pPr marL="171450" indent="-171450" eaLnBrk="1" hangingPunct="1">
              <a:buFont typeface="Arial" panose="020B0604020202020204" pitchFamily="34" charset="0"/>
              <a:buChar char="•"/>
            </a:pPr>
            <a:r>
              <a:rPr lang="en-US" dirty="0" err="1">
                <a:ea typeface="SimSun" panose="02010600030101010101" pitchFamily="2" charset="-122"/>
              </a:rPr>
              <a:t>请咨询您当地的监管部门，了解是否允许使用全蛋液</a:t>
            </a:r>
            <a:r>
              <a:rPr lang="en-US" dirty="0">
                <a:ea typeface="SimSun" panose="02010600030101010101" pitchFamily="2" charset="-122"/>
              </a:rPr>
              <a:t>。</a:t>
            </a:r>
          </a:p>
          <a:p>
            <a:pPr marL="171450" indent="-171450" eaLnBrk="1" hangingPunct="1">
              <a:buFont typeface="Arial" panose="020B0604020202020204" pitchFamily="34" charset="0"/>
              <a:buChar char="•"/>
            </a:pPr>
            <a:r>
              <a:rPr lang="en-US" dirty="0" err="1">
                <a:ea typeface="SimSun" panose="02010600030101010101" pitchFamily="2" charset="-122"/>
              </a:rPr>
              <a:t>只需要简单烹制或完全不需要烹制的蛋类菜式包括凯撒沙拉酱、荷兰辣酱、提拉米苏和奶油冻油等</a:t>
            </a:r>
            <a:r>
              <a:rPr lang="en-US" dirty="0">
                <a:ea typeface="SimSun" panose="02010600030101010101" pitchFamily="2" charset="-122"/>
              </a:rPr>
              <a:t>。</a:t>
            </a:r>
          </a:p>
          <a:p>
            <a:pPr marL="171450" indent="-171450" eaLnBrk="1" hangingPunct="1">
              <a:buFont typeface="Arial" panose="020B0604020202020204" pitchFamily="34" charset="0"/>
              <a:buChar char="•"/>
            </a:pPr>
            <a:r>
              <a:rPr lang="en-US" dirty="0">
                <a:ea typeface="SimSun" panose="02010600030101010101" pitchFamily="2" charset="-122"/>
              </a:rPr>
              <a:t>为高风险人士供应生食或未煮熟的菜式时，请使用经过巴氏杀菌的蛋类或蛋类食品。</a:t>
            </a:r>
          </a:p>
          <a:p>
            <a:pPr marL="114300" indent="-114300" eaLnBrk="1" hangingPunct="1"/>
            <a:endParaRPr lang="zh-CN" dirty="0">
              <a:ea typeface="SimSun" panose="02010600030101010101" pitchFamily="2" charset="-122"/>
            </a:endParaRPr>
          </a:p>
        </p:txBody>
      </p:sp>
    </p:spTree>
    <p:extLst>
      <p:ext uri="{BB962C8B-B14F-4D97-AF65-F5344CB8AC3E}">
        <p14:creationId xmlns:p14="http://schemas.microsoft.com/office/powerpoint/2010/main" val="3888383162"/>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4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93926CA-73D5-D049-B526-09D78C79F07F}" type="slidenum">
              <a:rPr lang="en-US" sz="1200" b="0" smtClean="0">
                <a:solidFill>
                  <a:srgbClr val="000000"/>
                </a:solidFill>
              </a:rPr>
              <a:pPr eaLnBrk="1" hangingPunct="1">
                <a:defRPr/>
              </a:pPr>
              <a:t>187</a:t>
            </a:fld>
            <a:endParaRPr lang="zh-CN" altLang="en-US" sz="1200" b="0" dirty="0">
              <a:solidFill>
                <a:srgbClr val="000000"/>
              </a:solidFill>
            </a:endParaRPr>
          </a:p>
        </p:txBody>
      </p:sp>
      <p:sp>
        <p:nvSpPr>
          <p:cNvPr id="44646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3831843582"/>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E004F2-9FEC-DB4F-8EBB-5E13F700C608}" type="slidenum">
              <a:rPr lang="en-US" sz="1200" b="0" smtClean="0">
                <a:solidFill>
                  <a:srgbClr val="000000"/>
                </a:solidFill>
              </a:rPr>
              <a:pPr eaLnBrk="1" hangingPunct="1">
                <a:defRPr/>
              </a:pPr>
              <a:t>188</a:t>
            </a:fld>
            <a:endParaRPr lang="zh-CN" altLang="en-US" sz="1200" b="0" dirty="0">
              <a:solidFill>
                <a:srgbClr val="000000"/>
              </a:solidFill>
            </a:endParaRPr>
          </a:p>
        </p:txBody>
      </p:sp>
      <p:sp>
        <p:nvSpPr>
          <p:cNvPr id="447491" name="Rectangle 2"/>
          <p:cNvSpPr>
            <a:spLocks noGrp="1" noRot="1" noChangeAspect="1" noChangeArrowheads="1" noTextEdit="1"/>
          </p:cNvSpPr>
          <p:nvPr>
            <p:ph type="sldImg"/>
          </p:nvPr>
        </p:nvSpPr>
        <p:spPr>
          <a:ln/>
        </p:spPr>
      </p:sp>
      <p:sp>
        <p:nvSpPr>
          <p:cNvPr id="34201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rPr>
              <a:t>讲师注释</a:t>
            </a:r>
            <a:endParaRPr lang="zh-CN" dirty="0">
              <a:ea typeface="SimSun" panose="02010600030101010101" pitchFamily="2" charset="-122"/>
            </a:endParaRPr>
          </a:p>
          <a:p>
            <a:pPr marL="171450" indent="-171450" eaLnBrk="1" hangingPunct="1">
              <a:buFont typeface="Arial" panose="020B0604020202020204" pitchFamily="34" charset="0"/>
              <a:buChar char="•"/>
            </a:pPr>
            <a:r>
              <a:rPr lang="en-US" dirty="0">
                <a:ea typeface="SimSun" panose="02010600030101010101" pitchFamily="2" charset="-122"/>
              </a:rPr>
              <a:t>鸡肉、金枪鱼、蛋类、意大利面食和土豆沙拉都曾卷入食源性疾病集中爆发事件。这些沙拉在预制后通常是不烹制的。意思就是，您没有机会减少进入沙拉的病原体。</a:t>
            </a:r>
          </a:p>
          <a:p>
            <a:pPr marL="171450" indent="-171450" eaLnBrk="1" hangingPunct="1">
              <a:buFont typeface="Arial" panose="020B0604020202020204" pitchFamily="34" charset="0"/>
              <a:buChar char="•"/>
            </a:pPr>
            <a:r>
              <a:rPr lang="en-US" dirty="0">
                <a:ea typeface="SimSun" panose="02010600030101010101" pitchFamily="2" charset="-122"/>
              </a:rPr>
              <a:t>如要使用剩余的 TCS 食品，例如意大利面食、鸡肉和土豆等，则这些食品就必须是经过正确烹制、存放和冷却程序的。</a:t>
            </a:r>
          </a:p>
          <a:p>
            <a:pPr marL="171450" indent="-171450" eaLnBrk="1" hangingPunct="1">
              <a:buFont typeface="Arial" panose="020B0604020202020204" pitchFamily="34" charset="0"/>
              <a:buChar char="•"/>
            </a:pPr>
            <a:r>
              <a:rPr lang="en-US" dirty="0">
                <a:ea typeface="SimSun" panose="02010600030101010101" pitchFamily="2" charset="-122"/>
              </a:rPr>
              <a:t>丢弃在不高于 41ºF (5ºC) 的温度下存放 7 天后的剩余食品。</a:t>
            </a:r>
            <a:r>
              <a:rPr lang="en-US" sz="1200" b="0" i="0" u="none" strike="noStrike" kern="1200" baseline="0" dirty="0">
                <a:solidFill>
                  <a:schemeClr val="tx1"/>
                </a:solidFill>
                <a:ea typeface="SimSun" panose="02010600030101010101" pitchFamily="2" charset="-122"/>
              </a:rPr>
              <a:t>在使用贮存的 TCS </a:t>
            </a:r>
            <a:r>
              <a:rPr lang="en-US" sz="1200" b="0" i="0" u="none" strike="noStrike" kern="1200" baseline="0" dirty="0" err="1">
                <a:solidFill>
                  <a:schemeClr val="tx1"/>
                </a:solidFill>
                <a:ea typeface="SimSun" panose="02010600030101010101" pitchFamily="2" charset="-122"/>
              </a:rPr>
              <a:t>食品之前检查其有效期</a:t>
            </a:r>
            <a:r>
              <a:rPr lang="en-US" sz="1200" b="0" i="0" u="none" strike="noStrike" kern="1200" baseline="0" dirty="0">
                <a:solidFill>
                  <a:schemeClr val="tx1"/>
                </a:solidFill>
                <a:ea typeface="SimSun" panose="02010600030101010101" pitchFamily="2" charset="-122"/>
              </a:rPr>
              <a:t>。</a:t>
            </a:r>
            <a:endParaRPr lang="zh-CN" dirty="0">
              <a:ea typeface="SimSun" panose="02010600030101010101" pitchFamily="2" charset="-122"/>
            </a:endParaRPr>
          </a:p>
        </p:txBody>
      </p:sp>
    </p:spTree>
    <p:extLst>
      <p:ext uri="{BB962C8B-B14F-4D97-AF65-F5344CB8AC3E}">
        <p14:creationId xmlns:p14="http://schemas.microsoft.com/office/powerpoint/2010/main" val="3776394208"/>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8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AAC7CE8-F61C-A049-A185-7AC9FC9BDE6A}" type="slidenum">
              <a:rPr lang="en-US" sz="1200" b="0" smtClean="0">
                <a:solidFill>
                  <a:srgbClr val="000000"/>
                </a:solidFill>
              </a:rPr>
              <a:pPr eaLnBrk="1" hangingPunct="1">
                <a:defRPr/>
              </a:pPr>
              <a:t>189</a:t>
            </a:fld>
            <a:endParaRPr lang="zh-CN" altLang="en-US" sz="1200" b="0" dirty="0">
              <a:solidFill>
                <a:srgbClr val="000000"/>
              </a:solidFill>
            </a:endParaRPr>
          </a:p>
        </p:txBody>
      </p:sp>
      <p:sp>
        <p:nvSpPr>
          <p:cNvPr id="448515" name="Rectangle 2"/>
          <p:cNvSpPr>
            <a:spLocks noGrp="1" noRot="1" noChangeAspect="1" noChangeArrowheads="1" noTextEdit="1"/>
          </p:cNvSpPr>
          <p:nvPr>
            <p:ph type="sldImg"/>
          </p:nvPr>
        </p:nvSpPr>
        <p:spPr>
          <a:xfrm>
            <a:off x="1182688" y="696913"/>
            <a:ext cx="4648200" cy="3486150"/>
          </a:xfrm>
          <a:ln/>
        </p:spPr>
      </p:sp>
      <p:sp>
        <p:nvSpPr>
          <p:cNvPr id="448516"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cs typeface="+mn-cs"/>
            </a:endParaRP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用可安全饮用的水制作冰块。</a:t>
            </a:r>
          </a:p>
          <a:p>
            <a:pPr marL="171450" indent="-171450" eaLnBrk="1" hangingPunct="1">
              <a:buFont typeface="Arial" panose="020B0604020202020204" pitchFamily="34" charset="0"/>
              <a:buChar char="•"/>
              <a:defRPr/>
            </a:pPr>
            <a:r>
              <a:rPr lang="en-US" b="1" dirty="0">
                <a:solidFill>
                  <a:srgbClr val="FF0000"/>
                </a:solidFill>
                <a:latin typeface="Times New Roman" charset="0"/>
                <a:ea typeface="SimSun" panose="02010600030101010101" pitchFamily="2" charset="-122"/>
              </a:rPr>
              <a:t>切勿</a:t>
            </a:r>
            <a:r>
              <a:rPr lang="en-US" dirty="0">
                <a:latin typeface="Times New Roman" charset="0"/>
                <a:ea typeface="SimSun" panose="02010600030101010101" pitchFamily="2" charset="-122"/>
              </a:rPr>
              <a:t>将用于冷却食品的冰块用作食品的制作原料。例如，如果冰块在沙拉吧用于冷却食品，则不能将其加进饮品中。</a:t>
            </a:r>
          </a:p>
          <a:p>
            <a:pPr marL="114300" indent="-114300" eaLnBrk="1" hangingPunct="1">
              <a:lnSpc>
                <a:spcPct val="80000"/>
              </a:lnSpc>
              <a:spcBef>
                <a:spcPct val="50000"/>
              </a:spcBef>
              <a:defRPr/>
            </a:pPr>
            <a:endParaRPr lang="zh-CN" dirty="0">
              <a:latin typeface="Times New Roman" charset="0"/>
              <a:ea typeface="SimSun" panose="02010600030101010101" pitchFamily="2" charset="-122"/>
              <a:cs typeface="Times New Roman" charset="0"/>
            </a:endParaRPr>
          </a:p>
        </p:txBody>
      </p:sp>
    </p:spTree>
    <p:extLst>
      <p:ext uri="{BB962C8B-B14F-4D97-AF65-F5344CB8AC3E}">
        <p14:creationId xmlns:p14="http://schemas.microsoft.com/office/powerpoint/2010/main" val="330265691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922DE44-EF50-504F-9558-C6A94E84CD77}" type="slidenum">
              <a:rPr lang="en-US" sz="1200" b="0" smtClean="0">
                <a:solidFill>
                  <a:schemeClr val="tx1"/>
                </a:solidFill>
              </a:rPr>
              <a:pPr eaLnBrk="1" hangingPunct="1">
                <a:defRPr/>
              </a:pPr>
              <a:t>19</a:t>
            </a:fld>
            <a:endParaRPr lang="zh-CN" sz="1200" b="0" dirty="0">
              <a:solidFill>
                <a:schemeClr val="tx1"/>
              </a:solidFill>
            </a:endParaRPr>
          </a:p>
        </p:txBody>
      </p:sp>
      <p:sp>
        <p:nvSpPr>
          <p:cNvPr id="309251" name="Rectangle 2"/>
          <p:cNvSpPr>
            <a:spLocks noGrp="1" noRot="1" noChangeAspect="1" noChangeArrowheads="1" noTextEdit="1"/>
          </p:cNvSpPr>
          <p:nvPr>
            <p:ph type="sldImg"/>
          </p:nvPr>
        </p:nvSpPr>
        <p:spPr>
          <a:ln/>
        </p:spPr>
      </p:sp>
      <p:sp>
        <p:nvSpPr>
          <p:cNvPr id="309252" name="Rectangle 3"/>
          <p:cNvSpPr>
            <a:spLocks noGrp="1" noChangeArrowheads="1"/>
          </p:cNvSpPr>
          <p:nvPr>
            <p:ph type="body" idx="3"/>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cs typeface="SimSun"/>
              </a:rPr>
              <a:t>讲师注释</a:t>
            </a:r>
            <a:endParaRPr lang="zh-CN" b="1" dirty="0">
              <a:ea typeface="SimSun" panose="02010600030101010101" pitchFamily="2" charset="-122"/>
              <a:cs typeface="SimSun"/>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dirty="0">
                <a:ea typeface="SimSun" panose="02010600030101010101" pitchFamily="2" charset="-122"/>
                <a:cs typeface="SimSun"/>
              </a:rPr>
              <a:t>如果在每次使用前后没有对设备进行正确的清洁和消毒，病原体可能会传播到食品中。幻灯片中所列的几种情况下可能发生这一问题。</a:t>
            </a:r>
          </a:p>
          <a:p>
            <a:pPr eaLnBrk="1" hangingPunct="1">
              <a:defRPr/>
            </a:pPr>
            <a:endParaRPr lang="zh-CN" dirty="0">
              <a:ea typeface="SimSun" panose="02010600030101010101" pitchFamily="2" charset="-122"/>
            </a:endParaRPr>
          </a:p>
        </p:txBody>
      </p:sp>
    </p:spTree>
    <p:extLst>
      <p:ext uri="{BB962C8B-B14F-4D97-AF65-F5344CB8AC3E}">
        <p14:creationId xmlns:p14="http://schemas.microsoft.com/office/powerpoint/2010/main" val="426453832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6530C00-B2D0-084C-8E54-1C15D8A2C979}" type="slidenum">
              <a:rPr lang="en-US" sz="1200" b="0" smtClean="0">
                <a:solidFill>
                  <a:srgbClr val="000000"/>
                </a:solidFill>
              </a:rPr>
              <a:pPr eaLnBrk="1" hangingPunct="1">
                <a:defRPr/>
              </a:pPr>
              <a:t>190</a:t>
            </a:fld>
            <a:endParaRPr lang="zh-CN" altLang="en-US" sz="1200" b="0" dirty="0">
              <a:solidFill>
                <a:srgbClr val="000000"/>
              </a:solidFill>
            </a:endParaRPr>
          </a:p>
        </p:txBody>
      </p:sp>
      <p:sp>
        <p:nvSpPr>
          <p:cNvPr id="450563" name="Rectangle 2"/>
          <p:cNvSpPr>
            <a:spLocks noGrp="1" noRot="1" noChangeAspect="1" noChangeArrowheads="1" noTextEdit="1"/>
          </p:cNvSpPr>
          <p:nvPr>
            <p:ph type="sldImg"/>
          </p:nvPr>
        </p:nvSpPr>
        <p:spPr>
          <a:xfrm>
            <a:off x="1181100" y="698500"/>
            <a:ext cx="4648200" cy="3486150"/>
          </a:xfrm>
          <a:ln/>
        </p:spPr>
      </p:sp>
      <p:sp>
        <p:nvSpPr>
          <p:cNvPr id="450564"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defRPr/>
            </a:pPr>
            <a:r>
              <a:rPr lang="en-US" dirty="0" err="1">
                <a:latin typeface="Times New Roman" charset="0"/>
                <a:ea typeface="SimSun" panose="02010600030101010101" pitchFamily="2" charset="-122"/>
              </a:rPr>
              <a:t>在以某些方式预制食品时，您需要一份特许豁免。特许豁免是由您的监管部门发布的允许豁免或变更监管要求的文档</a:t>
            </a:r>
            <a:r>
              <a:rPr lang="en-US" dirty="0">
                <a:latin typeface="Times New Roman" charset="0"/>
                <a:ea typeface="SimSun" panose="02010600030101010101" pitchFamily="2" charset="-122"/>
              </a:rPr>
              <a:t>。</a:t>
            </a:r>
          </a:p>
        </p:txBody>
      </p:sp>
    </p:spTree>
    <p:extLst>
      <p:ext uri="{BB962C8B-B14F-4D97-AF65-F5344CB8AC3E}">
        <p14:creationId xmlns:p14="http://schemas.microsoft.com/office/powerpoint/2010/main" val="2529273892"/>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112E6D-8DBB-1349-ADBA-CB336BDC2465}" type="slidenum">
              <a:rPr lang="en-US" sz="1200" b="0" smtClean="0">
                <a:solidFill>
                  <a:srgbClr val="000000"/>
                </a:solidFill>
              </a:rPr>
              <a:pPr eaLnBrk="1" hangingPunct="1">
                <a:defRPr/>
              </a:pPr>
              <a:t>191</a:t>
            </a:fld>
            <a:endParaRPr lang="zh-CN" altLang="en-US" sz="1200" b="0" dirty="0">
              <a:solidFill>
                <a:srgbClr val="000000"/>
              </a:solidFill>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rPr>
              <a:t>讲师注释</a:t>
            </a:r>
          </a:p>
          <a:p>
            <a:pPr marL="171450" indent="-171450" eaLnBrk="1" hangingPunct="1">
              <a:buFont typeface="Arial" panose="020B0604020202020204" pitchFamily="34" charset="0"/>
              <a:buChar char="•"/>
              <a:defRPr/>
            </a:pPr>
            <a:r>
              <a:rPr lang="zh-CN" altLang="zh-CN" sz="1200" b="0" i="0" u="none" strike="noStrike" baseline="0" dirty="0">
                <a:solidFill>
                  <a:schemeClr val="tx1"/>
                </a:solidFill>
                <a:latin typeface="Times New Roman" pitchFamily="18" charset="0"/>
                <a:ea typeface="SimSun" charset="0"/>
                <a:cs typeface="ＭＳ Ｐゴシック" charset="0"/>
              </a:rPr>
              <a:t>如照片中所示，去氧包装 (ROP) 包括气调包装 (MAP)、真空包装和</a:t>
            </a:r>
            <a:r>
              <a:rPr lang="zh-CN" altLang="zh-CN" sz="1200" b="0" i="1" u="none" strike="noStrike" baseline="0" dirty="0">
                <a:solidFill>
                  <a:schemeClr val="tx1"/>
                </a:solidFill>
                <a:latin typeface="Times New Roman" pitchFamily="18" charset="0"/>
                <a:ea typeface="SimSun" charset="0"/>
                <a:cs typeface="ＭＳ Ｐゴシック" charset="0"/>
              </a:rPr>
              <a:t>真空低温烹制</a:t>
            </a:r>
            <a:r>
              <a:rPr lang="zh-CN" altLang="zh-CN" sz="1200" b="0" i="0" u="none" strike="noStrike" baseline="0" dirty="0">
                <a:solidFill>
                  <a:schemeClr val="tx1"/>
                </a:solidFill>
                <a:latin typeface="Times New Roman" pitchFamily="18" charset="0"/>
                <a:ea typeface="SimSun" charset="0"/>
                <a:cs typeface="ＭＳ Ｐゴシック" charset="0"/>
              </a:rPr>
              <a:t>的食物。 </a:t>
            </a:r>
          </a:p>
        </p:txBody>
      </p:sp>
    </p:spTree>
    <p:extLst>
      <p:ext uri="{BB962C8B-B14F-4D97-AF65-F5344CB8AC3E}">
        <p14:creationId xmlns:p14="http://schemas.microsoft.com/office/powerpoint/2010/main" val="1023472396"/>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96112E6D-8DBB-1349-ADBA-CB336BDC2465}"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192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zh-CN" b="1">
                <a:latin typeface="Times New Roman" charset="0"/>
                <a:ea typeface="SimSun"/>
                <a:cs typeface="+mn-cs"/>
              </a:rPr>
              <a:t>讲师注释</a:t>
            </a:r>
          </a:p>
          <a:p>
            <a:pPr marL="171450" indent="-171450" eaLnBrk="1" hangingPunct="1">
              <a:buFont typeface="Arial" panose="020B0604020202020204" pitchFamily="34" charset="0"/>
              <a:buChar char="•"/>
              <a:defRPr/>
            </a:pPr>
            <a:r>
              <a:rPr lang="zh-CN" sz="1200">
                <a:solidFill>
                  <a:schemeClr val="tx1"/>
                </a:solidFill>
                <a:latin typeface="Times New Roman" charset="0"/>
                <a:ea typeface="SimSun"/>
                <a:cs typeface="+mn-cs"/>
              </a:rPr>
              <a:t>在申请特许豁免时，您的监管部门可能要求您提交一份 HACCP 计划。 </a:t>
            </a:r>
          </a:p>
          <a:p>
            <a:pPr marL="171450" indent="-171450" eaLnBrk="1" hangingPunct="1">
              <a:buFont typeface="Arial" panose="020B0604020202020204" pitchFamily="34" charset="0"/>
              <a:buChar char="•"/>
              <a:defRPr/>
            </a:pPr>
            <a:r>
              <a:rPr lang="zh-CN" sz="1200">
                <a:solidFill>
                  <a:schemeClr val="tx1"/>
                </a:solidFill>
                <a:latin typeface="Times New Roman" charset="0"/>
                <a:ea typeface="SimSun"/>
                <a:cs typeface="+mn-cs"/>
              </a:rPr>
              <a:t>HACCP 计划必须说明与您计划用于预制食品品项的方法相关的任何食品安全风险。</a:t>
            </a:r>
          </a:p>
          <a:p>
            <a:pPr marL="171450" indent="-171450" eaLnBrk="1" hangingPunct="1">
              <a:buFont typeface="Arial" panose="020B0604020202020204" pitchFamily="34" charset="0"/>
              <a:buChar char="•"/>
              <a:defRPr/>
            </a:pPr>
            <a:r>
              <a:rPr lang="zh-CN" sz="1200">
                <a:solidFill>
                  <a:schemeClr val="tx1"/>
                </a:solidFill>
                <a:latin typeface="Times New Roman" charset="0"/>
                <a:ea typeface="SimSun"/>
                <a:cs typeface="+mn-cs"/>
              </a:rPr>
              <a:t>您必须遵守已提交的 HACCP 计划和程序</a:t>
            </a:r>
            <a:r>
              <a:rPr lang="zh-CN" sz="1200">
                <a:solidFill>
                  <a:schemeClr val="tx1"/>
                </a:solidFill>
                <a:latin typeface="Times New Roman" pitchFamily="18" charset="0"/>
                <a:ea typeface="SimSun" charset="0"/>
                <a:cs typeface="ＭＳ Ｐゴシック" charset="0"/>
              </a:rPr>
              <a:t>。</a:t>
            </a:r>
          </a:p>
          <a:p>
            <a:pPr marL="171450" indent="-171450">
              <a:buFont typeface="Arial" panose="020B0604020202020204" pitchFamily="34" charset="0"/>
              <a:buChar char="•"/>
            </a:pPr>
            <a:r>
              <a:rPr lang="zh-CN" sz="1200" b="0" strike="noStrike">
                <a:solidFill>
                  <a:schemeClr val="tx1"/>
                </a:solidFill>
                <a:latin typeface="+mn-lt"/>
                <a:ea typeface="SimSun"/>
                <a:cs typeface="+mn-cs"/>
              </a:rPr>
              <a:t>最后，您必须在食品服务机构维护 HACCP 计划和任何其他相关文档（包括特许豁免）。还必须应要求向监管部门提供。</a:t>
            </a:r>
          </a:p>
        </p:txBody>
      </p:sp>
    </p:spTree>
    <p:extLst>
      <p:ext uri="{BB962C8B-B14F-4D97-AF65-F5344CB8AC3E}">
        <p14:creationId xmlns:p14="http://schemas.microsoft.com/office/powerpoint/2010/main" val="3746347220"/>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96112E6D-8DBB-1349-ADBA-CB336BDC246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193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51587" name="Rectangle 2"/>
          <p:cNvSpPr>
            <a:spLocks noGrp="1" noRot="1" noChangeAspect="1" noChangeArrowheads="1" noTextEdit="1"/>
          </p:cNvSpPr>
          <p:nvPr>
            <p:ph type="sldImg"/>
          </p:nvPr>
        </p:nvSpPr>
        <p:spPr>
          <a:xfrm>
            <a:off x="1181100" y="698500"/>
            <a:ext cx="4648200" cy="3486150"/>
          </a:xfrm>
          <a:ln/>
        </p:spPr>
      </p:sp>
      <p:sp>
        <p:nvSpPr>
          <p:cNvPr id="451588"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zh-CN" sz="1200" b="1">
                <a:solidFill>
                  <a:schemeClr val="tx1"/>
                </a:solidFill>
                <a:latin typeface="Times New Roman" charset="0"/>
                <a:ea typeface="SimSun" charset="0"/>
                <a:cs typeface="ＭＳ Ｐゴシック" charset="0"/>
              </a:rPr>
              <a:t>讲师注释</a:t>
            </a:r>
          </a:p>
          <a:p>
            <a:pPr marL="171450" indent="-171450" eaLnBrk="1" hangingPunct="1">
              <a:buFont typeface="Arial" panose="020B0604020202020204" pitchFamily="34" charset="0"/>
              <a:buChar char="•"/>
              <a:defRPr/>
            </a:pPr>
            <a:r>
              <a:rPr lang="zh-CN" sz="1200" b="0" strike="noStrike">
                <a:solidFill>
                  <a:schemeClr val="tx1"/>
                </a:solidFill>
                <a:latin typeface="Times New Roman" charset="0"/>
                <a:ea typeface="SimSun" charset="0"/>
                <a:cs typeface="ＭＳ Ｐゴシック" charset="0"/>
              </a:rPr>
              <a:t>记录必须证明您拥有</a:t>
            </a:r>
            <a:r>
              <a:rPr lang="zh-CN" sz="1200" b="0" strike="noStrike">
                <a:solidFill>
                  <a:schemeClr val="tx1"/>
                </a:solidFill>
                <a:latin typeface="Times New Roman" charset="0"/>
                <a:ea typeface="SimSun" charset="0"/>
                <a:cs typeface="+mn-cs"/>
              </a:rPr>
              <a:t>用于监控关键控制点的程序，并定期进行监控。</a:t>
            </a:r>
            <a:r>
              <a:rPr lang="zh-CN" sz="1200" b="0">
                <a:solidFill>
                  <a:schemeClr val="tx1"/>
                </a:solidFill>
                <a:latin typeface="+mn-lt"/>
                <a:ea typeface="SimSun"/>
                <a:cs typeface="+mn-cs"/>
              </a:rPr>
              <a:t>另外，在关键控制点有失误时采取必要的纠正措施</a:t>
            </a:r>
            <a:r>
              <a:rPr lang="zh-CN" sz="1200" b="0" i="1">
                <a:solidFill>
                  <a:schemeClr val="tx1"/>
                </a:solidFill>
                <a:latin typeface="+mn-lt"/>
                <a:ea typeface="SimSun"/>
                <a:cs typeface="+mn-cs"/>
              </a:rPr>
              <a:t>并</a:t>
            </a:r>
            <a:r>
              <a:rPr lang="zh-CN" sz="1200" b="0">
                <a:solidFill>
                  <a:schemeClr val="tx1"/>
                </a:solidFill>
                <a:latin typeface="+mn-lt"/>
                <a:ea typeface="SimSun"/>
                <a:cs typeface="+mn-cs"/>
              </a:rPr>
              <a:t>验证程序或流程的有效性</a:t>
            </a:r>
            <a:r>
              <a:rPr lang="zh-CN" sz="1200" b="0" baseline="0">
                <a:solidFill>
                  <a:schemeClr val="tx1"/>
                </a:solidFill>
                <a:latin typeface="+mn-lt"/>
                <a:ea typeface="SimSun"/>
                <a:cs typeface="+mn-cs"/>
              </a:rPr>
              <a:t>。</a:t>
            </a:r>
          </a:p>
        </p:txBody>
      </p:sp>
    </p:spTree>
    <p:extLst>
      <p:ext uri="{BB962C8B-B14F-4D97-AF65-F5344CB8AC3E}">
        <p14:creationId xmlns:p14="http://schemas.microsoft.com/office/powerpoint/2010/main" val="1357302684"/>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1FD6643-B48D-EA49-8FBA-960CB739BD1B}" type="slidenum">
              <a:rPr lang="en-US" sz="1200" b="0" smtClean="0">
                <a:solidFill>
                  <a:srgbClr val="000000"/>
                </a:solidFill>
              </a:rPr>
              <a:pPr eaLnBrk="1" hangingPunct="1">
                <a:defRPr/>
              </a:pPr>
              <a:t>194</a:t>
            </a:fld>
            <a:endParaRPr lang="zh-CN" altLang="en-US" sz="1200" b="0" dirty="0">
              <a:solidFill>
                <a:srgbClr val="000000"/>
              </a:solidFill>
            </a:endParaRPr>
          </a:p>
        </p:txBody>
      </p:sp>
      <p:sp>
        <p:nvSpPr>
          <p:cNvPr id="452611" name="Rectangle 2"/>
          <p:cNvSpPr>
            <a:spLocks noGrp="1" noRot="1" noChangeAspect="1" noChangeArrowheads="1" noTextEdit="1"/>
          </p:cNvSpPr>
          <p:nvPr>
            <p:ph type="sldImg"/>
          </p:nvPr>
        </p:nvSpPr>
        <p:spPr>
          <a:xfrm>
            <a:off x="1182688" y="696913"/>
            <a:ext cx="4648200" cy="3486150"/>
          </a:xfrm>
          <a:ln/>
        </p:spPr>
      </p:sp>
      <p:sp>
        <p:nvSpPr>
          <p:cNvPr id="352259" name="Rectangle 3"/>
          <p:cNvSpPr>
            <a:spLocks noGrp="1" noChangeArrowheads="1"/>
          </p:cNvSpPr>
          <p:nvPr>
            <p:ph type="body" idx="1"/>
          </p:nvPr>
        </p:nvSpPr>
        <p:spPr>
          <a:xfrm>
            <a:off x="876300" y="4468813"/>
            <a:ext cx="5318125"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571" tIns="46785" rIns="93571" bIns="46785"/>
          <a:lstStyle/>
          <a:p>
            <a:pPr marL="114300" indent="-114300" eaLnBrk="1" hangingPunct="1"/>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endParaRPr>
          </a:p>
          <a:p>
            <a:pPr marL="171450" indent="-171450" eaLnBrk="1" hangingPunct="1">
              <a:buFont typeface="Arial" panose="020B0604020202020204" pitchFamily="34" charset="0"/>
              <a:buChar char="•"/>
            </a:pPr>
            <a:r>
              <a:rPr lang="en-US" dirty="0">
                <a:latin typeface="Times New Roman" charset="0"/>
                <a:ea typeface="SimSun" panose="02010600030101010101" pitchFamily="2" charset="-122"/>
              </a:rPr>
              <a:t>将食品中的病原体减少到安全水平的唯一方法是将其烹制到所需的最低中心温度。此温度因每种食品而异。</a:t>
            </a:r>
          </a:p>
          <a:p>
            <a:pPr marL="171450" indent="-171450" eaLnBrk="1" hangingPunct="1">
              <a:buFont typeface="Arial" panose="020B0604020202020204" pitchFamily="34" charset="0"/>
              <a:buChar char="•"/>
            </a:pPr>
            <a:r>
              <a:rPr lang="en-US" dirty="0">
                <a:latin typeface="Times New Roman" charset="0"/>
                <a:ea typeface="SimSun" panose="02010600030101010101" pitchFamily="2" charset="-122"/>
              </a:rPr>
              <a:t>如果顾客要求将食品品项烹制到低于其最低中心温度的温度要求，您就必需告知他们引发食源性疾病的潜在风险。如果您服务的是高风险人士，您就更需要了解特殊菜单限制。</a:t>
            </a:r>
          </a:p>
          <a:p>
            <a:pPr marL="171450" indent="-171450" eaLnBrk="1" hangingPunct="1">
              <a:buFont typeface="Arial" panose="020B0604020202020204" pitchFamily="34" charset="0"/>
              <a:buChar char="•"/>
            </a:pPr>
            <a:r>
              <a:rPr lang="en-US" dirty="0">
                <a:latin typeface="Times New Roman" charset="0"/>
                <a:ea typeface="SimSun" panose="02010600030101010101" pitchFamily="2" charset="-122"/>
              </a:rPr>
              <a:t>尽管烹制可以减少食品中的病原体，但无法杀灭它们可能已经产生的孢子或毒素。在烹制之前，您仍必须正确处理食品。</a:t>
            </a:r>
          </a:p>
        </p:txBody>
      </p:sp>
    </p:spTree>
    <p:extLst>
      <p:ext uri="{BB962C8B-B14F-4D97-AF65-F5344CB8AC3E}">
        <p14:creationId xmlns:p14="http://schemas.microsoft.com/office/powerpoint/2010/main" val="2208335884"/>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99A2BCA-0C90-944D-933A-7C34FE21F8C2}" type="slidenum">
              <a:rPr lang="en-US" sz="1200" b="0" smtClean="0">
                <a:solidFill>
                  <a:srgbClr val="000000"/>
                </a:solidFill>
              </a:rPr>
              <a:pPr eaLnBrk="1" hangingPunct="1">
                <a:defRPr/>
              </a:pPr>
              <a:t>195</a:t>
            </a:fld>
            <a:endParaRPr lang="zh-CN" altLang="en-US" sz="1200" b="0" dirty="0">
              <a:solidFill>
                <a:srgbClr val="000000"/>
              </a:solidFill>
            </a:endParaRPr>
          </a:p>
        </p:txBody>
      </p:sp>
      <p:sp>
        <p:nvSpPr>
          <p:cNvPr id="453635" name="Rectangle 2"/>
          <p:cNvSpPr>
            <a:spLocks noGrp="1" noRot="1" noChangeAspect="1" noChangeArrowheads="1" noTextEdit="1"/>
          </p:cNvSpPr>
          <p:nvPr>
            <p:ph type="sldImg"/>
          </p:nvPr>
        </p:nvSpPr>
        <p:spPr>
          <a:xfrm>
            <a:off x="1182688" y="696913"/>
            <a:ext cx="4648200" cy="3486150"/>
          </a:xfrm>
          <a:ln/>
        </p:spPr>
      </p:sp>
      <p:sp>
        <p:nvSpPr>
          <p:cNvPr id="354307" name="Rectangle 3"/>
          <p:cNvSpPr>
            <a:spLocks noGrp="1" noChangeArrowheads="1"/>
          </p:cNvSpPr>
          <p:nvPr>
            <p:ph type="body" idx="1"/>
          </p:nvPr>
        </p:nvSpPr>
        <p:spPr>
          <a:xfrm>
            <a:off x="876300" y="4468813"/>
            <a:ext cx="5318125"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571" tIns="46785" rIns="93571" bIns="46785"/>
          <a:lstStyle/>
          <a:p>
            <a:pPr marL="114300" indent="-114300" eaLnBrk="1" hangingPunct="1"/>
            <a:endParaRPr lang="en-US" b="0" dirty="0">
              <a:latin typeface="Times New Roman" charset="0"/>
            </a:endParaRPr>
          </a:p>
        </p:txBody>
      </p:sp>
    </p:spTree>
    <p:extLst>
      <p:ext uri="{BB962C8B-B14F-4D97-AF65-F5344CB8AC3E}">
        <p14:creationId xmlns:p14="http://schemas.microsoft.com/office/powerpoint/2010/main" val="1464288278"/>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52DFF4E-1967-BE44-8F48-B981329F9344}" type="slidenum">
              <a:rPr lang="en-US" sz="1200" b="0" smtClean="0">
                <a:solidFill>
                  <a:srgbClr val="000000"/>
                </a:solidFill>
              </a:rPr>
              <a:pPr eaLnBrk="1" hangingPunct="1">
                <a:defRPr/>
              </a:pPr>
              <a:t>196</a:t>
            </a:fld>
            <a:endParaRPr lang="zh-CN" altLang="en-US" sz="1200" b="0" dirty="0">
              <a:solidFill>
                <a:srgbClr val="000000"/>
              </a:solidFill>
            </a:endParaRPr>
          </a:p>
        </p:txBody>
      </p:sp>
      <p:sp>
        <p:nvSpPr>
          <p:cNvPr id="454659"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sz="1200" b="0" i="0" u="none" strike="noStrike" kern="1200" baseline="0" dirty="0">
              <a:solidFill>
                <a:schemeClr val="tx1"/>
              </a:solidFill>
              <a:latin typeface="Times New Roman" pitchFamily="18" charset="0"/>
              <a:ea typeface="ＭＳ Ｐゴシック" charset="0"/>
              <a:cs typeface="ＭＳ Ｐゴシック" charset="0"/>
            </a:endParaRPr>
          </a:p>
        </p:txBody>
      </p:sp>
    </p:spTree>
    <p:extLst>
      <p:ext uri="{BB962C8B-B14F-4D97-AF65-F5344CB8AC3E}">
        <p14:creationId xmlns:p14="http://schemas.microsoft.com/office/powerpoint/2010/main" val="3310203179"/>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D56FD76-1013-024E-B823-7A1F96CDDAA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xfrm>
            <a:off x="876300" y="44148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endParaRPr lang="en-US" b="0" strike="noStrike" dirty="0">
              <a:latin typeface="Times New Roman" charset="0"/>
              <a:cs typeface="+mn-cs"/>
            </a:endParaRPr>
          </a:p>
        </p:txBody>
      </p:sp>
    </p:spTree>
    <p:extLst>
      <p:ext uri="{BB962C8B-B14F-4D97-AF65-F5344CB8AC3E}">
        <p14:creationId xmlns:p14="http://schemas.microsoft.com/office/powerpoint/2010/main" val="4121464236"/>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D56FD76-1013-024E-B823-7A1F96CDDAA7}"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198</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55683" name="Rectangle 2"/>
          <p:cNvSpPr>
            <a:spLocks noGrp="1" noRot="1" noChangeAspect="1" noChangeArrowheads="1" noTextEdit="1"/>
          </p:cNvSpPr>
          <p:nvPr>
            <p:ph type="sldImg"/>
          </p:nvPr>
        </p:nvSpPr>
        <p:spPr>
          <a:ln/>
        </p:spPr>
      </p:sp>
      <p:sp>
        <p:nvSpPr>
          <p:cNvPr id="455684" name="Rectangle 3"/>
          <p:cNvSpPr>
            <a:spLocks noGrp="1" noChangeArrowheads="1"/>
          </p:cNvSpPr>
          <p:nvPr>
            <p:ph type="body" idx="1"/>
          </p:nvPr>
        </p:nvSpPr>
        <p:spPr>
          <a:xfrm>
            <a:off x="876300" y="4414838"/>
            <a:ext cx="5140325" cy="4183062"/>
          </a:xfrm>
          <a:extLst>
            <a:ext uri="{FAA26D3D-D897-4be2-8F04-BA451C77F1D7}">
              <ma14:placeholderFlag xmlns:ma14="http://schemas.microsoft.com/office/mac/drawingml/2011/main" xmlns="" val="1"/>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zh-CN" b="1" dirty="0">
                <a:latin typeface="+mj-ea"/>
                <a:ea typeface="+mj-ea"/>
                <a:cs typeface="+mn-cs"/>
              </a:rPr>
              <a:t>讲师注释</a:t>
            </a:r>
          </a:p>
          <a:p>
            <a:pPr marL="171450" indent="-171450" eaLnBrk="1" hangingPunct="1">
              <a:buFont typeface="Arial" panose="020B0604020202020204" pitchFamily="34" charset="0"/>
              <a:buChar char="•"/>
              <a:defRPr/>
            </a:pPr>
            <a:r>
              <a:rPr lang="zh-CN" dirty="0">
                <a:latin typeface="+mj-ea"/>
                <a:ea typeface="+mj-ea"/>
              </a:rPr>
              <a:t>走禽类主要是具有平胸骨的不会飞的鸟。</a:t>
            </a:r>
          </a:p>
        </p:txBody>
      </p:sp>
    </p:spTree>
    <p:extLst>
      <p:ext uri="{BB962C8B-B14F-4D97-AF65-F5344CB8AC3E}">
        <p14:creationId xmlns:p14="http://schemas.microsoft.com/office/powerpoint/2010/main" val="252970176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7CFF95A-41E1-F640-9D33-23F3D9B3E680}" type="slidenum">
              <a:rPr lang="en-US" sz="1200" b="0" smtClean="0">
                <a:solidFill>
                  <a:srgbClr val="000000"/>
                </a:solidFill>
              </a:rPr>
              <a:pPr eaLnBrk="1" hangingPunct="1">
                <a:defRPr/>
              </a:pPr>
              <a:t>199</a:t>
            </a:fld>
            <a:endParaRPr lang="zh-CN" altLang="en-US" sz="1200" b="0" dirty="0">
              <a:solidFill>
                <a:srgbClr val="000000"/>
              </a:solidFill>
            </a:endParaRPr>
          </a:p>
        </p:txBody>
      </p:sp>
      <p:sp>
        <p:nvSpPr>
          <p:cNvPr id="456707"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93571" tIns="46785" rIns="93571" bIns="46785"/>
          <a:lstStyle/>
          <a:p>
            <a:pPr marL="114300" indent="-114300" eaLnBrk="1" hangingPunct="1">
              <a:defRPr/>
            </a:pPr>
            <a:endParaRPr lang="en-US" dirty="0"/>
          </a:p>
        </p:txBody>
      </p:sp>
    </p:spTree>
    <p:extLst>
      <p:ext uri="{BB962C8B-B14F-4D97-AF65-F5344CB8AC3E}">
        <p14:creationId xmlns:p14="http://schemas.microsoft.com/office/powerpoint/2010/main" val="2464713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847C7A5-2CC3-F54B-A217-D07ADA2B9AFD}" type="slidenum">
              <a:rPr lang="en-US" sz="1200" b="0" smtClean="0">
                <a:solidFill>
                  <a:schemeClr val="tx1"/>
                </a:solidFill>
              </a:rPr>
              <a:pPr eaLnBrk="1" hangingPunct="1">
                <a:defRPr/>
              </a:pPr>
              <a:t>2</a:t>
            </a:fld>
            <a:endParaRPr lang="zh-CN" sz="1200" b="0" dirty="0">
              <a:solidFill>
                <a:schemeClr val="tx1"/>
              </a:solidFill>
            </a:endParaRPr>
          </a:p>
        </p:txBody>
      </p:sp>
      <p:sp>
        <p:nvSpPr>
          <p:cNvPr id="291843" name="Rectangle 2"/>
          <p:cNvSpPr>
            <a:spLocks noGrp="1" noRot="1" noChangeAspect="1" noChangeArrowheads="1" noTextEdit="1"/>
          </p:cNvSpPr>
          <p:nvPr>
            <p:ph type="sldImg"/>
          </p:nvPr>
        </p:nvSpPr>
        <p:spPr>
          <a:xfrm>
            <a:off x="1182688" y="696913"/>
            <a:ext cx="4648200" cy="3486150"/>
          </a:xfrm>
          <a:ln/>
        </p:spPr>
      </p:sp>
      <p:sp>
        <p:nvSpPr>
          <p:cNvPr id="291844" name="Notes Placeholder 1"/>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a:lstStyle/>
          <a:p>
            <a:pPr>
              <a:defRPr/>
            </a:pPr>
            <a:endParaRPr lang="en-US" dirty="0">
              <a:latin typeface="Times New Roman" charset="0"/>
              <a:cs typeface="+mn-cs"/>
            </a:endParaRPr>
          </a:p>
        </p:txBody>
      </p:sp>
    </p:spTree>
    <p:extLst>
      <p:ext uri="{BB962C8B-B14F-4D97-AF65-F5344CB8AC3E}">
        <p14:creationId xmlns:p14="http://schemas.microsoft.com/office/powerpoint/2010/main" val="2619756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20</a:t>
            </a:fld>
            <a:endParaRPr lang="zh-CN"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endParaRPr lang="en-US" b="0" dirty="0">
              <a:ea typeface="+mn-ea"/>
              <a:cs typeface="+mn-cs"/>
            </a:endParaRPr>
          </a:p>
        </p:txBody>
      </p:sp>
    </p:spTree>
    <p:extLst>
      <p:ext uri="{BB962C8B-B14F-4D97-AF65-F5344CB8AC3E}">
        <p14:creationId xmlns:p14="http://schemas.microsoft.com/office/powerpoint/2010/main" val="2754293019"/>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EE6AB4-A8D8-014B-8DE3-84DA45A09475}" type="slidenum">
              <a:rPr lang="en-US" sz="1200" b="0" smtClean="0">
                <a:solidFill>
                  <a:srgbClr val="000000"/>
                </a:solidFill>
              </a:rPr>
              <a:pPr eaLnBrk="1" hangingPunct="1">
                <a:defRPr/>
              </a:pPr>
              <a:t>200</a:t>
            </a:fld>
            <a:endParaRPr lang="zh-CN" altLang="en-US" sz="1200" b="0" dirty="0">
              <a:solidFill>
                <a:srgbClr val="000000"/>
              </a:solidFill>
            </a:endParaRPr>
          </a:p>
        </p:txBody>
      </p:sp>
      <p:sp>
        <p:nvSpPr>
          <p:cNvPr id="457731"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38200" y="4419600"/>
            <a:ext cx="5608638" cy="4183063"/>
          </a:xfrm>
        </p:spPr>
        <p:txBody>
          <a:bodyPr/>
          <a:lstStyle/>
          <a:p>
            <a:endParaRPr lang="en-US" dirty="0"/>
          </a:p>
        </p:txBody>
      </p:sp>
    </p:spTree>
    <p:extLst>
      <p:ext uri="{BB962C8B-B14F-4D97-AF65-F5344CB8AC3E}">
        <p14:creationId xmlns:p14="http://schemas.microsoft.com/office/powerpoint/2010/main" val="3908551426"/>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675143B-D318-1B40-9172-5E1643269BF3}" type="slidenum">
              <a:rPr lang="en-US" sz="1200" b="0" smtClean="0">
                <a:solidFill>
                  <a:srgbClr val="000000"/>
                </a:solidFill>
              </a:rPr>
              <a:pPr eaLnBrk="1" hangingPunct="1">
                <a:defRPr/>
              </a:pPr>
              <a:t>201</a:t>
            </a:fld>
            <a:endParaRPr lang="zh-CN" altLang="en-US" sz="1200" b="0" dirty="0">
              <a:solidFill>
                <a:srgbClr val="000000"/>
              </a:solidFill>
            </a:endParaRPr>
          </a:p>
        </p:txBody>
      </p:sp>
      <p:sp>
        <p:nvSpPr>
          <p:cNvPr id="45875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93571" tIns="46785" rIns="93571" bIns="46785"/>
          <a:lstStyle/>
          <a:p>
            <a:pPr marL="114300" indent="-114300" eaLnBrk="1" hangingPunct="1">
              <a:defRPr/>
            </a:pPr>
            <a:endParaRPr lang="en-US" b="0" dirty="0"/>
          </a:p>
        </p:txBody>
      </p:sp>
    </p:spTree>
    <p:extLst>
      <p:ext uri="{BB962C8B-B14F-4D97-AF65-F5344CB8AC3E}">
        <p14:creationId xmlns:p14="http://schemas.microsoft.com/office/powerpoint/2010/main" val="2266423869"/>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20846A-C229-ED44-8AAB-730BE8788832}" type="slidenum">
              <a:rPr lang="en-US" sz="1200" b="0" smtClean="0">
                <a:solidFill>
                  <a:srgbClr val="000000"/>
                </a:solidFill>
              </a:rPr>
              <a:pPr eaLnBrk="1" hangingPunct="1">
                <a:defRPr/>
              </a:pPr>
              <a:t>202</a:t>
            </a:fld>
            <a:endParaRPr lang="zh-CN" altLang="en-US" sz="1200" b="0" dirty="0">
              <a:solidFill>
                <a:srgbClr val="000000"/>
              </a:solidFill>
            </a:endParaRPr>
          </a:p>
        </p:txBody>
      </p:sp>
      <p:sp>
        <p:nvSpPr>
          <p:cNvPr id="45977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93571" tIns="46785" rIns="93571" bIns="46785"/>
          <a:lstStyle/>
          <a:p>
            <a:pPr marL="114300" indent="-114300" eaLnBrk="1" hangingPunct="1">
              <a:defRPr/>
            </a:pPr>
            <a:endParaRPr lang="en-US" dirty="0"/>
          </a:p>
        </p:txBody>
      </p:sp>
    </p:spTree>
    <p:extLst>
      <p:ext uri="{BB962C8B-B14F-4D97-AF65-F5344CB8AC3E}">
        <p14:creationId xmlns:p14="http://schemas.microsoft.com/office/powerpoint/2010/main" val="3763247971"/>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8" name="Rectangle 7"/>
          <p:cNvSpPr>
            <a:spLocks noGrp="1" noChangeArrowheads="1"/>
          </p:cNvSpPr>
          <p:nvPr>
            <p:ph type="sldNum" sz="quarter" idx="5"/>
          </p:nvPr>
        </p:nvSpPr>
        <p:spPr>
          <a:noFill/>
          <a:extLs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lstStyle>
            <a:lvl1pPr defTabSz="906648">
              <a:defRPr sz="1200">
                <a:solidFill>
                  <a:schemeClr val="tx1"/>
                </a:solidFill>
                <a:latin typeface="Times New Roman" charset="0"/>
                <a:ea typeface="ヒラギノ角ゴ Pro W3" charset="0"/>
              </a:defRPr>
            </a:lvl1pPr>
            <a:lvl2pPr marL="727500" indent="-278849" defTabSz="906648">
              <a:defRPr sz="1200">
                <a:solidFill>
                  <a:schemeClr val="tx1"/>
                </a:solidFill>
                <a:latin typeface="Times New Roman" charset="0"/>
                <a:ea typeface="ヒラギノ角ゴ Pro W3" charset="0"/>
              </a:defRPr>
            </a:lvl2pPr>
            <a:lvl3pPr marL="1120069" indent="-222768" defTabSz="906648">
              <a:defRPr sz="1200">
                <a:solidFill>
                  <a:schemeClr val="tx1"/>
                </a:solidFill>
                <a:latin typeface="Times New Roman" charset="0"/>
                <a:ea typeface="ヒラギノ角ゴ Pro W3" charset="0"/>
              </a:defRPr>
            </a:lvl3pPr>
            <a:lvl4pPr marL="1568719" indent="-222768" defTabSz="906648">
              <a:defRPr sz="1200">
                <a:solidFill>
                  <a:schemeClr val="tx1"/>
                </a:solidFill>
                <a:latin typeface="Times New Roman" charset="0"/>
                <a:ea typeface="ヒラギノ角ゴ Pro W3" charset="0"/>
              </a:defRPr>
            </a:lvl4pPr>
            <a:lvl5pPr marL="2017369" indent="-222768" defTabSz="906648">
              <a:defRPr sz="1200">
                <a:solidFill>
                  <a:schemeClr val="tx1"/>
                </a:solidFill>
                <a:latin typeface="Times New Roman" charset="0"/>
                <a:ea typeface="ヒラギノ角ゴ Pro W3" charset="0"/>
              </a:defRPr>
            </a:lvl5pPr>
            <a:lvl6pPr marL="24660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6pPr>
            <a:lvl7pPr marL="291467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7pPr>
            <a:lvl8pPr marL="3363320"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8pPr>
            <a:lvl9pPr marL="3811971" indent="-222768" defTabSz="906648" eaLnBrk="0" fontAlgn="base" hangingPunct="0">
              <a:spcBef>
                <a:spcPct val="30000"/>
              </a:spcBef>
              <a:spcAft>
                <a:spcPct val="0"/>
              </a:spcAft>
              <a:defRPr sz="1200">
                <a:solidFill>
                  <a:schemeClr val="tx1"/>
                </a:solidFill>
                <a:latin typeface="Times New Roman" charset="0"/>
                <a:ea typeface="ヒラギノ角ゴ Pro W3" charset="0"/>
              </a:defRPr>
            </a:lvl9pPr>
          </a:lstStyle>
          <a:p>
            <a:fld id="{BD82CEE0-9FA2-6242-9052-540C4C71C050}" type="slidenum">
              <a:rPr lang="en-US">
                <a:solidFill>
                  <a:prstClr val="black"/>
                </a:solidFill>
                <a:latin typeface="Arial" charset="0"/>
                <a:ea typeface="ＭＳ Ｐゴシック" charset="0"/>
                <a:cs typeface="ＭＳ Ｐゴシック" charset="0"/>
              </a:rPr>
              <a:pPr/>
              <a:t>203</a:t>
            </a:fld>
            <a:endParaRPr lang="zh-CN" altLang="en-US">
              <a:solidFill>
                <a:prstClr val="black"/>
              </a:solidFill>
              <a:latin typeface="Arial" charset="0"/>
              <a:ea typeface="ＭＳ Ｐゴシック" charset="0"/>
              <a:cs typeface="ＭＳ Ｐゴシック" charset="0"/>
            </a:endParaRPr>
          </a:p>
        </p:txBody>
      </p:sp>
      <p:sp>
        <p:nvSpPr>
          <p:cNvPr id="6297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r>
              <a:rPr lang="en-US" b="1" dirty="0">
                <a:ea typeface="SimSun" panose="02010600030101010101" pitchFamily="2" charset="-122"/>
              </a:rPr>
              <a:t>讲师注释</a:t>
            </a:r>
          </a:p>
          <a:p>
            <a:pPr marL="171450" indent="-171450">
              <a:buFont typeface="Arial" panose="020B0604020202020204" pitchFamily="34" charset="0"/>
              <a:buChar char="•"/>
            </a:pPr>
            <a:r>
              <a:rPr dirty="0">
                <a:ea typeface="SimSun" panose="02010600030101010101" pitchFamily="2" charset="-122"/>
              </a:rPr>
              <a:t>盖住食品，防止其表面变干。</a:t>
            </a:r>
          </a:p>
          <a:p>
            <a:pPr marL="171450" indent="-171450">
              <a:buFont typeface="Arial" panose="020B0604020202020204" pitchFamily="34" charset="0"/>
              <a:buChar char="•"/>
            </a:pPr>
            <a:r>
              <a:rPr dirty="0">
                <a:ea typeface="SimSun" panose="02010600030101010101" pitchFamily="2" charset="-122"/>
              </a:rPr>
              <a:t>在烹制中途翻转或搅拌食品，使热量更均匀地传播到食品中。</a:t>
            </a:r>
          </a:p>
          <a:p>
            <a:pPr marL="171450" indent="-171450">
              <a:buFont typeface="Arial" panose="020B0604020202020204" pitchFamily="34" charset="0"/>
              <a:buChar char="•"/>
            </a:pPr>
            <a:r>
              <a:rPr dirty="0">
                <a:ea typeface="SimSun" panose="02010600030101010101" pitchFamily="2" charset="-122"/>
              </a:rPr>
              <a:t>烹制之后，将盖住的食品至少搁置两分钟，使食品的温度趋于均匀。</a:t>
            </a:r>
          </a:p>
          <a:p>
            <a:pPr marL="171450" indent="-171450">
              <a:buFont typeface="Arial" panose="020B0604020202020204" pitchFamily="34" charset="0"/>
              <a:buChar char="•"/>
            </a:pPr>
            <a:r>
              <a:rPr dirty="0">
                <a:ea typeface="SimSun" panose="02010600030101010101" pitchFamily="2" charset="-122"/>
              </a:rPr>
              <a:t>在至少两个位置检查食品的温度，确保食品熟透。</a:t>
            </a:r>
          </a:p>
        </p:txBody>
      </p:sp>
    </p:spTree>
    <p:extLst>
      <p:ext uri="{BB962C8B-B14F-4D97-AF65-F5344CB8AC3E}">
        <p14:creationId xmlns:p14="http://schemas.microsoft.com/office/powerpoint/2010/main" val="2926926295"/>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7FB5B2-C0AE-B346-B8F7-D61A073B8494}" type="slidenum">
              <a:rPr lang="en-US" sz="1200" b="0">
                <a:solidFill>
                  <a:prstClr val="black"/>
                </a:solidFill>
              </a:rPr>
              <a:pPr eaLnBrk="1" hangingPunct="1">
                <a:defRPr/>
              </a:pPr>
              <a:t>204</a:t>
            </a:fld>
            <a:endParaRPr lang="zh-CN" altLang="en-US" sz="1200" b="0" dirty="0">
              <a:solidFill>
                <a:prstClr val="black"/>
              </a:solidFill>
            </a:endParaRPr>
          </a:p>
        </p:txBody>
      </p:sp>
      <p:sp>
        <p:nvSpPr>
          <p:cNvPr id="461827" name="Rectangle 2"/>
          <p:cNvSpPr>
            <a:spLocks noGrp="1" noRot="1" noChangeAspect="1" noChangeArrowheads="1" noTextEdit="1"/>
          </p:cNvSpPr>
          <p:nvPr>
            <p:ph type="sldImg"/>
          </p:nvPr>
        </p:nvSpPr>
        <p:spPr>
          <a:xfrm>
            <a:off x="1182688" y="696913"/>
            <a:ext cx="4648200" cy="3486150"/>
          </a:xfrm>
          <a:ln/>
        </p:spPr>
      </p:sp>
      <p:sp>
        <p:nvSpPr>
          <p:cNvPr id="462852" name="Rectangle 3"/>
          <p:cNvSpPr>
            <a:spLocks noGrp="1" noChangeArrowheads="1"/>
          </p:cNvSpPr>
          <p:nvPr>
            <p:ph type="body" idx="1"/>
          </p:nvPr>
        </p:nvSpPr>
        <p:spPr>
          <a:xfrm>
            <a:off x="869950" y="4419601"/>
            <a:ext cx="5446183" cy="4183062"/>
          </a:xfrm>
        </p:spPr>
        <p:txBody>
          <a:bodyPr lIns="93566" tIns="46782" rIns="93566" bIns="46782"/>
          <a:lstStyle/>
          <a:p>
            <a:pPr marL="114294" indent="-114294">
              <a:defRPr/>
            </a:pPr>
            <a:r>
              <a:rPr lang="en-US" b="1" dirty="0">
                <a:ea typeface="SimSun" panose="02010600030101010101" pitchFamily="2" charset="-122"/>
              </a:rPr>
              <a:t>讲师注释</a:t>
            </a:r>
          </a:p>
          <a:p>
            <a:pPr marL="171450" indent="-171450">
              <a:buFont typeface="Arial" panose="020B0604020202020204" pitchFamily="34" charset="0"/>
              <a:buChar char="•"/>
              <a:defRPr/>
            </a:pPr>
            <a:r>
              <a:rPr dirty="0" err="1">
                <a:ea typeface="SimSun" panose="02010600030101010101" pitchFamily="2" charset="-122"/>
              </a:rPr>
              <a:t>一些餐饮机构在预制期间进行不完全烹制，然后在上桌前完成烹制。不完全烹制也称为</a:t>
            </a:r>
            <a:r>
              <a:rPr lang="en-US" sz="1200" b="0" i="0" u="none" strike="noStrike" kern="1200" baseline="0" dirty="0" err="1">
                <a:solidFill>
                  <a:schemeClr val="tx1"/>
                </a:solidFill>
                <a:latin typeface="Times New Roman" pitchFamily="18" charset="0"/>
                <a:ea typeface="SimSun" panose="02010600030101010101" pitchFamily="2" charset="-122"/>
              </a:rPr>
              <a:t>部分烹制</a:t>
            </a:r>
            <a:r>
              <a:rPr lang="en-US" sz="1200" b="0" i="0" u="none" strike="noStrike" kern="1200" baseline="0" dirty="0">
                <a:solidFill>
                  <a:schemeClr val="tx1"/>
                </a:solidFill>
                <a:latin typeface="Times New Roman" pitchFamily="18" charset="0"/>
                <a:ea typeface="SimSun" panose="02010600030101010101" pitchFamily="2" charset="-122"/>
              </a:rPr>
              <a:t>。</a:t>
            </a:r>
            <a:endParaRPr lang="zh-CN" dirty="0">
              <a:ea typeface="SimSun" panose="02010600030101010101" pitchFamily="2" charset="-122"/>
              <a:cs typeface="+mn-cs"/>
            </a:endParaRPr>
          </a:p>
          <a:p>
            <a:pPr marL="171450" indent="-171450">
              <a:buFont typeface="Arial" panose="020B0604020202020204" pitchFamily="34" charset="0"/>
              <a:buChar char="•"/>
              <a:defRPr/>
            </a:pPr>
            <a:r>
              <a:rPr dirty="0" err="1">
                <a:ea typeface="SimSun" panose="02010600030101010101" pitchFamily="2" charset="-122"/>
              </a:rPr>
              <a:t>如果您计划对肉类、海鲜、禽肉、蛋类或包含这些品项的菜品进行不完全烹制，则必须遵循幻灯片中所列的步骤</a:t>
            </a:r>
            <a:r>
              <a:rPr lang="zh-CN" altLang="en-US" dirty="0">
                <a:ea typeface="SimSun" panose="02010600030101010101" pitchFamily="2" charset="-122"/>
              </a:rPr>
              <a:t>。</a:t>
            </a:r>
            <a:endParaRPr dirty="0">
              <a:ea typeface="SimSun" panose="02010600030101010101" pitchFamily="2" charset="-122"/>
            </a:endParaRPr>
          </a:p>
          <a:p>
            <a:pPr marL="228587" lvl="1">
              <a:defRPr/>
            </a:pPr>
            <a:endParaRPr lang="zh-CN" dirty="0">
              <a:ea typeface="SimSun" panose="02010600030101010101" pitchFamily="2" charset="-122"/>
            </a:endParaRPr>
          </a:p>
          <a:p>
            <a:pPr marL="114294" indent="-114294">
              <a:defRPr/>
            </a:pPr>
            <a:endParaRPr lang="zh-CN" dirty="0">
              <a:ea typeface="SimSun" panose="02010600030101010101" pitchFamily="2" charset="-122"/>
              <a:cs typeface="+mn-cs"/>
            </a:endParaRPr>
          </a:p>
          <a:p>
            <a:pPr marL="114294" indent="-114294">
              <a:lnSpc>
                <a:spcPct val="80000"/>
              </a:lnSpc>
              <a:spcBef>
                <a:spcPct val="50000"/>
              </a:spcBef>
              <a:defRPr/>
            </a:pPr>
            <a:endParaRPr lang="zh-CN" dirty="0">
              <a:ea typeface="SimSun" panose="02010600030101010101" pitchFamily="2" charset="-122"/>
              <a:cs typeface="Times New Roman" pitchFamily="18" charset="0"/>
            </a:endParaRPr>
          </a:p>
        </p:txBody>
      </p:sp>
    </p:spTree>
    <p:extLst>
      <p:ext uri="{BB962C8B-B14F-4D97-AF65-F5344CB8AC3E}">
        <p14:creationId xmlns:p14="http://schemas.microsoft.com/office/powerpoint/2010/main" val="2718919538"/>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7FB5B2-C0AE-B346-B8F7-D61A073B8494}" type="slidenum">
              <a:rPr lang="en-US" sz="1200" b="0">
                <a:solidFill>
                  <a:prstClr val="black"/>
                </a:solidFill>
              </a:rPr>
              <a:pPr eaLnBrk="1" hangingPunct="1">
                <a:defRPr/>
              </a:pPr>
              <a:t>205</a:t>
            </a:fld>
            <a:endParaRPr lang="zh-CN" altLang="en-US" sz="1200" b="0" dirty="0">
              <a:solidFill>
                <a:prstClr val="black"/>
              </a:solidFill>
            </a:endParaRPr>
          </a:p>
        </p:txBody>
      </p:sp>
      <p:sp>
        <p:nvSpPr>
          <p:cNvPr id="461827" name="Rectangle 2"/>
          <p:cNvSpPr>
            <a:spLocks noGrp="1" noRot="1" noChangeAspect="1" noChangeArrowheads="1" noTextEdit="1"/>
          </p:cNvSpPr>
          <p:nvPr>
            <p:ph type="sldImg"/>
          </p:nvPr>
        </p:nvSpPr>
        <p:spPr>
          <a:xfrm>
            <a:off x="1182688" y="696913"/>
            <a:ext cx="4648200" cy="3486150"/>
          </a:xfrm>
          <a:ln/>
        </p:spPr>
      </p:sp>
      <p:sp>
        <p:nvSpPr>
          <p:cNvPr id="462852" name="Rectangle 3"/>
          <p:cNvSpPr>
            <a:spLocks noGrp="1" noChangeArrowheads="1"/>
          </p:cNvSpPr>
          <p:nvPr>
            <p:ph type="body" idx="1"/>
          </p:nvPr>
        </p:nvSpPr>
        <p:spPr>
          <a:xfrm>
            <a:off x="869950" y="4419601"/>
            <a:ext cx="5759450" cy="4183062"/>
          </a:xfrm>
        </p:spPr>
        <p:txBody>
          <a:bodyPr lIns="93566" tIns="46782" rIns="93566" bIns="46782"/>
          <a:lstStyle/>
          <a:p>
            <a:pPr marL="114294" indent="-114294">
              <a:defRPr/>
            </a:pPr>
            <a:r>
              <a:rPr lang="en-US" b="1" dirty="0">
                <a:ea typeface="SimSun" panose="02010600030101010101" pitchFamily="2" charset="-122"/>
              </a:rPr>
              <a:t>讲师注释</a:t>
            </a:r>
          </a:p>
          <a:p>
            <a:pPr marL="171450" indent="-171450">
              <a:buFont typeface="Arial" panose="020B0604020202020204" pitchFamily="34" charset="0"/>
              <a:buChar char="•"/>
              <a:defRPr/>
            </a:pPr>
            <a:r>
              <a:rPr dirty="0">
                <a:ea typeface="SimSun" panose="02010600030101010101" pitchFamily="2" charset="-122"/>
              </a:rPr>
              <a:t>您当地的监管部门将会要求您提供书面规程，说明如何预制和贮存采用此流程烹制的食品。这些规程必须得到监管部门的批准，并说明幻灯片中所列的内容。</a:t>
            </a:r>
          </a:p>
          <a:p>
            <a:pPr marL="228587" lvl="1">
              <a:defRPr/>
            </a:pPr>
            <a:endParaRPr lang="zh-CN" dirty="0">
              <a:ea typeface="SimSun" panose="02010600030101010101" pitchFamily="2" charset="-122"/>
            </a:endParaRPr>
          </a:p>
          <a:p>
            <a:pPr marL="114294" indent="-114294">
              <a:defRPr/>
            </a:pPr>
            <a:endParaRPr lang="zh-CN" dirty="0">
              <a:ea typeface="SimSun" panose="02010600030101010101" pitchFamily="2" charset="-122"/>
              <a:cs typeface="+mn-cs"/>
            </a:endParaRPr>
          </a:p>
          <a:p>
            <a:pPr marL="114294" indent="-114294">
              <a:lnSpc>
                <a:spcPct val="80000"/>
              </a:lnSpc>
              <a:spcBef>
                <a:spcPct val="50000"/>
              </a:spcBef>
              <a:defRPr/>
            </a:pPr>
            <a:endParaRPr lang="zh-CN" dirty="0">
              <a:ea typeface="SimSun" panose="02010600030101010101" pitchFamily="2" charset="-122"/>
              <a:cs typeface="Times New Roman" pitchFamily="18" charset="0"/>
            </a:endParaRPr>
          </a:p>
        </p:txBody>
      </p:sp>
    </p:spTree>
    <p:extLst>
      <p:ext uri="{BB962C8B-B14F-4D97-AF65-F5344CB8AC3E}">
        <p14:creationId xmlns:p14="http://schemas.microsoft.com/office/powerpoint/2010/main" val="3818217807"/>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FE07C8-F4E6-D441-9DFF-901CC3B5A9C9}" type="slidenum">
              <a:rPr lang="en-US" sz="1200" b="0" smtClean="0">
                <a:solidFill>
                  <a:srgbClr val="000000"/>
                </a:solidFill>
              </a:rPr>
              <a:pPr eaLnBrk="1" hangingPunct="1">
                <a:defRPr/>
              </a:pPr>
              <a:t>206</a:t>
            </a:fld>
            <a:endParaRPr lang="zh-CN" altLang="en-US" sz="1200" b="0" dirty="0">
              <a:solidFill>
                <a:srgbClr val="000000"/>
              </a:solidFill>
            </a:endParaRPr>
          </a:p>
        </p:txBody>
      </p:sp>
      <p:sp>
        <p:nvSpPr>
          <p:cNvPr id="462851" name="Rectangle 2"/>
          <p:cNvSpPr>
            <a:spLocks noGrp="1" noRot="1" noChangeAspect="1" noChangeArrowheads="1" noTextEdit="1"/>
          </p:cNvSpPr>
          <p:nvPr>
            <p:ph type="sldImg"/>
          </p:nvPr>
        </p:nvSpPr>
        <p:spPr>
          <a:xfrm>
            <a:off x="1181100" y="698500"/>
            <a:ext cx="4648200" cy="3486150"/>
          </a:xfrm>
          <a:ln/>
        </p:spPr>
      </p:sp>
      <p:sp>
        <p:nvSpPr>
          <p:cNvPr id="462853" name="Notes Placeholder 2"/>
          <p:cNvSpPr>
            <a:spLocks noGrp="1"/>
          </p:cNvSpPr>
          <p:nvPr>
            <p:ph type="body" idx="1"/>
          </p:nvPr>
        </p:nvSpPr>
        <p:spPr>
          <a:xfrm>
            <a:off x="876300" y="44196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ea typeface="SimSun" panose="02010600030101010101" pitchFamily="2" charset="-122"/>
              </a:rPr>
              <a:t>讲师注释：</a:t>
            </a:r>
          </a:p>
          <a:p>
            <a:pPr marL="171450" indent="-171450">
              <a:buFont typeface="Arial" panose="020B0604020202020204" pitchFamily="34" charset="0"/>
              <a:buChar char="•"/>
              <a:defRPr/>
            </a:pPr>
            <a:r>
              <a:rPr lang="en-US" dirty="0">
                <a:latin typeface="Times New Roman" charset="0"/>
                <a:ea typeface="SimSun" panose="02010600030101010101" pitchFamily="2" charset="-122"/>
              </a:rPr>
              <a:t>除非顾客要求，否则必须将 TCS 食品烹制到最低中心温度。</a:t>
            </a:r>
          </a:p>
        </p:txBody>
      </p:sp>
    </p:spTree>
    <p:extLst>
      <p:ext uri="{BB962C8B-B14F-4D97-AF65-F5344CB8AC3E}">
        <p14:creationId xmlns:p14="http://schemas.microsoft.com/office/powerpoint/2010/main" val="34691055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2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DFE07C8-F4E6-D441-9DFF-901CC3B5A9C9}" type="slidenum">
              <a:rPr lang="en-US" sz="1200" b="0" smtClean="0">
                <a:solidFill>
                  <a:srgbClr val="000000"/>
                </a:solidFill>
              </a:rPr>
              <a:pPr eaLnBrk="1" hangingPunct="1">
                <a:defRPr/>
              </a:pPr>
              <a:t>207</a:t>
            </a:fld>
            <a:endParaRPr lang="zh-CN" altLang="en-US" sz="1200" b="0" dirty="0">
              <a:solidFill>
                <a:srgbClr val="000000"/>
              </a:solidFill>
            </a:endParaRPr>
          </a:p>
        </p:txBody>
      </p:sp>
      <p:sp>
        <p:nvSpPr>
          <p:cNvPr id="462851" name="Rectangle 2"/>
          <p:cNvSpPr>
            <a:spLocks noGrp="1" noRot="1" noChangeAspect="1" noChangeArrowheads="1" noTextEdit="1"/>
          </p:cNvSpPr>
          <p:nvPr>
            <p:ph type="sldImg"/>
          </p:nvPr>
        </p:nvSpPr>
        <p:spPr>
          <a:xfrm>
            <a:off x="1181100" y="698500"/>
            <a:ext cx="4648200" cy="3486150"/>
          </a:xfrm>
          <a:ln/>
        </p:spPr>
      </p:sp>
      <p:sp>
        <p:nvSpPr>
          <p:cNvPr id="462853" name="Notes Placeholder 2"/>
          <p:cNvSpPr>
            <a:spLocks noGrp="1"/>
          </p:cNvSpPr>
          <p:nvPr>
            <p:ph type="body" idx="1"/>
          </p:nvPr>
        </p:nvSpPr>
        <p:spPr>
          <a:xfrm>
            <a:off x="876300" y="4415631"/>
            <a:ext cx="5211233"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ea typeface="SimSun" panose="02010600030101010101" pitchFamily="2" charset="-122"/>
              </a:rPr>
              <a:t>讲师注释：</a:t>
            </a:r>
          </a:p>
          <a:p>
            <a:pPr marL="171450" indent="-171450">
              <a:buFont typeface="Arial" panose="020B0604020202020204" pitchFamily="34" charset="0"/>
              <a:buChar char="•"/>
              <a:defRPr/>
            </a:pPr>
            <a:r>
              <a:rPr lang="en-US" sz="1200" b="0" i="0" u="none" strike="noStrike" kern="1200" baseline="0" dirty="0" err="1">
                <a:solidFill>
                  <a:schemeClr val="tx1"/>
                </a:solidFill>
                <a:ea typeface="SimSun" panose="02010600030101010101" pitchFamily="2" charset="-122"/>
              </a:rPr>
              <a:t>可通过在您的菜单上张贴告示向顾客提醒风险。也可以用宣传册、桌上型立牌、标志或其他书面方法提供此信息</a:t>
            </a:r>
            <a:r>
              <a:rPr lang="en-US" sz="1200" b="0" i="0" u="none" strike="noStrike" kern="1200" baseline="0" dirty="0">
                <a:solidFill>
                  <a:schemeClr val="tx1"/>
                </a:solidFill>
                <a:ea typeface="SimSun" panose="02010600030101010101" pitchFamily="2" charset="-122"/>
              </a:rPr>
              <a:t>。</a:t>
            </a:r>
            <a:endParaRPr lang="zh-CN" dirty="0">
              <a:ea typeface="SimSun" panose="02010600030101010101" pitchFamily="2" charset="-122"/>
              <a:cs typeface="+mn-cs"/>
            </a:endParaRPr>
          </a:p>
        </p:txBody>
      </p:sp>
    </p:spTree>
    <p:extLst>
      <p:ext uri="{BB962C8B-B14F-4D97-AF65-F5344CB8AC3E}">
        <p14:creationId xmlns:p14="http://schemas.microsoft.com/office/powerpoint/2010/main" val="232135327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2C7B2F-D063-A245-90B9-ABFD69F0141F}" type="slidenum">
              <a:rPr lang="en-US" sz="1200" b="0" smtClean="0">
                <a:solidFill>
                  <a:srgbClr val="000000"/>
                </a:solidFill>
              </a:rPr>
              <a:pPr eaLnBrk="1" hangingPunct="1">
                <a:defRPr/>
              </a:pPr>
              <a:t>208</a:t>
            </a:fld>
            <a:endParaRPr lang="zh-CN" altLang="en-US" sz="1200" b="0" dirty="0">
              <a:solidFill>
                <a:srgbClr val="000000"/>
              </a:solidFill>
            </a:endParaRPr>
          </a:p>
        </p:txBody>
      </p:sp>
      <p:sp>
        <p:nvSpPr>
          <p:cNvPr id="463875" name="Rectangle 2"/>
          <p:cNvSpPr>
            <a:spLocks noGrp="1" noRot="1" noChangeAspect="1" noChangeArrowheads="1" noTextEdit="1"/>
          </p:cNvSpPr>
          <p:nvPr>
            <p:ph type="sldImg"/>
          </p:nvPr>
        </p:nvSpPr>
        <p:spPr>
          <a:xfrm>
            <a:off x="1181100" y="698500"/>
            <a:ext cx="4648200" cy="3486150"/>
          </a:xfrm>
          <a:ln/>
        </p:spPr>
      </p:sp>
      <p:sp>
        <p:nvSpPr>
          <p:cNvPr id="463876" name="Rectangle 3"/>
          <p:cNvSpPr>
            <a:spLocks noGrp="1" noChangeArrowheads="1"/>
          </p:cNvSpPr>
          <p:nvPr>
            <p:ph type="body" idx="1"/>
          </p:nvPr>
        </p:nvSpPr>
        <p:spPr>
          <a:xfrm>
            <a:off x="876300" y="4465638"/>
            <a:ext cx="52959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食品和药物管理局 (FDA) 不建议在儿童菜单中提供生食或未煮熟的肉类、禽肉、海鲜或蛋类</a:t>
            </a:r>
            <a:r>
              <a:rPr lang="ja-JP" altLang="en-US" dirty="0">
                <a:latin typeface="Times New Roman" charset="0"/>
                <a:ea typeface="SimSun" panose="02010600030101010101" pitchFamily="2" charset="-122"/>
              </a:rPr>
              <a:t>。</a:t>
            </a:r>
            <a:r>
              <a:rPr lang="en-US" dirty="0">
                <a:latin typeface="Times New Roman" charset="0"/>
                <a:ea typeface="SimSun" panose="02010600030101010101" pitchFamily="2" charset="-122"/>
              </a:rPr>
              <a:t>未煮熟的碎牛肉尤其如此，因为此食品可能遭到产志贺毒素</a:t>
            </a:r>
            <a:r>
              <a:rPr lang="en-US" i="1" dirty="0">
                <a:latin typeface="Times New Roman" charset="0"/>
                <a:ea typeface="SimSun" panose="02010600030101010101" pitchFamily="2" charset="-122"/>
              </a:rPr>
              <a:t>大肠杆菌</a:t>
            </a:r>
            <a:r>
              <a:rPr lang="en-US" dirty="0">
                <a:latin typeface="Times New Roman" charset="0"/>
                <a:ea typeface="SimSun" panose="02010600030101010101" pitchFamily="2" charset="-122"/>
              </a:rPr>
              <a:t> O157:H7 的污染。</a:t>
            </a:r>
          </a:p>
        </p:txBody>
      </p:sp>
    </p:spTree>
    <p:extLst>
      <p:ext uri="{BB962C8B-B14F-4D97-AF65-F5344CB8AC3E}">
        <p14:creationId xmlns:p14="http://schemas.microsoft.com/office/powerpoint/2010/main" val="3631784028"/>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29CF22-F1E6-5D4A-B267-9B48C676AFBB}" type="slidenum">
              <a:rPr lang="en-US" sz="1200" b="0" smtClean="0">
                <a:solidFill>
                  <a:srgbClr val="000000"/>
                </a:solidFill>
              </a:rPr>
              <a:pPr eaLnBrk="1" hangingPunct="1">
                <a:defRPr/>
              </a:pPr>
              <a:t>209</a:t>
            </a:fld>
            <a:endParaRPr lang="zh-CN" altLang="en-US" sz="1200" b="0" dirty="0">
              <a:solidFill>
                <a:srgbClr val="000000"/>
              </a:solidFill>
            </a:endParaRPr>
          </a:p>
        </p:txBody>
      </p:sp>
      <p:sp>
        <p:nvSpPr>
          <p:cNvPr id="464899" name="Rectangle 2"/>
          <p:cNvSpPr>
            <a:spLocks noGrp="1" noRot="1" noChangeAspect="1" noChangeArrowheads="1" noTextEdit="1"/>
          </p:cNvSpPr>
          <p:nvPr>
            <p:ph type="sldImg"/>
          </p:nvPr>
        </p:nvSpPr>
        <p:spPr>
          <a:xfrm>
            <a:off x="1181100" y="698500"/>
            <a:ext cx="4648200" cy="3486150"/>
          </a:xfrm>
          <a:ln/>
        </p:spPr>
      </p:sp>
      <p:sp>
        <p:nvSpPr>
          <p:cNvPr id="464900" name="Rectangle 3"/>
          <p:cNvSpPr>
            <a:spLocks noGrp="1" noChangeArrowheads="1"/>
          </p:cNvSpPr>
          <p:nvPr>
            <p:ph type="body" idx="1"/>
          </p:nvPr>
        </p:nvSpPr>
        <p:spPr>
          <a:xfrm>
            <a:off x="935038"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33222294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21</a:t>
            </a:fld>
            <a:endParaRPr lang="zh-CN"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endParaRPr lang="en-US" b="0" dirty="0">
              <a:ea typeface="+mn-ea"/>
              <a:cs typeface="+mn-cs"/>
            </a:endParaRPr>
          </a:p>
        </p:txBody>
      </p:sp>
    </p:spTree>
    <p:extLst>
      <p:ext uri="{BB962C8B-B14F-4D97-AF65-F5344CB8AC3E}">
        <p14:creationId xmlns:p14="http://schemas.microsoft.com/office/powerpoint/2010/main" val="3702731379"/>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9BC9E69-A48E-F248-BEB1-C06FC4765741}" type="slidenum">
              <a:rPr lang="en-US" sz="1200" b="0" smtClean="0">
                <a:solidFill>
                  <a:srgbClr val="000000"/>
                </a:solidFill>
              </a:rPr>
              <a:pPr eaLnBrk="1" hangingPunct="1">
                <a:defRPr/>
              </a:pPr>
              <a:t>210</a:t>
            </a:fld>
            <a:endParaRPr lang="zh-CN" altLang="en-US" sz="1200" b="0" dirty="0">
              <a:solidFill>
                <a:srgbClr val="000000"/>
              </a:solidFill>
            </a:endParaRPr>
          </a:p>
        </p:txBody>
      </p:sp>
      <p:sp>
        <p:nvSpPr>
          <p:cNvPr id="465923" name="Rectangle 2"/>
          <p:cNvSpPr>
            <a:spLocks noGrp="1" noRot="1" noChangeAspect="1" noChangeArrowheads="1" noTextEdit="1"/>
          </p:cNvSpPr>
          <p:nvPr>
            <p:ph type="sldImg"/>
          </p:nvPr>
        </p:nvSpPr>
        <p:spPr>
          <a:xfrm>
            <a:off x="1181100" y="698500"/>
            <a:ext cx="4648200" cy="3486150"/>
          </a:xfrm>
          <a:ln/>
        </p:spPr>
      </p:sp>
      <p:sp>
        <p:nvSpPr>
          <p:cNvPr id="465924" name="Rectangle 3"/>
          <p:cNvSpPr>
            <a:spLocks noGrp="1" noChangeArrowheads="1"/>
          </p:cNvSpPr>
          <p:nvPr>
            <p:ph type="body" idx="1"/>
          </p:nvPr>
        </p:nvSpPr>
        <p:spPr>
          <a:xfrm>
            <a:off x="935038" y="4468813"/>
            <a:ext cx="5313362"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rPr>
              <a:t>讲师注释</a:t>
            </a:r>
          </a:p>
          <a:p>
            <a:pPr marL="171450" indent="-171450" eaLnBrk="1" hangingPunct="1">
              <a:buFont typeface="Arial" panose="020B0604020202020204" pitchFamily="34" charset="0"/>
              <a:buChar char="•"/>
              <a:defRPr/>
            </a:pPr>
            <a:r>
              <a:rPr lang="en-US" dirty="0">
                <a:ea typeface="SimSun" panose="02010600030101010101" pitchFamily="2" charset="-122"/>
              </a:rPr>
              <a:t>如您所知，病原体在危险温度带以内生长得很快。但它们在 125ºF 到 70</a:t>
            </a:r>
            <a:r>
              <a:rPr lang="en-US" sz="1200" kern="1200" dirty="0">
                <a:solidFill>
                  <a:schemeClr val="tx1"/>
                </a:solidFill>
                <a:ea typeface="SimSun" panose="02010600030101010101" pitchFamily="2" charset="-122"/>
              </a:rPr>
              <a:t>º</a:t>
            </a:r>
            <a:r>
              <a:rPr lang="en-US" dirty="0">
                <a:ea typeface="SimSun" panose="02010600030101010101" pitchFamily="2" charset="-122"/>
              </a:rPr>
              <a:t>F（52</a:t>
            </a:r>
            <a:r>
              <a:rPr lang="en-US" sz="1200" kern="1200" dirty="0">
                <a:solidFill>
                  <a:schemeClr val="tx1"/>
                </a:solidFill>
                <a:ea typeface="SimSun" panose="02010600030101010101" pitchFamily="2" charset="-122"/>
              </a:rPr>
              <a:t>º</a:t>
            </a:r>
            <a:r>
              <a:rPr lang="en-US" dirty="0">
                <a:ea typeface="SimSun" panose="02010600030101010101" pitchFamily="2" charset="-122"/>
              </a:rPr>
              <a:t>C 到 21</a:t>
            </a:r>
            <a:r>
              <a:rPr lang="en-US" sz="1200" kern="1200" dirty="0">
                <a:solidFill>
                  <a:schemeClr val="tx1"/>
                </a:solidFill>
                <a:ea typeface="SimSun" panose="02010600030101010101" pitchFamily="2" charset="-122"/>
              </a:rPr>
              <a:t>º</a:t>
            </a:r>
            <a:r>
              <a:rPr lang="en-US" dirty="0">
                <a:ea typeface="SimSun" panose="02010600030101010101" pitchFamily="2" charset="-122"/>
              </a:rPr>
              <a:t>C）温度下生长得更快。食品必须快速通过此温度范围才能降低病原体的生长。</a:t>
            </a:r>
          </a:p>
          <a:p>
            <a:pPr marL="171450" indent="-171450" eaLnBrk="1" hangingPunct="1">
              <a:buFont typeface="Arial" panose="020B0604020202020204" pitchFamily="34" charset="0"/>
              <a:buChar char="•"/>
              <a:defRPr/>
            </a:pPr>
            <a:r>
              <a:rPr lang="en-US" dirty="0">
                <a:ea typeface="SimSun" panose="02010600030101010101" pitchFamily="2" charset="-122"/>
              </a:rPr>
              <a:t>TCS 食品必须在 6 小时内从 135</a:t>
            </a:r>
            <a:r>
              <a:rPr lang="en-US" sz="1200" kern="1200" dirty="0">
                <a:solidFill>
                  <a:schemeClr val="tx1"/>
                </a:solidFill>
                <a:ea typeface="SimSun" panose="02010600030101010101" pitchFamily="2" charset="-122"/>
              </a:rPr>
              <a:t>º</a:t>
            </a:r>
            <a:r>
              <a:rPr lang="en-US" dirty="0">
                <a:ea typeface="SimSun" panose="02010600030101010101" pitchFamily="2" charset="-122"/>
              </a:rPr>
              <a:t>F (57</a:t>
            </a:r>
            <a:r>
              <a:rPr lang="en-US" sz="1200" kern="1200" dirty="0">
                <a:solidFill>
                  <a:schemeClr val="tx1"/>
                </a:solidFill>
                <a:ea typeface="SimSun" panose="02010600030101010101" pitchFamily="2" charset="-122"/>
              </a:rPr>
              <a:t>º</a:t>
            </a:r>
            <a:r>
              <a:rPr lang="en-US" dirty="0">
                <a:ea typeface="SimSun" panose="02010600030101010101" pitchFamily="2" charset="-122"/>
              </a:rPr>
              <a:t>C) 冷却到不高于 41</a:t>
            </a:r>
            <a:r>
              <a:rPr lang="en-US" sz="1200" kern="1200" dirty="0">
                <a:solidFill>
                  <a:schemeClr val="tx1"/>
                </a:solidFill>
                <a:ea typeface="SimSun" panose="02010600030101010101" pitchFamily="2" charset="-122"/>
              </a:rPr>
              <a:t>º</a:t>
            </a:r>
            <a:r>
              <a:rPr lang="en-US" dirty="0">
                <a:ea typeface="SimSun" panose="02010600030101010101" pitchFamily="2" charset="-122"/>
              </a:rPr>
              <a:t>F (5</a:t>
            </a:r>
            <a:r>
              <a:rPr lang="en-US" sz="1200" kern="1200" dirty="0">
                <a:solidFill>
                  <a:schemeClr val="tx1"/>
                </a:solidFill>
                <a:ea typeface="SimSun" panose="02010600030101010101" pitchFamily="2" charset="-122"/>
              </a:rPr>
              <a:t>º</a:t>
            </a:r>
            <a:r>
              <a:rPr lang="en-US" dirty="0">
                <a:ea typeface="SimSun" panose="02010600030101010101" pitchFamily="2" charset="-122"/>
              </a:rPr>
              <a:t>C)。</a:t>
            </a:r>
          </a:p>
          <a:p>
            <a:pPr marL="171450" indent="-171450" eaLnBrk="1" hangingPunct="1">
              <a:buFont typeface="Arial" panose="020B0604020202020204" pitchFamily="34" charset="0"/>
              <a:buChar char="•"/>
              <a:defRPr/>
            </a:pPr>
            <a:r>
              <a:rPr lang="en-US" dirty="0">
                <a:ea typeface="SimSun" panose="02010600030101010101" pitchFamily="2" charset="-122"/>
              </a:rPr>
              <a:t>首先，在前 2 小时内将食品从 135</a:t>
            </a:r>
            <a:r>
              <a:rPr lang="en-US" sz="1200" kern="1200" dirty="0">
                <a:solidFill>
                  <a:schemeClr val="tx1"/>
                </a:solidFill>
                <a:ea typeface="SimSun" panose="02010600030101010101" pitchFamily="2" charset="-122"/>
              </a:rPr>
              <a:t>º</a:t>
            </a:r>
            <a:r>
              <a:rPr lang="en-US" dirty="0">
                <a:ea typeface="SimSun" panose="02010600030101010101" pitchFamily="2" charset="-122"/>
              </a:rPr>
              <a:t>F 冷却到 70</a:t>
            </a:r>
            <a:r>
              <a:rPr lang="en-US" sz="1200" kern="1200" dirty="0">
                <a:solidFill>
                  <a:schemeClr val="tx1"/>
                </a:solidFill>
                <a:ea typeface="SimSun" panose="02010600030101010101" pitchFamily="2" charset="-122"/>
              </a:rPr>
              <a:t>º</a:t>
            </a:r>
            <a:r>
              <a:rPr lang="en-US" dirty="0">
                <a:ea typeface="SimSun" panose="02010600030101010101" pitchFamily="2" charset="-122"/>
              </a:rPr>
              <a:t>F（57</a:t>
            </a:r>
            <a:r>
              <a:rPr lang="en-US" sz="1200" kern="1200" dirty="0">
                <a:solidFill>
                  <a:schemeClr val="tx1"/>
                </a:solidFill>
                <a:ea typeface="SimSun" panose="02010600030101010101" pitchFamily="2" charset="-122"/>
              </a:rPr>
              <a:t>º</a:t>
            </a:r>
            <a:r>
              <a:rPr lang="en-US" dirty="0">
                <a:ea typeface="SimSun" panose="02010600030101010101" pitchFamily="2" charset="-122"/>
              </a:rPr>
              <a:t>C 冷却到 21</a:t>
            </a:r>
            <a:r>
              <a:rPr lang="en-US" sz="1200" kern="1200" dirty="0">
                <a:solidFill>
                  <a:schemeClr val="tx1"/>
                </a:solidFill>
                <a:ea typeface="SimSun" panose="02010600030101010101" pitchFamily="2" charset="-122"/>
              </a:rPr>
              <a:t>º</a:t>
            </a:r>
            <a:r>
              <a:rPr lang="en-US" dirty="0">
                <a:ea typeface="SimSun" panose="02010600030101010101" pitchFamily="2" charset="-122"/>
              </a:rPr>
              <a:t>C）。</a:t>
            </a:r>
          </a:p>
          <a:p>
            <a:pPr marL="171450" indent="-171450" eaLnBrk="1" hangingPunct="1">
              <a:buFont typeface="Arial" panose="020B0604020202020204" pitchFamily="34" charset="0"/>
              <a:buChar char="•"/>
              <a:defRPr/>
            </a:pPr>
            <a:r>
              <a:rPr lang="en-US" dirty="0">
                <a:ea typeface="SimSun" panose="02010600030101010101" pitchFamily="2" charset="-122"/>
              </a:rPr>
              <a:t>然后，在接下来的四小时内将其冷却到 41</a:t>
            </a:r>
            <a:r>
              <a:rPr lang="en-US" sz="1200" kern="1200" dirty="0">
                <a:solidFill>
                  <a:schemeClr val="tx1"/>
                </a:solidFill>
                <a:ea typeface="SimSun" panose="02010600030101010101" pitchFamily="2" charset="-122"/>
              </a:rPr>
              <a:t>º</a:t>
            </a:r>
            <a:r>
              <a:rPr lang="en-US" dirty="0">
                <a:ea typeface="SimSun" panose="02010600030101010101" pitchFamily="2" charset="-122"/>
              </a:rPr>
              <a:t>F (5</a:t>
            </a:r>
            <a:r>
              <a:rPr lang="en-US" sz="1200" kern="1200" dirty="0">
                <a:solidFill>
                  <a:schemeClr val="tx1"/>
                </a:solidFill>
                <a:ea typeface="SimSun" panose="02010600030101010101" pitchFamily="2" charset="-122"/>
              </a:rPr>
              <a:t>º</a:t>
            </a:r>
            <a:r>
              <a:rPr lang="en-US" dirty="0">
                <a:ea typeface="SimSun" panose="02010600030101010101" pitchFamily="2" charset="-122"/>
              </a:rPr>
              <a:t>C) 或更低温度。</a:t>
            </a:r>
          </a:p>
          <a:p>
            <a:pPr marL="171450" indent="-171450" eaLnBrk="1" hangingPunct="1">
              <a:buFont typeface="Arial" panose="020B0604020202020204" pitchFamily="34" charset="0"/>
              <a:buChar char="•"/>
              <a:defRPr/>
            </a:pPr>
            <a:r>
              <a:rPr lang="en-US" dirty="0">
                <a:ea typeface="SimSun" panose="02010600030101010101" pitchFamily="2" charset="-122"/>
              </a:rPr>
              <a:t>如果食品在 2 小时内未冷却到 70</a:t>
            </a:r>
            <a:r>
              <a:rPr lang="en-US" sz="1200" kern="1200" dirty="0">
                <a:solidFill>
                  <a:schemeClr val="tx1"/>
                </a:solidFill>
                <a:ea typeface="SimSun" panose="02010600030101010101" pitchFamily="2" charset="-122"/>
              </a:rPr>
              <a:t>º</a:t>
            </a:r>
            <a:r>
              <a:rPr lang="en-US" dirty="0">
                <a:ea typeface="SimSun" panose="02010600030101010101" pitchFamily="2" charset="-122"/>
              </a:rPr>
              <a:t>F (21</a:t>
            </a:r>
            <a:r>
              <a:rPr lang="en-US" sz="1200" kern="1200" dirty="0">
                <a:solidFill>
                  <a:schemeClr val="tx1"/>
                </a:solidFill>
                <a:ea typeface="SimSun" panose="02010600030101010101" pitchFamily="2" charset="-122"/>
              </a:rPr>
              <a:t>º</a:t>
            </a:r>
            <a:r>
              <a:rPr lang="en-US" dirty="0">
                <a:ea typeface="SimSun" panose="02010600030101010101" pitchFamily="2" charset="-122"/>
              </a:rPr>
              <a:t>C)，</a:t>
            </a:r>
            <a:r>
              <a:rPr lang="en-US" dirty="0" err="1">
                <a:ea typeface="SimSun" panose="02010600030101010101" pitchFamily="2" charset="-122"/>
              </a:rPr>
              <a:t>必须将其再加热，然后再次冷却</a:t>
            </a:r>
            <a:r>
              <a:rPr lang="en-US" dirty="0">
                <a:ea typeface="SimSun" panose="02010600030101010101" pitchFamily="2" charset="-122"/>
              </a:rPr>
              <a:t>。</a:t>
            </a:r>
          </a:p>
          <a:p>
            <a:pPr marL="114300" indent="-114300" eaLnBrk="1" hangingPunct="1">
              <a:defRPr/>
            </a:pPr>
            <a:endParaRPr lang="zh-CN" dirty="0">
              <a:ea typeface="SimSun" panose="02010600030101010101" pitchFamily="2" charset="-122"/>
              <a:cs typeface="+mn-cs"/>
            </a:endParaRPr>
          </a:p>
          <a:p>
            <a:pPr marL="114300" indent="-114300" eaLnBrk="1" hangingPunct="1">
              <a:defRPr/>
            </a:pPr>
            <a:r>
              <a:rPr dirty="0">
                <a:ea typeface="SimSun" panose="02010600030101010101" pitchFamily="2" charset="-122"/>
              </a:rPr>
              <a:t> </a:t>
            </a:r>
          </a:p>
        </p:txBody>
      </p:sp>
    </p:spTree>
    <p:extLst>
      <p:ext uri="{BB962C8B-B14F-4D97-AF65-F5344CB8AC3E}">
        <p14:creationId xmlns:p14="http://schemas.microsoft.com/office/powerpoint/2010/main" val="3034617764"/>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69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AD6BE45-66DE-9F4A-B6DA-6FA91FC8E936}" type="slidenum">
              <a:rPr lang="en-US" sz="1200" b="0" smtClean="0">
                <a:solidFill>
                  <a:srgbClr val="000000"/>
                </a:solidFill>
              </a:rPr>
              <a:pPr eaLnBrk="1" hangingPunct="1">
                <a:defRPr/>
              </a:pPr>
              <a:t>211</a:t>
            </a:fld>
            <a:endParaRPr lang="zh-CN" altLang="en-US" sz="1200" b="0" dirty="0">
              <a:solidFill>
                <a:srgbClr val="000000"/>
              </a:solidFill>
            </a:endParaRPr>
          </a:p>
        </p:txBody>
      </p:sp>
      <p:sp>
        <p:nvSpPr>
          <p:cNvPr id="466947"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914241" y="4430871"/>
            <a:ext cx="5608638" cy="4183063"/>
          </a:xfrm>
        </p:spPr>
        <p:txBody>
          <a:bodyPr/>
          <a:lstStyle/>
          <a:p>
            <a:endParaRPr lang="en-US" dirty="0"/>
          </a:p>
        </p:txBody>
      </p:sp>
    </p:spTree>
    <p:extLst>
      <p:ext uri="{BB962C8B-B14F-4D97-AF65-F5344CB8AC3E}">
        <p14:creationId xmlns:p14="http://schemas.microsoft.com/office/powerpoint/2010/main" val="239150967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1684CF3-1B3C-5B49-9B12-83FA6ADBF2C8}" type="slidenum">
              <a:rPr lang="en-US" sz="1200" b="0" smtClean="0">
                <a:solidFill>
                  <a:srgbClr val="000000"/>
                </a:solidFill>
              </a:rPr>
              <a:pPr eaLnBrk="1" hangingPunct="1">
                <a:defRPr/>
              </a:pPr>
              <a:t>212</a:t>
            </a:fld>
            <a:endParaRPr lang="zh-CN" altLang="en-US" sz="1200" b="0" dirty="0">
              <a:solidFill>
                <a:srgbClr val="000000"/>
              </a:solidFill>
            </a:endParaRPr>
          </a:p>
        </p:txBody>
      </p:sp>
      <p:sp>
        <p:nvSpPr>
          <p:cNvPr id="467971" name="Rectangle 2"/>
          <p:cNvSpPr>
            <a:spLocks noGrp="1" noRot="1" noChangeAspect="1" noChangeArrowheads="1" noTextEdit="1"/>
          </p:cNvSpPr>
          <p:nvPr>
            <p:ph type="sldImg"/>
          </p:nvPr>
        </p:nvSpPr>
        <p:spPr>
          <a:xfrm>
            <a:off x="1182688" y="696913"/>
            <a:ext cx="4648200" cy="3486150"/>
          </a:xfrm>
          <a:ln/>
        </p:spPr>
      </p:sp>
      <p:sp>
        <p:nvSpPr>
          <p:cNvPr id="3" name="Notes Placeholder 2"/>
          <p:cNvSpPr>
            <a:spLocks noGrp="1"/>
          </p:cNvSpPr>
          <p:nvPr>
            <p:ph type="body" idx="1"/>
          </p:nvPr>
        </p:nvSpPr>
        <p:spPr>
          <a:xfrm>
            <a:off x="838200" y="4414837"/>
            <a:ext cx="5608638" cy="4183063"/>
          </a:xfrm>
        </p:spPr>
        <p:txBody>
          <a:bodyPr/>
          <a:lstStyle/>
          <a:p>
            <a:r>
              <a:rPr lang="en-US" b="1" dirty="0">
                <a:ea typeface="SimSun" panose="02010600030101010101" pitchFamily="2" charset="-122"/>
              </a:rPr>
              <a:t>讲师注释</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SimSun" panose="02010600030101010101" pitchFamily="2" charset="-122"/>
              </a:rPr>
              <a:t>食品密度越高，冷却得越慢。</a:t>
            </a:r>
          </a:p>
          <a:p>
            <a:pPr marL="171450" indent="-171450">
              <a:buFont typeface="Arial" panose="020B0604020202020204" pitchFamily="34" charset="0"/>
              <a:buChar char="•"/>
            </a:pPr>
            <a:r>
              <a:rPr lang="en-US" sz="1200" b="0" i="0" u="none" strike="noStrike" kern="1200" baseline="0" dirty="0">
                <a:solidFill>
                  <a:schemeClr val="tx1"/>
                </a:solidFill>
                <a:latin typeface="Times New Roman" pitchFamily="18" charset="0"/>
                <a:ea typeface="SimSun" panose="02010600030101010101" pitchFamily="2" charset="-122"/>
              </a:rPr>
              <a:t>大块的食品比小块的食品冷却得慢。为了更快地冷却食品，您应减小食品的块头。应将大块食品切成一个个小块。将盛放在较大容器中的食品分装到较小的容器或浅盘中。</a:t>
            </a:r>
            <a:endParaRPr lang="zh-CN" dirty="0">
              <a:ea typeface="SimSun" panose="02010600030101010101" pitchFamily="2" charset="-122"/>
            </a:endParaRPr>
          </a:p>
        </p:txBody>
      </p:sp>
    </p:spTree>
    <p:extLst>
      <p:ext uri="{BB962C8B-B14F-4D97-AF65-F5344CB8AC3E}">
        <p14:creationId xmlns:p14="http://schemas.microsoft.com/office/powerpoint/2010/main" val="864241707"/>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89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8051D45-9C09-F94D-9B52-7E1BB2DC6BCE}" type="slidenum">
              <a:rPr lang="en-US" sz="1200" b="0" smtClean="0">
                <a:solidFill>
                  <a:srgbClr val="000000"/>
                </a:solidFill>
              </a:rPr>
              <a:pPr eaLnBrk="1" hangingPunct="1">
                <a:defRPr/>
              </a:pPr>
              <a:t>213</a:t>
            </a:fld>
            <a:endParaRPr lang="zh-CN" altLang="en-US" sz="1200" b="0" dirty="0">
              <a:solidFill>
                <a:srgbClr val="000000"/>
              </a:solidFill>
            </a:endParaRPr>
          </a:p>
        </p:txBody>
      </p:sp>
      <p:sp>
        <p:nvSpPr>
          <p:cNvPr id="468995" name="Rectangle 2"/>
          <p:cNvSpPr>
            <a:spLocks noGrp="1" noRot="1" noChangeAspect="1" noChangeArrowheads="1" noTextEdit="1"/>
          </p:cNvSpPr>
          <p:nvPr>
            <p:ph type="sldImg"/>
          </p:nvPr>
        </p:nvSpPr>
        <p:spPr>
          <a:xfrm>
            <a:off x="1182688" y="696913"/>
            <a:ext cx="4648200" cy="3486150"/>
          </a:xfrm>
          <a:ln/>
        </p:spPr>
      </p:sp>
      <p:sp>
        <p:nvSpPr>
          <p:cNvPr id="468996" name="Rectangle 3"/>
          <p:cNvSpPr>
            <a:spLocks noGrp="1" noChangeArrowheads="1"/>
          </p:cNvSpPr>
          <p:nvPr>
            <p:ph type="body" idx="1"/>
          </p:nvPr>
        </p:nvSpPr>
        <p:spPr>
          <a:xfrm>
            <a:off x="876300" y="4468813"/>
            <a:ext cx="5405967"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ea typeface="SimSun" panose="02010600030101010101" pitchFamily="2" charset="-122"/>
              </a:rPr>
              <a:t>讲师注释</a:t>
            </a:r>
            <a:endParaRPr lang="zh-CN" dirty="0">
              <a:ea typeface="SimSun" panose="02010600030101010101" pitchFamily="2" charset="-122"/>
              <a:cs typeface="+mn-cs"/>
            </a:endParaRPr>
          </a:p>
          <a:p>
            <a:pPr marL="171450" indent="-171450" eaLnBrk="1" hangingPunct="1">
              <a:buFont typeface="Arial" panose="020B0604020202020204" pitchFamily="34" charset="0"/>
              <a:buChar char="•"/>
              <a:defRPr/>
            </a:pPr>
            <a:r>
              <a:rPr lang="en-US" b="1" dirty="0">
                <a:solidFill>
                  <a:srgbClr val="FF0000"/>
                </a:solidFill>
                <a:ea typeface="SimSun" panose="02010600030101010101" pitchFamily="2" charset="-122"/>
              </a:rPr>
              <a:t>切勿</a:t>
            </a:r>
            <a:r>
              <a:rPr lang="en-US" dirty="0">
                <a:ea typeface="SimSun" panose="02010600030101010101" pitchFamily="2" charset="-122"/>
              </a:rPr>
              <a:t>在冷库中冷却大量的热食食品。大多数冷库的设计都无法快速冷却大量的热食食品。此外，将热食食品放在冷库中冷却还可能导致食品无法迅速地通过危险温度带。</a:t>
            </a:r>
          </a:p>
          <a:p>
            <a:pPr marL="171450" indent="-171450" eaLnBrk="1" hangingPunct="1">
              <a:buFont typeface="Arial" panose="020B0604020202020204" pitchFamily="34" charset="0"/>
              <a:buChar char="•"/>
              <a:defRPr/>
            </a:pPr>
            <a:r>
              <a:rPr lang="en-US" dirty="0">
                <a:ea typeface="SimSun" panose="02010600030101010101" pitchFamily="2" charset="-122"/>
              </a:rPr>
              <a:t>将食品分装到更小的容器之后，再将这些容器放到干净的预制槽中或装满了冰水的大锅中。不断搅拌食品，以便更快、更均匀地冷却食品。</a:t>
            </a:r>
          </a:p>
          <a:p>
            <a:pPr marL="171450" indent="-171450" eaLnBrk="1" hangingPunct="1">
              <a:buFont typeface="Arial" panose="020B0604020202020204" pitchFamily="34" charset="0"/>
              <a:buChar char="•"/>
              <a:defRPr/>
            </a:pPr>
            <a:r>
              <a:rPr lang="en-US" dirty="0">
                <a:ea typeface="SimSun" panose="02010600030101010101" pitchFamily="2" charset="-122"/>
              </a:rPr>
              <a:t>快速冷却机向食品高速吹送冷空气，以驱散热量。快速冷却机通常适用于冷却大量的食品。</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a typeface="SimSun" panose="02010600030101010101" pitchFamily="2" charset="-122"/>
              </a:rPr>
              <a:t>可以使用冰搅棒或塑料搅棒，这种搅棒能够装入冰块或装入水并随即冷冻。使用搅棒进行搅拌时，食品可以快速冷却。</a:t>
            </a:r>
            <a:r>
              <a:rPr lang="en-US" sz="1200" b="0" i="0" u="none" strike="noStrike" kern="1200" baseline="0" dirty="0">
                <a:solidFill>
                  <a:schemeClr val="tx1"/>
                </a:solidFill>
                <a:ea typeface="SimSun" panose="02010600030101010101" pitchFamily="2" charset="-122"/>
              </a:rPr>
              <a:t>将食品放在冰水浴中并使用冰搅棒进行搅拌时，食品冷却得更快。</a:t>
            </a:r>
            <a:endParaRPr lang="zh-CN" sz="1200" kern="1200" dirty="0">
              <a:solidFill>
                <a:schemeClr val="tx1"/>
              </a:solidFill>
              <a:ea typeface="SimSun" panose="02010600030101010101" pitchFamily="2" charset="-122"/>
              <a:cs typeface="ＭＳ Ｐゴシック" charset="0"/>
            </a:endParaRPr>
          </a:p>
          <a:p>
            <a:pPr marL="171450" indent="-171450" eaLnBrk="1" hangingPunct="1">
              <a:buFont typeface="Arial" panose="020B0604020202020204" pitchFamily="34" charset="0"/>
              <a:buChar char="•"/>
              <a:defRPr/>
            </a:pPr>
            <a:r>
              <a:rPr lang="en-US" dirty="0">
                <a:ea typeface="SimSun" panose="02010600030101010101" pitchFamily="2" charset="-122"/>
              </a:rPr>
              <a:t>冷却汤或炖菜时，可以添加冰块或冷水作为原料进行冷却。为使用此方法，菜谱中的用水量应少于实际需要的用水量。在烹制之后，加入凉水或冰块，以冷却食品并补齐其余的水量。</a:t>
            </a:r>
          </a:p>
        </p:txBody>
      </p:sp>
    </p:spTree>
    <p:extLst>
      <p:ext uri="{BB962C8B-B14F-4D97-AF65-F5344CB8AC3E}">
        <p14:creationId xmlns:p14="http://schemas.microsoft.com/office/powerpoint/2010/main" val="34713895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4EDC11-7930-0A4B-A993-8CE29E999479}" type="slidenum">
              <a:rPr lang="en-US" sz="1200" b="0" smtClean="0">
                <a:solidFill>
                  <a:srgbClr val="000000"/>
                </a:solidFill>
              </a:rPr>
              <a:pPr eaLnBrk="1" hangingPunct="1">
                <a:defRPr/>
              </a:pPr>
              <a:t>214</a:t>
            </a:fld>
            <a:endParaRPr lang="zh-CN" altLang="en-US" sz="1200" b="0" dirty="0">
              <a:solidFill>
                <a:srgbClr val="000000"/>
              </a:solidFill>
            </a:endParaRPr>
          </a:p>
        </p:txBody>
      </p:sp>
      <p:sp>
        <p:nvSpPr>
          <p:cNvPr id="4700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endParaRPr lang="en-US" dirty="0"/>
          </a:p>
        </p:txBody>
      </p:sp>
    </p:spTree>
    <p:extLst>
      <p:ext uri="{BB962C8B-B14F-4D97-AF65-F5344CB8AC3E}">
        <p14:creationId xmlns:p14="http://schemas.microsoft.com/office/powerpoint/2010/main" val="1970796565"/>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EF0D089-7DE4-024F-8C23-DA2419917A07}" type="slidenum">
              <a:rPr lang="en-US" sz="1200" b="0" smtClean="0">
                <a:solidFill>
                  <a:srgbClr val="000000"/>
                </a:solidFill>
              </a:rPr>
              <a:pPr eaLnBrk="1" hangingPunct="1">
                <a:defRPr/>
              </a:pPr>
              <a:t>215</a:t>
            </a:fld>
            <a:endParaRPr lang="zh-CN" altLang="en-US" sz="1200" b="0" dirty="0">
              <a:solidFill>
                <a:srgbClr val="000000"/>
              </a:solidFill>
            </a:endParaRPr>
          </a:p>
        </p:txBody>
      </p:sp>
      <p:sp>
        <p:nvSpPr>
          <p:cNvPr id="471043" name="Rectangle 2"/>
          <p:cNvSpPr>
            <a:spLocks noGrp="1" noRot="1" noChangeAspect="1" noChangeArrowheads="1" noTextEdit="1"/>
          </p:cNvSpPr>
          <p:nvPr>
            <p:ph type="sldImg"/>
          </p:nvPr>
        </p:nvSpPr>
        <p:spPr>
          <a:xfrm>
            <a:off x="1182688" y="696913"/>
            <a:ext cx="4648200" cy="3486150"/>
          </a:xfrm>
          <a:ln/>
        </p:spPr>
      </p:sp>
      <p:sp>
        <p:nvSpPr>
          <p:cNvPr id="471045" name="Notes Placeholder 2"/>
          <p:cNvSpPr>
            <a:spLocks noGrp="1"/>
          </p:cNvSpPr>
          <p:nvPr>
            <p:ph type="body" idx="1"/>
          </p:nvPr>
        </p:nvSpPr>
        <p:spPr>
          <a:xfrm>
            <a:off x="838200" y="4419600"/>
            <a:ext cx="5608638" cy="445389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latin typeface="Times New Roman" charset="0"/>
                <a:ea typeface="SimSun" panose="02010600030101010101" pitchFamily="2" charset="-122"/>
              </a:rPr>
              <a:t>讲师注释</a:t>
            </a:r>
          </a:p>
          <a:p>
            <a:pPr marL="171450" indent="-171450">
              <a:buFont typeface="Arial" panose="020B0604020202020204" pitchFamily="34" charset="0"/>
              <a:buChar char="•"/>
              <a:defRPr/>
            </a:pPr>
            <a:r>
              <a:rPr lang="en-US" dirty="0">
                <a:latin typeface="Times New Roman" charset="0"/>
                <a:ea typeface="SimSun" panose="02010600030101010101" pitchFamily="2" charset="-122"/>
              </a:rPr>
              <a:t>这些指引适用于所有加热方法，如烤炉或微波炉。</a:t>
            </a:r>
          </a:p>
          <a:p>
            <a:pPr>
              <a:buFontTx/>
              <a:buChar char="•"/>
              <a:defRPr/>
            </a:pPr>
            <a:endParaRPr lang="zh-CN" dirty="0">
              <a:latin typeface="Times New Roman" charset="0"/>
              <a:ea typeface="SimSun" panose="02010600030101010101" pitchFamily="2" charset="-122"/>
              <a:cs typeface="+mn-cs"/>
            </a:endParaRPr>
          </a:p>
        </p:txBody>
      </p:sp>
    </p:spTree>
    <p:extLst>
      <p:ext uri="{BB962C8B-B14F-4D97-AF65-F5344CB8AC3E}">
        <p14:creationId xmlns:p14="http://schemas.microsoft.com/office/powerpoint/2010/main" val="1149422905"/>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6" name="Slide Image Placeholder 1"/>
          <p:cNvSpPr>
            <a:spLocks noGrp="1" noRot="1" noChangeAspect="1" noTextEdit="1"/>
          </p:cNvSpPr>
          <p:nvPr>
            <p:ph type="sldImg"/>
          </p:nvPr>
        </p:nvSpPr>
        <p:spPr>
          <a:ln/>
        </p:spPr>
      </p:sp>
      <p:sp>
        <p:nvSpPr>
          <p:cNvPr id="472067" name="Notes Placeholder 2"/>
          <p:cNvSpPr>
            <a:spLocks noGrp="1"/>
          </p:cNvSpPr>
          <p:nvPr>
            <p:ph type="body" idx="1"/>
          </p:nvPr>
        </p:nvSpPr>
        <p:spPr>
          <a:xfrm>
            <a:off x="876300" y="4446905"/>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pPr>
              <a:defRPr/>
            </a:pPr>
            <a:endParaRPr lang="en-US" dirty="0">
              <a:latin typeface="Times New Roman" charset="0"/>
              <a:cs typeface="+mn-cs"/>
            </a:endParaRPr>
          </a:p>
        </p:txBody>
      </p:sp>
      <p:sp>
        <p:nvSpPr>
          <p:cNvPr id="472068"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1F0B030-73D3-C842-97C1-9D63A8201BDA}" type="slidenum">
              <a:rPr lang="en-US" sz="1200" b="0" smtClean="0">
                <a:solidFill>
                  <a:srgbClr val="000000"/>
                </a:solidFill>
              </a:rPr>
              <a:pPr eaLnBrk="1" hangingPunct="1">
                <a:defRPr/>
              </a:pPr>
              <a:t>216</a:t>
            </a:fld>
            <a:endParaRPr lang="zh-CN" altLang="en-US" sz="1200" b="0" dirty="0">
              <a:solidFill>
                <a:srgbClr val="000000"/>
              </a:solidFill>
            </a:endParaRPr>
          </a:p>
        </p:txBody>
      </p:sp>
    </p:spTree>
    <p:extLst>
      <p:ext uri="{BB962C8B-B14F-4D97-AF65-F5344CB8AC3E}">
        <p14:creationId xmlns:p14="http://schemas.microsoft.com/office/powerpoint/2010/main" val="4051052337"/>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3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D93EA7A-EB64-9B4F-9C75-8933BE992054}" type="slidenum">
              <a:rPr lang="en-US" sz="1200" b="0" smtClean="0">
                <a:solidFill>
                  <a:srgbClr val="000000"/>
                </a:solidFill>
              </a:rPr>
              <a:pPr eaLnBrk="1" hangingPunct="1">
                <a:defRPr/>
              </a:pPr>
              <a:t>217</a:t>
            </a:fld>
            <a:endParaRPr lang="zh-CN" altLang="en-US" sz="1200" b="0" dirty="0">
              <a:solidFill>
                <a:srgbClr val="000000"/>
              </a:solidFill>
            </a:endParaRPr>
          </a:p>
        </p:txBody>
      </p:sp>
      <p:sp>
        <p:nvSpPr>
          <p:cNvPr id="473091" name="Rectangle 2"/>
          <p:cNvSpPr>
            <a:spLocks noGrp="1" noRot="1" noChangeAspect="1" noChangeArrowheads="1" noTextEdit="1"/>
          </p:cNvSpPr>
          <p:nvPr>
            <p:ph type="sldImg"/>
          </p:nvPr>
        </p:nvSpPr>
        <p:spPr>
          <a:ln/>
        </p:spPr>
      </p:sp>
      <p:sp>
        <p:nvSpPr>
          <p:cNvPr id="39321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cs typeface="Times New Roman" charset="0"/>
            </a:endParaRPr>
          </a:p>
          <a:p>
            <a:pPr marL="171450" indent="-171450" eaLnBrk="1" hangingPunct="1">
              <a:spcBef>
                <a:spcPct val="50000"/>
              </a:spcBef>
              <a:buSzPct val="80000"/>
              <a:buFont typeface="Arial" panose="020B0604020202020204" pitchFamily="34" charset="0"/>
              <a:buChar char="•"/>
            </a:pPr>
            <a:r>
              <a:rPr lang="en-US" dirty="0">
                <a:latin typeface="Times New Roman" charset="0"/>
                <a:ea typeface="SimSun" panose="02010600030101010101" pitchFamily="2" charset="-122"/>
              </a:rPr>
              <a:t>与班上学员讨论章节目标。</a:t>
            </a:r>
          </a:p>
          <a:p>
            <a:pPr marL="114300" indent="-114300" eaLnBrk="1" hangingPunct="1"/>
            <a:endParaRPr lang="zh-CN" dirty="0">
              <a:latin typeface="Times New Roman" charset="0"/>
              <a:ea typeface="SimSun" panose="02010600030101010101" pitchFamily="2" charset="-122"/>
            </a:endParaRPr>
          </a:p>
        </p:txBody>
      </p:sp>
    </p:spTree>
    <p:extLst>
      <p:ext uri="{BB962C8B-B14F-4D97-AF65-F5344CB8AC3E}">
        <p14:creationId xmlns:p14="http://schemas.microsoft.com/office/powerpoint/2010/main" val="2603711659"/>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32FF462-01B8-D348-B07E-859CC75BE0F9}" type="slidenum">
              <a:rPr lang="en-US" sz="1200" b="0" smtClean="0">
                <a:solidFill>
                  <a:srgbClr val="000000"/>
                </a:solidFill>
              </a:rPr>
              <a:pPr eaLnBrk="1" hangingPunct="1">
                <a:defRPr/>
              </a:pPr>
              <a:t>218</a:t>
            </a:fld>
            <a:endParaRPr lang="zh-CN" altLang="en-US" sz="1200" b="0" dirty="0">
              <a:solidFill>
                <a:srgbClr val="000000"/>
              </a:solidFill>
            </a:endParaRPr>
          </a:p>
        </p:txBody>
      </p:sp>
      <p:sp>
        <p:nvSpPr>
          <p:cNvPr id="474115" name="Rectangle 2"/>
          <p:cNvSpPr>
            <a:spLocks noGrp="1" noRot="1" noChangeAspect="1" noChangeArrowheads="1" noTextEdit="1"/>
          </p:cNvSpPr>
          <p:nvPr>
            <p:ph type="sldImg"/>
          </p:nvPr>
        </p:nvSpPr>
        <p:spPr>
          <a:ln/>
        </p:spPr>
      </p:sp>
      <p:sp>
        <p:nvSpPr>
          <p:cNvPr id="474116"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0" indent="0" eaLnBrk="1" hangingPunct="1">
              <a:lnSpc>
                <a:spcPct val="80000"/>
              </a:lnSpc>
              <a:spcBef>
                <a:spcPct val="50000"/>
              </a:spcBef>
              <a:buFontTx/>
              <a:buNone/>
              <a:defRPr/>
            </a:pPr>
            <a:r>
              <a:rPr lang="en-US" b="1" dirty="0">
                <a:ea typeface="SimSun" panose="02010600030101010101" pitchFamily="2" charset="-122"/>
              </a:rPr>
              <a:t>讲师</a:t>
            </a:r>
            <a:r>
              <a:rPr lang="en-US" b="1" baseline="0" dirty="0">
                <a:ea typeface="SimSun" panose="02010600030101010101" pitchFamily="2" charset="-122"/>
              </a:rPr>
              <a:t>注释</a:t>
            </a:r>
          </a:p>
          <a:p>
            <a:pPr marL="171450" indent="-171450" eaLnBrk="1" hangingPunct="1">
              <a:spcBef>
                <a:spcPct val="50000"/>
              </a:spcBef>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rPr>
              <a:t>针对餐饮机构存放食品的时间长度制定政策。此外，还应制定何时丢弃存放的食品的政策。例如，您的政策可能允许在自助餐厅全天补充锅内的小牛肉，但前提是当天结束时必须将其丢弃。政策还应考虑这些幻灯片中所列的指引。</a:t>
            </a:r>
            <a:endParaRPr lang="zh-CN" dirty="0">
              <a:ea typeface="SimSun" panose="02010600030101010101" pitchFamily="2" charset="-122"/>
              <a:cs typeface="Times New Roman" charset="0"/>
            </a:endParaRPr>
          </a:p>
        </p:txBody>
      </p:sp>
    </p:spTree>
    <p:extLst>
      <p:ext uri="{BB962C8B-B14F-4D97-AF65-F5344CB8AC3E}">
        <p14:creationId xmlns:p14="http://schemas.microsoft.com/office/powerpoint/2010/main" val="2044574125"/>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38C5879-DA3A-DF4C-9F38-9E6304116D51}" type="slidenum">
              <a:rPr lang="en-US" sz="1200" b="0" smtClean="0">
                <a:solidFill>
                  <a:srgbClr val="000000"/>
                </a:solidFill>
              </a:rPr>
              <a:pPr eaLnBrk="1" hangingPunct="1">
                <a:defRPr/>
              </a:pPr>
              <a:t>219</a:t>
            </a:fld>
            <a:endParaRPr lang="zh-CN" altLang="en-US" sz="1200" b="0" dirty="0">
              <a:solidFill>
                <a:srgbClr val="000000"/>
              </a:solidFill>
            </a:endParaRPr>
          </a:p>
        </p:txBody>
      </p:sp>
      <p:sp>
        <p:nvSpPr>
          <p:cNvPr id="475139"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endParaRPr>
          </a:p>
          <a:p>
            <a:pPr marL="171450" indent="-171450" eaLnBrk="1" hangingPunct="1">
              <a:buFont typeface="Arial" panose="020B0604020202020204" pitchFamily="34" charset="0"/>
              <a:buChar char="•"/>
            </a:pPr>
            <a:r>
              <a:rPr lang="en-US" dirty="0">
                <a:latin typeface="Times New Roman" charset="0"/>
                <a:ea typeface="SimSun" panose="02010600030101010101" pitchFamily="2" charset="-122"/>
              </a:rPr>
              <a:t>使用温度计检查食品的</a:t>
            </a:r>
            <a:r>
              <a:rPr lang="en-US" altLang="ja-JP" dirty="0">
                <a:latin typeface="Times New Roman" charset="0"/>
                <a:ea typeface="SimSun" panose="02010600030101010101" pitchFamily="2" charset="-122"/>
              </a:rPr>
              <a:t>中心温度。切勿使用存放设备上的温度计。该温度计无法检查食品的中心温度。</a:t>
            </a:r>
            <a:endParaRPr lang="zh-CN" dirty="0">
              <a:latin typeface="Times New Roman" charset="0"/>
              <a:ea typeface="SimSun" panose="02010600030101010101" pitchFamily="2" charset="-122"/>
            </a:endParaRPr>
          </a:p>
        </p:txBody>
      </p:sp>
    </p:spTree>
    <p:extLst>
      <p:ext uri="{BB962C8B-B14F-4D97-AF65-F5344CB8AC3E}">
        <p14:creationId xmlns:p14="http://schemas.microsoft.com/office/powerpoint/2010/main" val="16069633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8C7992-9B9C-774E-BE31-025C21694271}" type="slidenum">
              <a:rPr lang="en-US" sz="1200" b="0" smtClean="0">
                <a:solidFill>
                  <a:schemeClr val="tx1"/>
                </a:solidFill>
              </a:rPr>
              <a:pPr eaLnBrk="1" hangingPunct="1">
                <a:defRPr/>
              </a:pPr>
              <a:t>22</a:t>
            </a:fld>
            <a:endParaRPr lang="zh-CN" sz="1200" b="0" dirty="0">
              <a:solidFill>
                <a:schemeClr val="tx1"/>
              </a:solidFill>
            </a:endParaRPr>
          </a:p>
        </p:txBody>
      </p:sp>
      <p:sp>
        <p:nvSpPr>
          <p:cNvPr id="310275"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r>
              <a:rPr lang="en-US" b="1" dirty="0">
                <a:ea typeface="SimSun" panose="02010600030101010101" pitchFamily="2" charset="-122"/>
                <a:cs typeface="SimSun"/>
              </a:rPr>
              <a:t>讲师注释</a:t>
            </a:r>
          </a:p>
          <a:p>
            <a:pPr marL="171450" indent="-171450" eaLnBrk="1" hangingPunct="1">
              <a:buFont typeface="Arial" pitchFamily="34" charset="0"/>
              <a:buChar char="•"/>
              <a:defRPr/>
            </a:pPr>
            <a:r>
              <a:rPr lang="en-US" sz="1200" kern="1200" dirty="0">
                <a:solidFill>
                  <a:schemeClr val="tx1"/>
                </a:solidFill>
                <a:ea typeface="SimSun" panose="02010600030101010101" pitchFamily="2" charset="-122"/>
                <a:cs typeface="SimSun"/>
              </a:rPr>
              <a:t>TCS 食品列表包括：</a:t>
            </a:r>
          </a:p>
          <a:p>
            <a:pPr marL="628650" lvl="1" indent="-171450" eaLnBrk="1" hangingPunct="1">
              <a:buFont typeface="Arial" pitchFamily="34" charset="0"/>
              <a:buChar char="•"/>
              <a:defRPr/>
            </a:pPr>
            <a:r>
              <a:rPr lang="en-US" sz="1200" kern="1200" dirty="0">
                <a:solidFill>
                  <a:schemeClr val="tx1"/>
                </a:solidFill>
                <a:ea typeface="SimSun" panose="02010600030101010101" pitchFamily="2" charset="-122"/>
                <a:cs typeface="SimSun"/>
              </a:rPr>
              <a:t>牛奶和乳制品</a:t>
            </a:r>
          </a:p>
          <a:p>
            <a:pPr marL="616894" lvl="1" indent="-168244">
              <a:buFont typeface="Arial" pitchFamily="34" charset="0"/>
              <a:buChar char="•"/>
              <a:defRPr/>
            </a:pPr>
            <a:r>
              <a:rPr lang="en-US" sz="1200" kern="1200" dirty="0">
                <a:solidFill>
                  <a:schemeClr val="tx1"/>
                </a:solidFill>
                <a:ea typeface="SimSun" panose="02010600030101010101" pitchFamily="2" charset="-122"/>
                <a:cs typeface="SimSun"/>
              </a:rPr>
              <a:t>带壳蛋（经过处理以杀灭非伤寒</a:t>
            </a:r>
            <a:r>
              <a:rPr lang="en-US" sz="1200" i="1" kern="1200" dirty="0">
                <a:solidFill>
                  <a:schemeClr val="tx1"/>
                </a:solidFill>
                <a:ea typeface="SimSun" panose="02010600030101010101" pitchFamily="2" charset="-122"/>
                <a:cs typeface="SimSun"/>
              </a:rPr>
              <a:t>沙门氏菌</a:t>
            </a:r>
            <a:r>
              <a:rPr lang="en-US" sz="1200" kern="1200" dirty="0">
                <a:solidFill>
                  <a:schemeClr val="tx1"/>
                </a:solidFill>
                <a:ea typeface="SimSun" panose="02010600030101010101" pitchFamily="2" charset="-122"/>
                <a:cs typeface="SimSun"/>
              </a:rPr>
              <a:t>的蛋类除外）</a:t>
            </a:r>
          </a:p>
          <a:p>
            <a:pPr marL="628650" lvl="1" indent="-171450" eaLnBrk="1" hangingPunct="1">
              <a:buFont typeface="Arial" pitchFamily="34" charset="0"/>
              <a:buChar char="•"/>
              <a:defRPr/>
            </a:pPr>
            <a:r>
              <a:rPr lang="en-US" sz="1200" kern="1200" dirty="0">
                <a:solidFill>
                  <a:schemeClr val="tx1"/>
                </a:solidFill>
                <a:ea typeface="SimSun" panose="02010600030101010101" pitchFamily="2" charset="-122"/>
                <a:cs typeface="SimSun"/>
              </a:rPr>
              <a:t>肉类：牛肉、猪肉和羊肉</a:t>
            </a:r>
          </a:p>
          <a:p>
            <a:pPr marL="628650" lvl="1" indent="-171450" eaLnBrk="1" hangingPunct="1">
              <a:buFont typeface="Arial" pitchFamily="34" charset="0"/>
              <a:buChar char="•"/>
              <a:defRPr/>
            </a:pPr>
            <a:r>
              <a:rPr lang="en-US" sz="1200" kern="1200" dirty="0">
                <a:solidFill>
                  <a:schemeClr val="tx1"/>
                </a:solidFill>
                <a:ea typeface="SimSun" panose="02010600030101010101" pitchFamily="2" charset="-122"/>
                <a:cs typeface="SimSun"/>
              </a:rPr>
              <a:t>禽肉</a:t>
            </a:r>
            <a:endParaRPr lang="zh-CN" sz="1200" kern="1200" dirty="0">
              <a:solidFill>
                <a:schemeClr val="tx1"/>
              </a:solidFill>
              <a:ea typeface="SimSun" panose="02010600030101010101" pitchFamily="2" charset="-122"/>
              <a:cs typeface="SimSun"/>
            </a:endParaRPr>
          </a:p>
          <a:p>
            <a:pPr marL="628650" lvl="1" indent="-171450" eaLnBrk="1" hangingPunct="1">
              <a:buFont typeface="Arial" pitchFamily="34" charset="0"/>
              <a:buChar char="•"/>
              <a:defRPr/>
            </a:pPr>
            <a:r>
              <a:rPr lang="en-US" sz="1200" kern="1200" dirty="0">
                <a:solidFill>
                  <a:schemeClr val="tx1"/>
                </a:solidFill>
                <a:ea typeface="SimSun" panose="02010600030101010101" pitchFamily="2" charset="-122"/>
                <a:cs typeface="SimSun"/>
              </a:rPr>
              <a:t>鱼类</a:t>
            </a:r>
          </a:p>
          <a:p>
            <a:pPr marL="628650" lvl="1" indent="-171450" eaLnBrk="1" hangingPunct="1">
              <a:buFont typeface="Arial" pitchFamily="34" charset="0"/>
              <a:buChar char="•"/>
              <a:defRPr/>
            </a:pPr>
            <a:r>
              <a:rPr lang="en-US" sz="1200" kern="1200" dirty="0">
                <a:solidFill>
                  <a:schemeClr val="tx1"/>
                </a:solidFill>
                <a:ea typeface="SimSun" panose="02010600030101010101" pitchFamily="2" charset="-122"/>
                <a:cs typeface="SimSun"/>
              </a:rPr>
              <a:t>贝壳类海产和甲壳类动物</a:t>
            </a:r>
          </a:p>
        </p:txBody>
      </p:sp>
    </p:spTree>
    <p:extLst>
      <p:ext uri="{BB962C8B-B14F-4D97-AF65-F5344CB8AC3E}">
        <p14:creationId xmlns:p14="http://schemas.microsoft.com/office/powerpoint/2010/main" val="1316444365"/>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5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38C5879-DA3A-DF4C-9F38-9E6304116D51}" type="slidenum">
              <a:rPr lang="en-US" sz="1200" b="0" smtClean="0">
                <a:solidFill>
                  <a:srgbClr val="000000"/>
                </a:solidFill>
              </a:rPr>
              <a:pPr eaLnBrk="1" hangingPunct="1">
                <a:defRPr/>
              </a:pPr>
              <a:t>220</a:t>
            </a:fld>
            <a:endParaRPr lang="zh-CN" altLang="en-US" sz="1200" b="0" dirty="0">
              <a:solidFill>
                <a:srgbClr val="000000"/>
              </a:solidFill>
            </a:endParaRPr>
          </a:p>
        </p:txBody>
      </p:sp>
      <p:sp>
        <p:nvSpPr>
          <p:cNvPr id="475139" name="Rectangle 2"/>
          <p:cNvSpPr>
            <a:spLocks noGrp="1" noRot="1" noChangeAspect="1" noChangeArrowheads="1" noTextEdit="1"/>
          </p:cNvSpPr>
          <p:nvPr>
            <p:ph type="sldImg"/>
          </p:nvPr>
        </p:nvSpPr>
        <p:spPr>
          <a:ln/>
        </p:spPr>
      </p:sp>
      <p:sp>
        <p:nvSpPr>
          <p:cNvPr id="39731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rPr>
              <a:t>讲师注释</a:t>
            </a:r>
            <a:endParaRPr lang="zh-CN" dirty="0">
              <a:ea typeface="SimSun" panose="02010600030101010101" pitchFamily="2" charset="-122"/>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zh-CN" altLang="zh-CN" sz="1200" b="0" i="0" u="none" strike="noStrike" baseline="0" dirty="0">
                <a:solidFill>
                  <a:schemeClr val="tx1"/>
                </a:solidFill>
                <a:latin typeface="Times New Roman" pitchFamily="18" charset="0"/>
                <a:ea typeface="SimSun" charset="0"/>
                <a:cs typeface="ＭＳ Ｐゴシック" charset="0"/>
              </a:rPr>
              <a:t>确保食品操作者在热食保温和冷食保冷期间定期监控食品温度。</a:t>
            </a:r>
          </a:p>
          <a:p>
            <a:pPr marL="171450" indent="-171450" eaLnBrk="1" hangingPunct="1">
              <a:buFont typeface="Arial" panose="020B0604020202020204" pitchFamily="34" charset="0"/>
              <a:buChar char="•"/>
            </a:pPr>
            <a:r>
              <a:rPr lang="en-US" sz="1200" b="0" i="0" u="none" strike="noStrike" kern="1200" baseline="0" dirty="0" err="1">
                <a:solidFill>
                  <a:schemeClr val="tx1"/>
                </a:solidFill>
                <a:ea typeface="SimSun" panose="02010600030101010101" pitchFamily="2" charset="-122"/>
              </a:rPr>
              <a:t>可以每</a:t>
            </a:r>
            <a:r>
              <a:rPr lang="en-US" sz="1200" b="0" i="0" u="none" strike="noStrike" kern="1200" baseline="0" dirty="0">
                <a:solidFill>
                  <a:schemeClr val="tx1"/>
                </a:solidFill>
                <a:ea typeface="SimSun" panose="02010600030101010101" pitchFamily="2" charset="-122"/>
              </a:rPr>
              <a:t> 2 </a:t>
            </a:r>
            <a:r>
              <a:rPr lang="en-US" sz="1200" b="0" i="0" u="none" strike="noStrike" kern="1200" baseline="0" dirty="0" err="1">
                <a:solidFill>
                  <a:schemeClr val="tx1"/>
                </a:solidFill>
                <a:ea typeface="SimSun" panose="02010600030101010101" pitchFamily="2" charset="-122"/>
              </a:rPr>
              <a:t>小时检查一次食品温度，以便为纠正行动留出时间。例如，在低于</a:t>
            </a:r>
            <a:r>
              <a:rPr lang="en-US" sz="1200" b="0" i="0" u="none" strike="noStrike" kern="1200" baseline="0" dirty="0">
                <a:solidFill>
                  <a:schemeClr val="tx1"/>
                </a:solidFill>
                <a:ea typeface="SimSun" panose="02010600030101010101" pitchFamily="2" charset="-122"/>
              </a:rPr>
              <a:t> </a:t>
            </a:r>
            <a:r>
              <a:rPr lang="en-US" dirty="0">
                <a:ea typeface="SimSun" panose="02010600030101010101" pitchFamily="2" charset="-122"/>
              </a:rPr>
              <a:t>135ºF </a:t>
            </a:r>
            <a:r>
              <a:rPr lang="en-US" sz="1200" b="0" i="0" u="none" strike="noStrike" kern="1200" baseline="0" dirty="0">
                <a:solidFill>
                  <a:schemeClr val="tx1"/>
                </a:solidFill>
                <a:ea typeface="SimSun" panose="02010600030101010101" pitchFamily="2" charset="-122"/>
              </a:rPr>
              <a:t>(57</a:t>
            </a:r>
            <a:r>
              <a:rPr lang="en-US" altLang="zh-CN" dirty="0">
                <a:ea typeface="SimSun" panose="02010600030101010101" pitchFamily="2" charset="-122"/>
              </a:rPr>
              <a:t>º</a:t>
            </a:r>
            <a:r>
              <a:rPr lang="en-US" sz="1200" b="0" i="0" u="none" strike="noStrike" kern="1200" baseline="0" dirty="0">
                <a:solidFill>
                  <a:schemeClr val="tx1"/>
                </a:solidFill>
                <a:ea typeface="SimSun" panose="02010600030101010101" pitchFamily="2" charset="-122"/>
              </a:rPr>
              <a:t>C) 的温度下存放的热食 TCS 食品可以再加热，然后放回热食保温设备中。</a:t>
            </a:r>
            <a:endParaRPr lang="zh-CN" dirty="0">
              <a:ea typeface="SimSun" panose="02010600030101010101" pitchFamily="2" charset="-122"/>
            </a:endParaRPr>
          </a:p>
        </p:txBody>
      </p:sp>
    </p:spTree>
    <p:extLst>
      <p:ext uri="{BB962C8B-B14F-4D97-AF65-F5344CB8AC3E}">
        <p14:creationId xmlns:p14="http://schemas.microsoft.com/office/powerpoint/2010/main" val="321333992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56C8694-B39F-0E44-AD8C-1DFB06FDEE50}" type="slidenum">
              <a:rPr lang="en-US" sz="1200" b="0" smtClean="0">
                <a:solidFill>
                  <a:srgbClr val="000000"/>
                </a:solidFill>
              </a:rPr>
              <a:pPr eaLnBrk="1" hangingPunct="1">
                <a:defRPr/>
              </a:pPr>
              <a:t>221</a:t>
            </a:fld>
            <a:endParaRPr lang="zh-CN" altLang="en-US" sz="1200" b="0" dirty="0">
              <a:solidFill>
                <a:srgbClr val="000000"/>
              </a:solidFill>
            </a:endParaRPr>
          </a:p>
        </p:txBody>
      </p:sp>
      <p:sp>
        <p:nvSpPr>
          <p:cNvPr id="476163" name="Rectangle 2"/>
          <p:cNvSpPr>
            <a:spLocks noGrp="1" noRot="1" noChangeAspect="1" noChangeArrowheads="1" noTextEdit="1"/>
          </p:cNvSpPr>
          <p:nvPr>
            <p:ph type="sldImg"/>
          </p:nvPr>
        </p:nvSpPr>
        <p:spPr>
          <a:ln/>
        </p:spPr>
      </p:sp>
      <p:sp>
        <p:nvSpPr>
          <p:cNvPr id="399363" name="Rectangle 3"/>
          <p:cNvSpPr>
            <a:spLocks noGrp="1" noChangeArrowheads="1"/>
          </p:cNvSpPr>
          <p:nvPr>
            <p:ph type="body" idx="1"/>
          </p:nvPr>
        </p:nvSpPr>
        <p:spPr>
          <a:xfrm>
            <a:off x="876300" y="4465638"/>
            <a:ext cx="5608638"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rPr>
              <a:t>讲师注释</a:t>
            </a:r>
          </a:p>
          <a:p>
            <a:pPr marL="171450" indent="-171450" eaLnBrk="1" hangingPunct="1">
              <a:buFont typeface="Arial" panose="020B0604020202020204" pitchFamily="34" charset="0"/>
              <a:buChar char="•"/>
            </a:pPr>
            <a:r>
              <a:rPr lang="en-US" sz="1200" b="0" i="0" u="none" strike="noStrike" kern="1200" baseline="0" dirty="0" err="1">
                <a:solidFill>
                  <a:schemeClr val="tx1"/>
                </a:solidFill>
                <a:ea typeface="SimSun" panose="02010600030101010101" pitchFamily="2" charset="-122"/>
              </a:rPr>
              <a:t>大部分热食保温设备不能迅速地使食品通过危险温度带</a:t>
            </a:r>
            <a:r>
              <a:rPr lang="en-US" sz="1200" b="0" i="0" u="none" strike="noStrike" kern="1200" baseline="0" dirty="0">
                <a:solidFill>
                  <a:schemeClr val="tx1"/>
                </a:solidFill>
                <a:ea typeface="SimSun" panose="02010600030101010101" pitchFamily="2" charset="-122"/>
              </a:rPr>
              <a:t>。</a:t>
            </a:r>
            <a:endParaRPr lang="zh-CN" dirty="0">
              <a:ea typeface="SimSun" panose="02010600030101010101" pitchFamily="2" charset="-122"/>
            </a:endParaRPr>
          </a:p>
        </p:txBody>
      </p:sp>
    </p:spTree>
    <p:extLst>
      <p:ext uri="{BB962C8B-B14F-4D97-AF65-F5344CB8AC3E}">
        <p14:creationId xmlns:p14="http://schemas.microsoft.com/office/powerpoint/2010/main" val="4109073595"/>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15C47E6-2C72-EB48-A699-8362EC835295}" type="slidenum">
              <a:rPr lang="en-US" sz="1200" b="0" smtClean="0">
                <a:solidFill>
                  <a:srgbClr val="000000"/>
                </a:solidFill>
              </a:rPr>
              <a:pPr eaLnBrk="1" hangingPunct="1">
                <a:defRPr/>
              </a:pPr>
              <a:t>222</a:t>
            </a:fld>
            <a:endParaRPr lang="zh-CN" altLang="en-US" sz="1200" b="0" dirty="0">
              <a:solidFill>
                <a:srgbClr val="000000"/>
              </a:solidFill>
            </a:endParaRPr>
          </a:p>
        </p:txBody>
      </p:sp>
      <p:sp>
        <p:nvSpPr>
          <p:cNvPr id="477187" name="Rectangle 2"/>
          <p:cNvSpPr>
            <a:spLocks noGrp="1" noRot="1" noChangeAspect="1" noChangeArrowheads="1" noTextEdit="1"/>
          </p:cNvSpPr>
          <p:nvPr>
            <p:ph type="sldImg"/>
          </p:nvPr>
        </p:nvSpPr>
        <p:spPr>
          <a:xfrm>
            <a:off x="1182688" y="696913"/>
            <a:ext cx="4648200" cy="3486150"/>
          </a:xfrm>
          <a:ln/>
        </p:spPr>
      </p:sp>
      <p:sp>
        <p:nvSpPr>
          <p:cNvPr id="477188" name="Rectangle 3"/>
          <p:cNvSpPr>
            <a:spLocks noGrp="1" noChangeArrowheads="1"/>
          </p:cNvSpPr>
          <p:nvPr>
            <p:ph type="body" idx="1"/>
          </p:nvPr>
        </p:nvSpPr>
        <p:spPr>
          <a:xfrm>
            <a:off x="876300" y="4468813"/>
            <a:ext cx="5626100"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en-US" b="1" dirty="0">
                <a:ea typeface="SimSun" panose="02010600030101010101" pitchFamily="2" charset="-122"/>
              </a:rPr>
              <a:t>讲师注释</a:t>
            </a:r>
          </a:p>
          <a:p>
            <a:pPr marL="171450" indent="-171450" eaLnBrk="1" hangingPunct="1">
              <a:lnSpc>
                <a:spcPct val="90000"/>
              </a:lnSpc>
              <a:buFont typeface="Arial" panose="020B0604020202020204" pitchFamily="34" charset="0"/>
              <a:buChar char="•"/>
              <a:defRPr/>
            </a:pPr>
            <a:r>
              <a:rPr lang="zh-CN" altLang="zh-CN" sz="1200" b="0" i="0" u="none" strike="noStrike" kern="1200" baseline="0" dirty="0">
                <a:solidFill>
                  <a:schemeClr val="tx1"/>
                </a:solidFill>
                <a:latin typeface="Times New Roman" pitchFamily="18" charset="0"/>
                <a:ea typeface="SimSun"/>
                <a:cs typeface="ＭＳ Ｐゴシック" charset="0"/>
              </a:rPr>
              <a:t>您的食品服务机构可能希望在没有温度控制的情况下陈列或存放即食 TCS 食品。但如果您主要服务高风险人士，则不能这样做。</a:t>
            </a:r>
          </a:p>
          <a:p>
            <a:pPr marL="171450" indent="-171450" eaLnBrk="1" hangingPunct="1">
              <a:lnSpc>
                <a:spcPct val="90000"/>
              </a:lnSpc>
              <a:buFont typeface="Arial" panose="020B0604020202020204" pitchFamily="34" charset="0"/>
              <a:buChar char="•"/>
              <a:defRPr/>
            </a:pPr>
            <a:r>
              <a:rPr lang="zh-CN" altLang="zh-CN" sz="1200" b="0" i="0" u="none" strike="noStrike" kern="1200" baseline="0" dirty="0">
                <a:solidFill>
                  <a:schemeClr val="tx1"/>
                </a:solidFill>
                <a:latin typeface="Times New Roman" pitchFamily="18" charset="0"/>
                <a:ea typeface="SimSun"/>
                <a:cs typeface="ＭＳ Ｐゴシック" charset="0"/>
              </a:rPr>
              <a:t>如果您的食品服务机构在没有温度控制的情况下展示或存放即食 TCS 食品，则必须符合特定的条件。另外还要注意，冷食食品的存放条件和热食食品的存放条件不同。在使用时间作为控制方法之前，请咨询当地的监管部门，了解具体要求。</a:t>
            </a:r>
          </a:p>
          <a:p>
            <a:pPr marL="171450" indent="-171450" eaLnBrk="1" hangingPunct="1">
              <a:lnSpc>
                <a:spcPct val="90000"/>
              </a:lnSpc>
              <a:buFont typeface="Arial" panose="020B0604020202020204" pitchFamily="34" charset="0"/>
              <a:buChar char="•"/>
              <a:defRPr/>
            </a:pPr>
            <a:r>
              <a:rPr lang="zh-CN" altLang="zh-CN" sz="1200" b="0" i="0" u="none" strike="noStrike" kern="1200" baseline="0" dirty="0">
                <a:solidFill>
                  <a:schemeClr val="tx1"/>
                </a:solidFill>
                <a:latin typeface="Times New Roman" pitchFamily="18" charset="0"/>
                <a:ea typeface="SimSun"/>
                <a:cs typeface="ＭＳ Ｐゴシック" charset="0"/>
              </a:rPr>
              <a:t>标签上的丢弃时间必须是从冷藏条件取出食品后 6 小时。例如，如果野餐前于下午 3:00 从冰箱中取出土豆沙拉，标签上的丢弃时间应该是晚上 9:00。这等于将土豆沙拉从冰箱中取出后 6 小时。</a:t>
            </a:r>
            <a:endParaRPr lang="zh-CN" dirty="0">
              <a:ea typeface="SimSun" panose="02010600030101010101" pitchFamily="2" charset="-122"/>
              <a:cs typeface="+mn-cs"/>
            </a:endParaRPr>
          </a:p>
          <a:p>
            <a:pPr eaLnBrk="1" hangingPunct="1">
              <a:lnSpc>
                <a:spcPct val="90000"/>
              </a:lnSpc>
              <a:defRPr/>
            </a:pPr>
            <a:endParaRPr lang="zh-CN" dirty="0">
              <a:ea typeface="SimSun" panose="02010600030101010101" pitchFamily="2" charset="-122"/>
              <a:cs typeface="+mn-cs"/>
            </a:endParaRPr>
          </a:p>
          <a:p>
            <a:pPr eaLnBrk="1" hangingPunct="1">
              <a:lnSpc>
                <a:spcPct val="90000"/>
              </a:lnSpc>
              <a:defRPr/>
            </a:pPr>
            <a:endParaRPr lang="zh-CN" dirty="0">
              <a:ea typeface="SimSun" panose="02010600030101010101" pitchFamily="2" charset="-122"/>
              <a:cs typeface="+mn-cs"/>
            </a:endParaRPr>
          </a:p>
          <a:p>
            <a:pPr eaLnBrk="1" hangingPunct="1">
              <a:lnSpc>
                <a:spcPct val="90000"/>
              </a:lnSpc>
              <a:defRPr/>
            </a:pPr>
            <a:endParaRPr lang="zh-CN" dirty="0">
              <a:ea typeface="SimSun" panose="02010600030101010101" pitchFamily="2" charset="-122"/>
              <a:cs typeface="+mn-cs"/>
            </a:endParaRPr>
          </a:p>
        </p:txBody>
      </p:sp>
    </p:spTree>
    <p:extLst>
      <p:ext uri="{BB962C8B-B14F-4D97-AF65-F5344CB8AC3E}">
        <p14:creationId xmlns:p14="http://schemas.microsoft.com/office/powerpoint/2010/main" val="1988749833"/>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015C47E6-2C72-EB48-A699-8362EC83529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223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77187" name="Rectangle 2"/>
          <p:cNvSpPr>
            <a:spLocks noGrp="1" noRot="1" noChangeAspect="1" noChangeArrowheads="1" noTextEdit="1"/>
          </p:cNvSpPr>
          <p:nvPr>
            <p:ph type="sldImg"/>
          </p:nvPr>
        </p:nvSpPr>
        <p:spPr>
          <a:xfrm>
            <a:off x="1144588" y="685800"/>
            <a:ext cx="4572000" cy="3429000"/>
          </a:xfrm>
          <a:ln/>
        </p:spPr>
      </p:sp>
      <p:sp>
        <p:nvSpPr>
          <p:cNvPr id="477188"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zh-CN" b="1">
                <a:latin typeface="Times New Roman" charset="0"/>
                <a:ea typeface="SimSun"/>
                <a:cs typeface="+mn-cs"/>
              </a:rPr>
              <a:t>讲师注释</a:t>
            </a:r>
          </a:p>
          <a:p>
            <a:pPr marL="171450" indent="-171450" eaLnBrk="1" hangingPunct="1">
              <a:lnSpc>
                <a:spcPct val="90000"/>
              </a:lnSpc>
              <a:buFont typeface="Arial" panose="020B0604020202020204" pitchFamily="34" charset="0"/>
              <a:buChar char="•"/>
              <a:defRPr/>
            </a:pPr>
            <a:r>
              <a:rPr lang="zh-CN" sz="1200" b="0" i="0">
                <a:solidFill>
                  <a:schemeClr val="tx1"/>
                </a:solidFill>
                <a:latin typeface="Times New Roman" pitchFamily="18" charset="0"/>
                <a:ea typeface="SimSun" charset="0"/>
                <a:cs typeface="ＭＳ Ｐゴシック" charset="0"/>
              </a:rPr>
              <a:t>有多种替代方法可在没有温度控制情况下存放冷即食 TCS 食品。如果在四小时内丢弃，则食品可以在供应期间达到任何温度。但是，</a:t>
            </a:r>
            <a:r>
              <a:rPr lang="zh-CN" sz="1200" b="0">
                <a:solidFill>
                  <a:schemeClr val="tx1"/>
                </a:solidFill>
                <a:latin typeface="Times New Roman" pitchFamily="18" charset="0"/>
                <a:ea typeface="SimSun" charset="0"/>
                <a:cs typeface="ＭＳ Ｐゴシック" charset="0"/>
              </a:rPr>
              <a:t>食品在从温度控制条件下取出之前，必须在不高于 41°F (5°C) 的温度下存放。</a:t>
            </a:r>
            <a:r>
              <a:rPr lang="zh-CN" sz="1200" b="0" i="0">
                <a:solidFill>
                  <a:schemeClr val="tx1"/>
                </a:solidFill>
                <a:latin typeface="Times New Roman" pitchFamily="18" charset="0"/>
                <a:ea typeface="SimSun" charset="0"/>
                <a:cs typeface="ＭＳ Ｐゴシック" charset="0"/>
              </a:rPr>
              <a:t>标签上的丢弃时间必须是从温度控制环境中取出食品后 4 小时。并且食品必须于 4 小时内售出或供应，否则将其丢弃。 </a:t>
            </a:r>
          </a:p>
        </p:txBody>
      </p:sp>
    </p:spTree>
    <p:extLst>
      <p:ext uri="{BB962C8B-B14F-4D97-AF65-F5344CB8AC3E}">
        <p14:creationId xmlns:p14="http://schemas.microsoft.com/office/powerpoint/2010/main" val="2918098466"/>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718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015C47E6-2C72-EB48-A699-8362EC835295}"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224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477187" name="Rectangle 2"/>
          <p:cNvSpPr>
            <a:spLocks noGrp="1" noRot="1" noChangeAspect="1" noChangeArrowheads="1" noTextEdit="1"/>
          </p:cNvSpPr>
          <p:nvPr>
            <p:ph type="sldImg"/>
          </p:nvPr>
        </p:nvSpPr>
        <p:spPr>
          <a:xfrm>
            <a:off x="1144588" y="685800"/>
            <a:ext cx="4572000" cy="3429000"/>
          </a:xfrm>
          <a:ln/>
        </p:spPr>
      </p:sp>
      <p:sp>
        <p:nvSpPr>
          <p:cNvPr id="477188" name="Rectangle 3"/>
          <p:cNvSpPr>
            <a:spLocks noGrp="1" noChangeArrowheads="1"/>
          </p:cNvSpPr>
          <p:nvPr>
            <p:ph type="body" idx="1"/>
          </p:nvPr>
        </p:nvSpPr>
        <p:spPr>
          <a:xfrm>
            <a:off x="857250" y="4395555"/>
            <a:ext cx="5314329" cy="4223790"/>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lnSpc>
                <a:spcPct val="90000"/>
              </a:lnSpc>
              <a:defRPr/>
            </a:pPr>
            <a:r>
              <a:rPr lang="zh-CN" b="1">
                <a:latin typeface="Times New Roman" charset="0"/>
                <a:ea typeface="SimSun"/>
                <a:cs typeface="+mn-cs"/>
              </a:rPr>
              <a:t>讲师注释</a:t>
            </a:r>
          </a:p>
          <a:p>
            <a:pPr marL="171450" indent="-171450" eaLnBrk="1" hangingPunct="1">
              <a:lnSpc>
                <a:spcPct val="90000"/>
              </a:lnSpc>
              <a:buFont typeface="Arial" panose="020B0604020202020204" pitchFamily="34" charset="0"/>
              <a:buChar char="•"/>
              <a:defRPr/>
            </a:pPr>
            <a:r>
              <a:rPr lang="zh-CN" sz="1200" b="0" i="0">
                <a:solidFill>
                  <a:schemeClr val="tx1"/>
                </a:solidFill>
                <a:latin typeface="+mn-lt"/>
                <a:ea typeface="SimSun"/>
                <a:cs typeface="+mn-cs"/>
                <a:sym typeface="Symbol" panose="05050102010706020507" pitchFamily="18" charset="2"/>
              </a:rPr>
              <a:t>还有一种可选方法。如之前所述，如果没有温度控制，则在从冷藏状态中移出后，冷即食 TCS 食品必须存放在 41F (5C) 或更低温度下。但对于特定产品，此温度也有例外。</a:t>
            </a:r>
            <a:r>
              <a:rPr lang="zh-CN" sz="1200" b="0">
                <a:solidFill>
                  <a:schemeClr val="tx1"/>
                </a:solidFill>
                <a:latin typeface="+mn-lt"/>
                <a:ea typeface="SimSun"/>
                <a:cs typeface="+mn-cs"/>
                <a:sym typeface="Symbol" panose="05050102010706020507" pitchFamily="18" charset="2"/>
              </a:rPr>
              <a:t>这些产品包括</a:t>
            </a:r>
            <a:r>
              <a:rPr lang="zh-CN" sz="1200" b="0" i="0">
                <a:solidFill>
                  <a:schemeClr val="tx1"/>
                </a:solidFill>
                <a:latin typeface="+mn-lt"/>
                <a:ea typeface="SimSun"/>
                <a:cs typeface="+mn-cs"/>
                <a:sym typeface="Symbol" panose="05050102010706020507" pitchFamily="18" charset="2"/>
              </a:rPr>
              <a:t>即食水果或蔬菜，它们在切开、切碎或切片时成为 TCS 食品 - 如切片西红柿、切开的绿叶菜或切开的瓜果。对于密封在容器内，在打开容器时成为 TCS 的食品也是如此，如金枪鱼罐头。这些食品实际可具有 70°F (21°C) 或更低的初始温度。但是，它们必须在 4 小时内丢弃。而且在这 4 小时内不能超过 70°F (21°C)。最后，标签上的丢弃时间必须是从产品成为 TCS 食品起 4 小时。</a:t>
            </a:r>
          </a:p>
          <a:p>
            <a:pPr eaLnBrk="1" hangingPunct="1">
              <a:lnSpc>
                <a:spcPct val="90000"/>
              </a:lnSpc>
              <a:defRPr/>
            </a:pPr>
            <a:endParaRPr lang="en-US" dirty="0">
              <a:latin typeface="Times New Roman" charset="0"/>
              <a:cs typeface="+mn-cs"/>
            </a:endParaRPr>
          </a:p>
        </p:txBody>
      </p:sp>
    </p:spTree>
    <p:extLst>
      <p:ext uri="{BB962C8B-B14F-4D97-AF65-F5344CB8AC3E}">
        <p14:creationId xmlns:p14="http://schemas.microsoft.com/office/powerpoint/2010/main" val="1073560468"/>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A284D6-F101-3840-A2CE-74DC2CF43435}" type="slidenum">
              <a:rPr lang="en-US" sz="1200" b="0" smtClean="0">
                <a:solidFill>
                  <a:srgbClr val="000000"/>
                </a:solidFill>
              </a:rPr>
              <a:pPr eaLnBrk="1" hangingPunct="1">
                <a:defRPr/>
              </a:pPr>
              <a:t>225</a:t>
            </a:fld>
            <a:endParaRPr lang="zh-CN" altLang="en-US" sz="1200" b="0" dirty="0">
              <a:solidFill>
                <a:srgbClr val="000000"/>
              </a:solidFill>
            </a:endParaRPr>
          </a:p>
        </p:txBody>
      </p:sp>
      <p:sp>
        <p:nvSpPr>
          <p:cNvPr id="478211" name="Rectangle 2"/>
          <p:cNvSpPr>
            <a:spLocks noGrp="1" noRot="1" noChangeAspect="1" noChangeArrowheads="1" noTextEdit="1"/>
          </p:cNvSpPr>
          <p:nvPr>
            <p:ph type="sldImg"/>
          </p:nvPr>
        </p:nvSpPr>
        <p:spPr>
          <a:xfrm>
            <a:off x="1182688" y="696913"/>
            <a:ext cx="4648200" cy="3486150"/>
          </a:xfrm>
          <a:ln/>
        </p:spPr>
      </p:sp>
      <p:sp>
        <p:nvSpPr>
          <p:cNvPr id="478212"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cs typeface="+mn-cs"/>
            </a:endParaRPr>
          </a:p>
          <a:p>
            <a:pPr eaLnBrk="1" hangingPunct="1">
              <a:lnSpc>
                <a:spcPct val="90000"/>
              </a:lnSpc>
              <a:buFontTx/>
              <a:buChar char="•"/>
              <a:defRPr/>
            </a:pPr>
            <a:r>
              <a:rPr lang="zh-CN" altLang="zh-CN" sz="1200" b="0" i="0" u="none" strike="noStrike" kern="1200" baseline="0" dirty="0">
                <a:solidFill>
                  <a:schemeClr val="tx1"/>
                </a:solidFill>
                <a:latin typeface="Times New Roman" pitchFamily="18" charset="0"/>
                <a:ea typeface="SimSun"/>
                <a:cs typeface="ＭＳ Ｐゴシック" charset="0"/>
              </a:rPr>
              <a:t>为食品标上必须丢弃的时间。标签上的丢弃时间必须是从温度控制环境中取出食品后 4 小时。</a:t>
            </a:r>
          </a:p>
        </p:txBody>
      </p:sp>
    </p:spTree>
    <p:extLst>
      <p:ext uri="{BB962C8B-B14F-4D97-AF65-F5344CB8AC3E}">
        <p14:creationId xmlns:p14="http://schemas.microsoft.com/office/powerpoint/2010/main" val="3458689373"/>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1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4BA284D6-F101-3840-A2CE-74DC2CF43435}"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478211" name="Rectangle 2"/>
          <p:cNvSpPr>
            <a:spLocks noGrp="1" noRot="1" noChangeAspect="1" noChangeArrowheads="1" noTextEdit="1"/>
          </p:cNvSpPr>
          <p:nvPr>
            <p:ph type="sldImg"/>
          </p:nvPr>
        </p:nvSpPr>
        <p:spPr>
          <a:xfrm>
            <a:off x="1182688" y="696913"/>
            <a:ext cx="4648200" cy="3486150"/>
          </a:xfrm>
          <a:ln/>
        </p:spPr>
      </p:sp>
      <p:sp>
        <p:nvSpPr>
          <p:cNvPr id="478212"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zh-CN" b="1">
                <a:latin typeface="Times New Roman" charset="0"/>
                <a:ea typeface="SimSun"/>
                <a:cs typeface="+mn-cs"/>
              </a:rPr>
              <a:t>讲师注释</a:t>
            </a:r>
          </a:p>
          <a:p>
            <a:pPr marL="171450" indent="-171450" eaLnBrk="1" hangingPunct="1">
              <a:buFont typeface="Arial" panose="020B0604020202020204" pitchFamily="34" charset="0"/>
              <a:buChar char="•"/>
              <a:defRPr/>
            </a:pPr>
            <a:r>
              <a:rPr lang="zh-CN">
                <a:latin typeface="Times New Roman" charset="0"/>
                <a:ea typeface="SimSun"/>
                <a:cs typeface="+mn-cs"/>
              </a:rPr>
              <a:t>在使用时间作为控制方法之前，请咨询当地的监管部门，了解具体要求</a:t>
            </a:r>
            <a:r>
              <a:rPr lang="zh-CN" baseline="0">
                <a:latin typeface="Times New Roman" charset="0"/>
                <a:ea typeface="SimSun"/>
                <a:cs typeface="+mn-cs"/>
              </a:rPr>
              <a:t>。监管部门可能</a:t>
            </a:r>
            <a:r>
              <a:rPr lang="zh-CN" sz="1200" b="0" baseline="0">
                <a:solidFill>
                  <a:schemeClr val="tx1"/>
                </a:solidFill>
                <a:latin typeface="Times New Roman" pitchFamily="18" charset="0"/>
                <a:ea typeface="SimSun" charset="0"/>
                <a:cs typeface="ＭＳ Ｐゴシック" charset="0"/>
              </a:rPr>
              <a:t>要求您</a:t>
            </a:r>
            <a:r>
              <a:rPr lang="zh-CN" sz="1200" b="0">
                <a:solidFill>
                  <a:schemeClr val="tx1"/>
                </a:solidFill>
                <a:latin typeface="Times New Roman" pitchFamily="18" charset="0"/>
                <a:ea typeface="SimSun" charset="0"/>
                <a:cs typeface="ＭＳ Ｐゴシック" charset="0"/>
              </a:rPr>
              <a:t>准备书面程序，并提前获得书面批准。您还</a:t>
            </a:r>
            <a:r>
              <a:rPr lang="zh-CN" sz="1200" b="0" baseline="0">
                <a:solidFill>
                  <a:schemeClr val="tx1"/>
                </a:solidFill>
                <a:latin typeface="Times New Roman" pitchFamily="18" charset="0"/>
                <a:ea typeface="SimSun" charset="0"/>
                <a:cs typeface="ＭＳ Ｐゴシック" charset="0"/>
              </a:rPr>
              <a:t>将</a:t>
            </a:r>
            <a:r>
              <a:rPr lang="zh-CN" sz="1200" b="0">
                <a:solidFill>
                  <a:schemeClr val="tx1"/>
                </a:solidFill>
                <a:latin typeface="Times New Roman" pitchFamily="18" charset="0"/>
                <a:ea typeface="SimSun" charset="0"/>
                <a:cs typeface="ＭＳ Ｐゴシック" charset="0"/>
              </a:rPr>
              <a:t>需要在食品服务机构中维护这些程序，并确保按照要求向监管部门提供这些程序。 </a:t>
            </a:r>
          </a:p>
        </p:txBody>
      </p:sp>
    </p:spTree>
    <p:extLst>
      <p:ext uri="{BB962C8B-B14F-4D97-AF65-F5344CB8AC3E}">
        <p14:creationId xmlns:p14="http://schemas.microsoft.com/office/powerpoint/2010/main" val="1965459661"/>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92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97ED46C-38C9-E74C-8A7D-24B36B11434D}" type="slidenum">
              <a:rPr lang="en-US" sz="1200" b="0" smtClean="0">
                <a:solidFill>
                  <a:srgbClr val="000000"/>
                </a:solidFill>
              </a:rPr>
              <a:pPr eaLnBrk="1" hangingPunct="1">
                <a:defRPr/>
              </a:pPr>
              <a:t>227</a:t>
            </a:fld>
            <a:endParaRPr lang="zh-CN" altLang="en-US" sz="1200" b="0" dirty="0">
              <a:solidFill>
                <a:srgbClr val="000000"/>
              </a:solidFill>
            </a:endParaRPr>
          </a:p>
        </p:txBody>
      </p:sp>
      <p:sp>
        <p:nvSpPr>
          <p:cNvPr id="479235" name="Rectangle 2"/>
          <p:cNvSpPr>
            <a:spLocks noGrp="1" noRot="1" noChangeAspect="1" noChangeArrowheads="1" noTextEdit="1"/>
          </p:cNvSpPr>
          <p:nvPr>
            <p:ph type="sldImg"/>
          </p:nvPr>
        </p:nvSpPr>
        <p:spPr>
          <a:xfrm>
            <a:off x="1182688" y="696913"/>
            <a:ext cx="4648200" cy="3486150"/>
          </a:xfrm>
          <a:ln/>
        </p:spPr>
      </p:sp>
      <p:sp>
        <p:nvSpPr>
          <p:cNvPr id="479236" name="Rectangle 3"/>
          <p:cNvSpPr>
            <a:spLocks noGrp="1" noChangeArrowheads="1"/>
          </p:cNvSpPr>
          <p:nvPr>
            <p:ph type="body" idx="1"/>
          </p:nvPr>
        </p:nvSpPr>
        <p:spPr>
          <a:xfrm>
            <a:off x="930275" y="4468813"/>
            <a:ext cx="55467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pPr eaLnBrk="1" hangingPunct="1">
              <a:defRPr/>
            </a:pPr>
            <a:r>
              <a:rPr lang="en-US" b="1" dirty="0">
                <a:ea typeface="SimSun" panose="02010600030101010101" pitchFamily="2" charset="-122"/>
              </a:rPr>
              <a:t>讲师注释</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ea typeface="SimSun" panose="02010600030101010101" pitchFamily="2" charset="-122"/>
              </a:rPr>
              <a:t>最大的食品威胁是食品在准备上桌之前被污染。培训您的厨房员工在供应食品时遵循这些指引，以避免造成污染。</a:t>
            </a:r>
            <a:endParaRPr lang="zh-CN" sz="1200" kern="1200" dirty="0">
              <a:solidFill>
                <a:schemeClr val="tx1"/>
              </a:solidFill>
              <a:ea typeface="SimSun" panose="02010600030101010101" pitchFamily="2" charset="-122"/>
              <a:cs typeface="ＭＳ Ｐゴシック" charset="0"/>
            </a:endParaRPr>
          </a:p>
          <a:p>
            <a:pPr eaLnBrk="1" hangingPunct="1">
              <a:defRPr/>
            </a:pPr>
            <a:endParaRPr lang="zh-CN" dirty="0">
              <a:ea typeface="SimSun" panose="02010600030101010101" pitchFamily="2" charset="-122"/>
              <a:cs typeface="+mn-cs"/>
            </a:endParaRPr>
          </a:p>
        </p:txBody>
      </p:sp>
    </p:spTree>
    <p:extLst>
      <p:ext uri="{BB962C8B-B14F-4D97-AF65-F5344CB8AC3E}">
        <p14:creationId xmlns:p14="http://schemas.microsoft.com/office/powerpoint/2010/main" val="3936568933"/>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rgbClr val="000000"/>
                </a:solidFill>
              </a:rPr>
              <a:pPr eaLnBrk="1" hangingPunct="1">
                <a:defRPr/>
              </a:pPr>
              <a:t>228</a:t>
            </a:fld>
            <a:endParaRPr lang="zh-CN" altLang="en-US" sz="1200" b="0" dirty="0">
              <a:solidFill>
                <a:srgbClr val="000000"/>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rPr>
              <a:t>讲师注释</a:t>
            </a:r>
            <a:endParaRPr lang="zh-CN" dirty="0">
              <a:ea typeface="SimSun" panose="02010600030101010101" pitchFamily="2" charset="-122"/>
              <a:cs typeface="+mn-cs"/>
            </a:endParaRPr>
          </a:p>
          <a:p>
            <a:pPr marL="171450" indent="-171450" eaLnBrk="1" hangingPunct="1">
              <a:buFont typeface="Arial" panose="020B0604020202020204" pitchFamily="34" charset="0"/>
              <a:buChar char="•"/>
              <a:defRPr/>
            </a:pPr>
            <a:r>
              <a:rPr lang="en-US" dirty="0" err="1">
                <a:ea typeface="SimSun" panose="02010600030101010101" pitchFamily="2" charset="-122"/>
              </a:rPr>
              <a:t>用于供应冰激凌或土豆泥等食品的勺子或铲子可以放在流动自来水中。</a:t>
            </a:r>
            <a:r>
              <a:rPr lang="en-US" sz="1200" b="0" i="0" u="none" strike="noStrike" kern="1200" baseline="0" dirty="0" err="1">
                <a:solidFill>
                  <a:schemeClr val="tx1"/>
                </a:solidFill>
                <a:ea typeface="SimSun" panose="02010600030101010101" pitchFamily="2" charset="-122"/>
              </a:rPr>
              <a:t>也可以将其存放在温度保持在不低于</a:t>
            </a:r>
            <a:r>
              <a:rPr lang="en-US" sz="1200" b="0" i="0" u="none" strike="noStrike" kern="1200" baseline="0" dirty="0">
                <a:solidFill>
                  <a:schemeClr val="tx1"/>
                </a:solidFill>
                <a:ea typeface="SimSun" panose="02010600030101010101" pitchFamily="2" charset="-122"/>
              </a:rPr>
              <a:t> </a:t>
            </a:r>
            <a:r>
              <a:rPr lang="en-US" dirty="0">
                <a:ea typeface="SimSun" panose="02010600030101010101" pitchFamily="2" charset="-122"/>
              </a:rPr>
              <a:t>135ºF </a:t>
            </a:r>
            <a:r>
              <a:rPr lang="en-US" sz="1200" b="0" i="0" u="none" strike="noStrike" kern="1200" baseline="0" dirty="0">
                <a:solidFill>
                  <a:schemeClr val="tx1"/>
                </a:solidFill>
                <a:ea typeface="SimSun" panose="02010600030101010101" pitchFamily="2" charset="-122"/>
              </a:rPr>
              <a:t>(57</a:t>
            </a:r>
            <a:r>
              <a:rPr lang="en-US" altLang="zh-CN" dirty="0">
                <a:ea typeface="SimSun" panose="02010600030101010101" pitchFamily="2" charset="-122"/>
              </a:rPr>
              <a:t>º</a:t>
            </a:r>
            <a:r>
              <a:rPr lang="en-US" sz="1200" b="0" i="0" u="none" strike="noStrike" kern="1200" baseline="0" dirty="0">
                <a:solidFill>
                  <a:schemeClr val="tx1"/>
                </a:solidFill>
                <a:ea typeface="SimSun" panose="02010600030101010101" pitchFamily="2" charset="-122"/>
              </a:rPr>
              <a:t>C) 的水容器中。</a:t>
            </a:r>
            <a:endParaRPr lang="zh-CN" dirty="0">
              <a:ea typeface="SimSun" panose="02010600030101010101" pitchFamily="2" charset="-122"/>
              <a:cs typeface="+mn-cs"/>
            </a:endParaRPr>
          </a:p>
          <a:p>
            <a:pPr eaLnBrk="1" hangingPunct="1">
              <a:defRPr/>
            </a:pPr>
            <a:endParaRPr lang="zh-CN" dirty="0">
              <a:ea typeface="SimSun" panose="02010600030101010101" pitchFamily="2" charset="-122"/>
              <a:cs typeface="+mn-cs"/>
            </a:endParaRPr>
          </a:p>
        </p:txBody>
      </p:sp>
    </p:spTree>
    <p:extLst>
      <p:ext uri="{BB962C8B-B14F-4D97-AF65-F5344CB8AC3E}">
        <p14:creationId xmlns:p14="http://schemas.microsoft.com/office/powerpoint/2010/main" val="401230828"/>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rgbClr val="000000"/>
                </a:solidFill>
              </a:rPr>
              <a:pPr eaLnBrk="1" hangingPunct="1">
                <a:defRPr/>
              </a:pPr>
              <a:t>229</a:t>
            </a:fld>
            <a:endParaRPr lang="zh-CN" altLang="en-US" sz="1200" b="0" dirty="0">
              <a:solidFill>
                <a:srgbClr val="000000"/>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rPr>
              <a:t>讲师注释</a:t>
            </a:r>
            <a:endParaRPr lang="zh-CN" dirty="0">
              <a:ea typeface="SimSun" panose="02010600030101010101" pitchFamily="2" charset="-122"/>
              <a:cs typeface="+mn-cs"/>
            </a:endParaRP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rPr>
              <a:t>某些司法辖区允许食品操作者在客人外带的外卖容器中补充食品和饮料。外卖容器如果符合幻灯片中的条件则可以补充。</a:t>
            </a:r>
            <a:endParaRPr lang="zh-CN" dirty="0">
              <a:ea typeface="SimSun" panose="02010600030101010101" pitchFamily="2" charset="-122"/>
              <a:cs typeface="+mn-cs"/>
            </a:endParaRPr>
          </a:p>
        </p:txBody>
      </p:sp>
    </p:spTree>
    <p:extLst>
      <p:ext uri="{BB962C8B-B14F-4D97-AF65-F5344CB8AC3E}">
        <p14:creationId xmlns:p14="http://schemas.microsoft.com/office/powerpoint/2010/main" val="3429319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08530FE-248B-2340-AB27-30103903C81D}" type="slidenum">
              <a:rPr lang="en-US" sz="1200" b="0" smtClean="0">
                <a:solidFill>
                  <a:schemeClr val="tx1"/>
                </a:solidFill>
              </a:rPr>
              <a:pPr eaLnBrk="1" hangingPunct="1">
                <a:defRPr/>
              </a:pPr>
              <a:t>23</a:t>
            </a:fld>
            <a:endParaRPr lang="zh-CN" sz="1200" b="0" dirty="0">
              <a:solidFill>
                <a:schemeClr val="tx1"/>
              </a:solidFill>
            </a:endParaRPr>
          </a:p>
        </p:txBody>
      </p:sp>
      <p:sp>
        <p:nvSpPr>
          <p:cNvPr id="311299" name="Rectangle 2"/>
          <p:cNvSpPr>
            <a:spLocks noGrp="1" noRot="1" noChangeAspect="1" noChangeArrowheads="1" noTextEdit="1"/>
          </p:cNvSpPr>
          <p:nvPr>
            <p:ph type="sldImg"/>
          </p:nvPr>
        </p:nvSpPr>
        <p:spPr>
          <a:ln/>
        </p:spPr>
      </p:sp>
      <p:sp>
        <p:nvSpPr>
          <p:cNvPr id="4" name="Rectangle 3"/>
          <p:cNvSpPr>
            <a:spLocks noGrp="1" noChangeArrowheads="1"/>
          </p:cNvSpPr>
          <p:nvPr>
            <p:ph type="body" idx="3"/>
          </p:nvPr>
        </p:nvSpPr>
        <p:spPr>
          <a:xfrm>
            <a:off x="876300" y="4414837"/>
            <a:ext cx="5608638" cy="4183063"/>
          </a:xfrm>
        </p:spPr>
        <p:txBody>
          <a:bodyPr/>
          <a:lstStyle/>
          <a:p>
            <a:pPr eaLnBrk="1" hangingPunct="1">
              <a:defRPr/>
            </a:pPr>
            <a:r>
              <a:rPr lang="en-US" b="1" dirty="0">
                <a:ea typeface="SimSun" panose="02010600030101010101" pitchFamily="2" charset="-122"/>
                <a:cs typeface="SimSun"/>
              </a:rPr>
              <a:t>讲师注释</a:t>
            </a:r>
          </a:p>
          <a:p>
            <a:pPr marL="171450" indent="-171450" eaLnBrk="1" hangingPunct="1">
              <a:buFont typeface="Arial" pitchFamily="34" charset="0"/>
              <a:buChar char="•"/>
              <a:defRPr/>
            </a:pPr>
            <a:r>
              <a:rPr dirty="0">
                <a:ea typeface="SimSun" panose="02010600030101010101" pitchFamily="2" charset="-122"/>
                <a:cs typeface="SimSun"/>
              </a:rPr>
              <a:t>TCS 食品列表包括：</a:t>
            </a:r>
          </a:p>
          <a:p>
            <a:pPr marL="628650" lvl="1" indent="-171450" eaLnBrk="1" hangingPunct="1">
              <a:buFont typeface="Arial" pitchFamily="34" charset="0"/>
              <a:buChar char="•"/>
              <a:defRPr/>
            </a:pPr>
            <a:r>
              <a:rPr dirty="0">
                <a:ea typeface="SimSun" panose="02010600030101010101" pitchFamily="2" charset="-122"/>
                <a:cs typeface="SimSun"/>
              </a:rPr>
              <a:t>烤土豆</a:t>
            </a:r>
          </a:p>
          <a:p>
            <a:pPr marL="628650" lvl="1" indent="-171450" eaLnBrk="1" hangingPunct="1">
              <a:buFont typeface="Arial" pitchFamily="34" charset="0"/>
              <a:buChar char="•"/>
              <a:defRPr/>
            </a:pPr>
            <a:r>
              <a:rPr dirty="0">
                <a:ea typeface="SimSun" panose="02010600030101010101" pitchFamily="2" charset="-122"/>
                <a:cs typeface="SimSun"/>
              </a:rPr>
              <a:t>经过热处理的植物性食品，例如烹饪后的大米、豆类和蔬菜</a:t>
            </a:r>
          </a:p>
          <a:p>
            <a:pPr marL="628650" lvl="1" indent="-171450" eaLnBrk="1" hangingPunct="1">
              <a:buFont typeface="Arial" pitchFamily="34" charset="0"/>
              <a:buChar char="•"/>
              <a:defRPr/>
            </a:pPr>
            <a:r>
              <a:rPr dirty="0">
                <a:ea typeface="SimSun" panose="02010600030101010101" pitchFamily="2" charset="-122"/>
                <a:cs typeface="SimSun"/>
              </a:rPr>
              <a:t>豆腐或其他大豆蛋白和合成成分，例如肉类替代品中的组织化大豆蛋白</a:t>
            </a:r>
          </a:p>
          <a:p>
            <a:pPr marL="628650" lvl="1" indent="-171450" eaLnBrk="1" hangingPunct="1">
              <a:buFont typeface="Arial" pitchFamily="34" charset="0"/>
              <a:buChar char="•"/>
              <a:defRPr/>
            </a:pPr>
            <a:r>
              <a:rPr dirty="0">
                <a:ea typeface="SimSun" panose="02010600030101010101" pitchFamily="2" charset="-122"/>
                <a:cs typeface="SimSun"/>
              </a:rPr>
              <a:t>芽菜和种子芽</a:t>
            </a:r>
          </a:p>
          <a:p>
            <a:pPr marL="628650" lvl="1" indent="-171450" eaLnBrk="1" hangingPunct="1">
              <a:buFont typeface="Arial" pitchFamily="34" charset="0"/>
              <a:buChar char="•"/>
              <a:defRPr/>
            </a:pPr>
            <a:r>
              <a:rPr dirty="0">
                <a:ea typeface="SimSun" panose="02010600030101010101" pitchFamily="2" charset="-122"/>
                <a:cs typeface="SimSun"/>
              </a:rPr>
              <a:t>切片的瓜果；切开的番茄；切开的绿叶菜</a:t>
            </a:r>
          </a:p>
          <a:p>
            <a:pPr marL="628650" lvl="1" indent="-171450" eaLnBrk="1" hangingPunct="1">
              <a:buFont typeface="Arial" pitchFamily="34" charset="0"/>
              <a:buChar char="•"/>
              <a:defRPr/>
            </a:pPr>
            <a:r>
              <a:rPr dirty="0">
                <a:ea typeface="SimSun" panose="02010600030101010101" pitchFamily="2" charset="-122"/>
                <a:cs typeface="SimSun"/>
              </a:rPr>
              <a:t>未经加工的蒜油混合物</a:t>
            </a:r>
          </a:p>
          <a:p>
            <a:pPr marL="0" indent="0" eaLnBrk="1" hangingPunct="1">
              <a:buFont typeface="Arial" pitchFamily="34" charset="0"/>
              <a:buNone/>
              <a:defRPr/>
            </a:pPr>
            <a:endParaRPr lang="zh-CN" dirty="0">
              <a:ea typeface="SimSun" panose="02010600030101010101" pitchFamily="2" charset="-122"/>
              <a:cs typeface="SimSun"/>
            </a:endParaRPr>
          </a:p>
          <a:p>
            <a:pPr marL="0" indent="0" eaLnBrk="1" hangingPunct="1">
              <a:buFont typeface="Arial" pitchFamily="34" charset="0"/>
              <a:buNone/>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2816977516"/>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0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51F56F-FE14-3843-91EB-6CB0B43901A5}" type="slidenum">
              <a:rPr lang="en-US" sz="1200" b="0" smtClean="0">
                <a:solidFill>
                  <a:srgbClr val="000000"/>
                </a:solidFill>
              </a:rPr>
              <a:pPr eaLnBrk="1" hangingPunct="1">
                <a:defRPr/>
              </a:pPr>
              <a:t>230</a:t>
            </a:fld>
            <a:endParaRPr lang="zh-CN" altLang="en-US" sz="1200" b="0" dirty="0">
              <a:solidFill>
                <a:srgbClr val="000000"/>
              </a:solidFill>
            </a:endParaRPr>
          </a:p>
        </p:txBody>
      </p:sp>
      <p:sp>
        <p:nvSpPr>
          <p:cNvPr id="480259" name="Rectangle 2"/>
          <p:cNvSpPr>
            <a:spLocks noGrp="1" noRot="1" noChangeAspect="1" noChangeArrowheads="1" noTextEdit="1"/>
          </p:cNvSpPr>
          <p:nvPr>
            <p:ph type="sldImg"/>
          </p:nvPr>
        </p:nvSpPr>
        <p:spPr>
          <a:xfrm>
            <a:off x="1182688" y="696913"/>
            <a:ext cx="4648200" cy="3486150"/>
          </a:xfrm>
          <a:ln/>
        </p:spPr>
      </p:sp>
      <p:sp>
        <p:nvSpPr>
          <p:cNvPr id="480260"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rPr>
              <a:t>讲师注释</a:t>
            </a:r>
            <a:endParaRPr lang="zh-CN" dirty="0">
              <a:ea typeface="SimSun" panose="02010600030101010101" pitchFamily="2" charset="-122"/>
              <a:cs typeface="+mn-cs"/>
            </a:endParaRP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rPr>
              <a:t>容器在家中和在餐饮机构内都必须能够有效地清洁。</a:t>
            </a:r>
          </a:p>
        </p:txBody>
      </p:sp>
    </p:spTree>
    <p:extLst>
      <p:ext uri="{BB962C8B-B14F-4D97-AF65-F5344CB8AC3E}">
        <p14:creationId xmlns:p14="http://schemas.microsoft.com/office/powerpoint/2010/main" val="822926745"/>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F4778F3-F202-5A46-BB82-D78CE610ADF9}" type="slidenum">
              <a:rPr lang="en-US" sz="1200" b="0" smtClean="0">
                <a:solidFill>
                  <a:srgbClr val="000000"/>
                </a:solidFill>
              </a:rPr>
              <a:pPr eaLnBrk="1" hangingPunct="1">
                <a:defRPr/>
              </a:pPr>
              <a:t>231</a:t>
            </a:fld>
            <a:endParaRPr lang="zh-CN" altLang="en-US" sz="1200" b="0" dirty="0">
              <a:solidFill>
                <a:srgbClr val="000000"/>
              </a:solidFill>
            </a:endParaRPr>
          </a:p>
        </p:txBody>
      </p:sp>
      <p:sp>
        <p:nvSpPr>
          <p:cNvPr id="481283" name="Rectangle 2"/>
          <p:cNvSpPr>
            <a:spLocks noGrp="1" noRot="1" noChangeAspect="1" noChangeArrowheads="1" noTextEdit="1"/>
          </p:cNvSpPr>
          <p:nvPr>
            <p:ph type="sldImg"/>
          </p:nvPr>
        </p:nvSpPr>
        <p:spPr>
          <a:ln/>
        </p:spPr>
      </p:sp>
      <p:sp>
        <p:nvSpPr>
          <p:cNvPr id="409603" name="Rectangle 3"/>
          <p:cNvSpPr>
            <a:spLocks noGrp="1" noChangeArrowheads="1"/>
          </p:cNvSpPr>
          <p:nvPr>
            <p:ph type="body" idx="1"/>
          </p:nvPr>
        </p:nvSpPr>
        <p:spPr>
          <a:xfrm>
            <a:off x="928688" y="4468813"/>
            <a:ext cx="5434012"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rPr>
              <a:t>讲师注释</a:t>
            </a:r>
            <a:endParaRPr lang="zh-CN" dirty="0">
              <a:ea typeface="SimSun" panose="02010600030101010101" pitchFamily="2" charset="-122"/>
            </a:endParaRPr>
          </a:p>
          <a:p>
            <a:pPr marL="171450" indent="-171450" eaLnBrk="1" hangingPunct="1">
              <a:buFont typeface="Arial" panose="020B0604020202020204" pitchFamily="34" charset="0"/>
              <a:buChar char="•"/>
            </a:pPr>
            <a:r>
              <a:rPr lang="en-US" sz="1200" b="0" i="0" u="none" strike="noStrike" kern="1200" baseline="0" dirty="0">
                <a:solidFill>
                  <a:schemeClr val="tx1"/>
                </a:solidFill>
                <a:ea typeface="SimSun" panose="02010600030101010101" pitchFamily="2" charset="-122"/>
              </a:rPr>
              <a:t>供餐员工必须像厨房员工一样仔细、认真。他们有可能通过操作玻璃杯、碗碟和厨房用具的食品接触区域污染食品。服务人员在供应食品时应遵循以下指引。</a:t>
            </a:r>
            <a:endParaRPr lang="zh-CN" dirty="0">
              <a:ea typeface="SimSun" panose="02010600030101010101" pitchFamily="2" charset="-122"/>
            </a:endParaRPr>
          </a:p>
          <a:p>
            <a:pPr marL="171450" indent="-171450" eaLnBrk="1" hangingPunct="1">
              <a:buFont typeface="Arial" panose="020B0604020202020204" pitchFamily="34" charset="0"/>
              <a:buChar char="•"/>
            </a:pPr>
            <a:r>
              <a:rPr lang="en-US" dirty="0">
                <a:ea typeface="SimSun" panose="02010600030101010101" pitchFamily="2" charset="-122"/>
              </a:rPr>
              <a:t>握拿碗碟的底部或边缘。握拿玻璃杯的中间、底部或杯身。</a:t>
            </a:r>
            <a:r>
              <a:rPr lang="en-US" b="1" dirty="0">
                <a:solidFill>
                  <a:srgbClr val="FF0000"/>
                </a:solidFill>
                <a:ea typeface="SimSun" panose="02010600030101010101" pitchFamily="2" charset="-122"/>
              </a:rPr>
              <a:t>请勿</a:t>
            </a:r>
            <a:r>
              <a:rPr lang="en-US" dirty="0">
                <a:ea typeface="SimSun" panose="02010600030101010101" pitchFamily="2" charset="-122"/>
              </a:rPr>
              <a:t>触碰碗碟或玻璃杯的食品接触面。</a:t>
            </a:r>
          </a:p>
          <a:p>
            <a:pPr marL="171450" indent="-171450" eaLnBrk="1" hangingPunct="1">
              <a:buFont typeface="Arial" panose="020B0604020202020204" pitchFamily="34" charset="0"/>
              <a:buChar char="•"/>
            </a:pPr>
            <a:r>
              <a:rPr lang="en-US" dirty="0">
                <a:ea typeface="SimSun" panose="02010600030101010101" pitchFamily="2" charset="-122"/>
              </a:rPr>
              <a:t>用架子或托盘运送玻璃杯，避免触碰到食品接触面。运送时，</a:t>
            </a:r>
            <a:r>
              <a:rPr lang="en-US" b="1" dirty="0">
                <a:solidFill>
                  <a:srgbClr val="FF0000"/>
                </a:solidFill>
                <a:ea typeface="SimSun" panose="02010600030101010101" pitchFamily="2" charset="-122"/>
              </a:rPr>
              <a:t>请勿</a:t>
            </a:r>
            <a:r>
              <a:rPr lang="en-US" dirty="0">
                <a:ea typeface="SimSun" panose="02010600030101010101" pitchFamily="2" charset="-122"/>
              </a:rPr>
              <a:t>叠放玻璃器皿。</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rPr>
              <a:t>握拿餐具的把手。</a:t>
            </a:r>
            <a:r>
              <a:rPr lang="en-US" sz="1200" b="1" i="0" u="none" strike="noStrike" kern="1200" baseline="0" dirty="0">
                <a:solidFill>
                  <a:srgbClr val="FF0000"/>
                </a:solidFill>
                <a:ea typeface="SimSun" panose="02010600030101010101" pitchFamily="2" charset="-122"/>
              </a:rPr>
              <a:t>请勿</a:t>
            </a:r>
            <a:r>
              <a:rPr lang="en-US" sz="1200" b="0" i="0" u="none" strike="noStrike" kern="1200" baseline="0" dirty="0">
                <a:solidFill>
                  <a:schemeClr val="tx1"/>
                </a:solidFill>
                <a:ea typeface="SimSun" panose="02010600030101010101" pitchFamily="2" charset="-122"/>
              </a:rPr>
              <a:t>握拿餐具的食品接触面。放置餐具时，应便于供餐人员抓住餐具的把手，而不是食品接触面。</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rPr>
              <a:t>避免裸手接触即食食物。</a:t>
            </a:r>
          </a:p>
          <a:p>
            <a:pPr marL="171450" indent="-171450">
              <a:buFont typeface="Arial" panose="020B0604020202020204" pitchFamily="34" charset="0"/>
              <a:buChar char="•"/>
            </a:pPr>
            <a:r>
              <a:rPr lang="en-US" sz="1200" b="0" i="0" u="none" strike="noStrike" kern="1200" baseline="0" dirty="0" err="1">
                <a:solidFill>
                  <a:schemeClr val="tx1"/>
                </a:solidFill>
                <a:ea typeface="SimSun" panose="02010600030101010101" pitchFamily="2" charset="-122"/>
              </a:rPr>
              <a:t>使用冰铲或夹子取冰。</a:t>
            </a:r>
            <a:r>
              <a:rPr lang="en-US" sz="1200" b="1" i="0" u="none" strike="noStrike" kern="1200" baseline="0" dirty="0" err="1">
                <a:solidFill>
                  <a:srgbClr val="FF0000"/>
                </a:solidFill>
                <a:ea typeface="SimSun" panose="02010600030101010101" pitchFamily="2" charset="-122"/>
              </a:rPr>
              <a:t>切勿</a:t>
            </a:r>
            <a:r>
              <a:rPr lang="en-US" sz="1200" b="0" i="0" u="none" strike="noStrike" kern="1200" baseline="0" dirty="0" err="1">
                <a:solidFill>
                  <a:schemeClr val="tx1"/>
                </a:solidFill>
                <a:ea typeface="SimSun" panose="02010600030101010101" pitchFamily="2" charset="-122"/>
              </a:rPr>
              <a:t>使用裸手或玻璃杯取冰。玻璃杯可能会缺口或碎裂</a:t>
            </a:r>
            <a:r>
              <a:rPr lang="en-US" sz="1200" b="0" i="0" u="none" strike="noStrike" kern="1200" baseline="0" dirty="0">
                <a:solidFill>
                  <a:schemeClr val="tx1"/>
                </a:solidFill>
                <a:ea typeface="SimSun" panose="02010600030101010101" pitchFamily="2" charset="-122"/>
              </a:rPr>
              <a:t>。</a:t>
            </a:r>
            <a:endParaRPr lang="zh-CN" dirty="0">
              <a:ea typeface="SimSun" panose="02010600030101010101" pitchFamily="2" charset="-122"/>
            </a:endParaRPr>
          </a:p>
          <a:p>
            <a:pPr marL="171450" indent="-171450" eaLnBrk="1" hangingPunct="1">
              <a:buFont typeface="Arial" panose="020B0604020202020204" pitchFamily="34" charset="0"/>
              <a:buChar char="•"/>
            </a:pPr>
            <a:endParaRPr lang="zh-CN" dirty="0">
              <a:ea typeface="SimSun" panose="02010600030101010101" pitchFamily="2" charset="-122"/>
              <a:cs typeface="Times New Roman" charset="0"/>
            </a:endParaRPr>
          </a:p>
        </p:txBody>
      </p:sp>
    </p:spTree>
    <p:extLst>
      <p:ext uri="{BB962C8B-B14F-4D97-AF65-F5344CB8AC3E}">
        <p14:creationId xmlns:p14="http://schemas.microsoft.com/office/powerpoint/2010/main" val="2719620495"/>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676AD62-818D-094C-9C09-264D73CD9B2E}" type="slidenum">
              <a:rPr lang="en-US" sz="1200" b="0" smtClean="0">
                <a:solidFill>
                  <a:srgbClr val="000000"/>
                </a:solidFill>
              </a:rPr>
              <a:pPr eaLnBrk="1" hangingPunct="1">
                <a:defRPr/>
              </a:pPr>
              <a:t>232</a:t>
            </a:fld>
            <a:endParaRPr lang="zh-CN" altLang="en-US" sz="1200" b="0" dirty="0">
              <a:solidFill>
                <a:srgbClr val="000000"/>
              </a:solidFill>
            </a:endParaRPr>
          </a:p>
        </p:txBody>
      </p:sp>
      <p:sp>
        <p:nvSpPr>
          <p:cNvPr id="484355" name="Rectangle 2"/>
          <p:cNvSpPr>
            <a:spLocks noGrp="1" noRot="1" noChangeAspect="1" noChangeArrowheads="1" noTextEdit="1"/>
          </p:cNvSpPr>
          <p:nvPr>
            <p:ph type="sldImg"/>
          </p:nvPr>
        </p:nvSpPr>
        <p:spPr>
          <a:xfrm>
            <a:off x="1182688" y="696913"/>
            <a:ext cx="4648200" cy="3486150"/>
          </a:xfrm>
          <a:ln/>
        </p:spPr>
      </p:sp>
      <p:sp>
        <p:nvSpPr>
          <p:cNvPr id="484356" name="Rectangle 3"/>
          <p:cNvSpPr>
            <a:spLocks noGrp="1" noChangeArrowheads="1"/>
          </p:cNvSpPr>
          <p:nvPr>
            <p:ph type="body" idx="1"/>
          </p:nvPr>
        </p:nvSpPr>
        <p:spPr>
          <a:xfrm>
            <a:off x="86995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eaLnBrk="1" hangingPunct="1">
              <a:defRPr/>
            </a:pPr>
            <a:r>
              <a:rPr lang="en-US" b="1" dirty="0">
                <a:latin typeface="Times New Roman" charset="0"/>
                <a:ea typeface="SimSun" panose="02010600030101010101" pitchFamily="2" charset="-122"/>
              </a:rPr>
              <a:t>讲师注释</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额外的桌面摆设如果符合以下要求，则无需包裹或遮盖：</a:t>
            </a:r>
            <a:endParaRPr lang="zh-CN" dirty="0">
              <a:latin typeface="Times New Roman" charset="0"/>
              <a:ea typeface="SimSun" panose="02010600030101010101" pitchFamily="2" charset="-122"/>
              <a:cs typeface="+mn-cs"/>
            </a:endParaRPr>
          </a:p>
          <a:p>
            <a:pPr marL="628650" lvl="1" indent="-171450" eaLnBrk="1" hangingPunct="1">
              <a:buFont typeface="Arial" panose="020B0604020202020204" pitchFamily="34" charset="0"/>
              <a:buChar char="•"/>
              <a:defRPr/>
            </a:pPr>
            <a:r>
              <a:rPr lang="en-US" dirty="0">
                <a:latin typeface="Times New Roman" charset="0"/>
                <a:ea typeface="SimSun" panose="02010600030101010101" pitchFamily="2" charset="-122"/>
              </a:rPr>
              <a:t>它们会在客人就座后撤下。</a:t>
            </a:r>
          </a:p>
          <a:p>
            <a:pPr marL="628650" lvl="1" indent="-171450" eaLnBrk="1" hangingPunct="1">
              <a:buFont typeface="Arial" panose="020B0604020202020204" pitchFamily="34" charset="0"/>
              <a:buChar char="•"/>
              <a:defRPr/>
            </a:pPr>
            <a:r>
              <a:rPr lang="en-US" dirty="0">
                <a:latin typeface="Times New Roman" charset="0"/>
                <a:ea typeface="SimSun" panose="02010600030101010101" pitchFamily="2" charset="-122"/>
              </a:rPr>
              <a:t>如果留在餐桌上，它们会在客人离开后进行清洁和消毒。</a:t>
            </a:r>
          </a:p>
          <a:p>
            <a:pPr lvl="1" eaLnBrk="1" hangingPunct="1">
              <a:buFontTx/>
              <a:buChar char="•"/>
              <a:defRPr/>
            </a:pPr>
            <a:endParaRPr lang="zh-CN" dirty="0">
              <a:latin typeface="Times New Roman" charset="0"/>
              <a:ea typeface="SimSun" panose="02010600030101010101" pitchFamily="2" charset="-122"/>
            </a:endParaRPr>
          </a:p>
        </p:txBody>
      </p:sp>
    </p:spTree>
    <p:extLst>
      <p:ext uri="{BB962C8B-B14F-4D97-AF65-F5344CB8AC3E}">
        <p14:creationId xmlns:p14="http://schemas.microsoft.com/office/powerpoint/2010/main" val="309103982"/>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5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C19FC79-2A2A-FF47-A373-12C32E53875B}" type="slidenum">
              <a:rPr lang="en-US" sz="1200" b="0" smtClean="0">
                <a:solidFill>
                  <a:srgbClr val="000000"/>
                </a:solidFill>
              </a:rPr>
              <a:pPr eaLnBrk="1" hangingPunct="1">
                <a:defRPr/>
              </a:pPr>
              <a:t>233</a:t>
            </a:fld>
            <a:endParaRPr lang="zh-CN" altLang="en-US" sz="1200" b="0" dirty="0">
              <a:solidFill>
                <a:srgbClr val="000000"/>
              </a:solidFill>
            </a:endParaRPr>
          </a:p>
        </p:txBody>
      </p:sp>
      <p:sp>
        <p:nvSpPr>
          <p:cNvPr id="485379"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a:xfrm>
            <a:off x="876301" y="4468813"/>
            <a:ext cx="5270500"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177" tIns="46589" rIns="93177" bIns="46589"/>
          <a:lstStyle/>
          <a:p>
            <a:pPr marL="114300" indent="-114300" eaLnBrk="1" hangingPunct="1"/>
            <a:r>
              <a:rPr lang="en-US" b="1" dirty="0">
                <a:ea typeface="SimSun" panose="02010600030101010101" pitchFamily="2" charset="-122"/>
              </a:rPr>
              <a:t>讲师注释</a:t>
            </a:r>
            <a:endParaRPr lang="zh-CN" dirty="0">
              <a:ea typeface="SimSun" panose="02010600030101010101" pitchFamily="2" charset="-122"/>
            </a:endParaRPr>
          </a:p>
          <a:p>
            <a:pPr marL="171450" indent="-171450" eaLnBrk="1" hangingPunct="1">
              <a:buFont typeface="Arial" panose="020B0604020202020204" pitchFamily="34" charset="0"/>
              <a:buChar char="•"/>
            </a:pPr>
            <a:r>
              <a:rPr lang="en-US" dirty="0" err="1">
                <a:ea typeface="SimSun" panose="02010600030101010101" pitchFamily="2" charset="-122"/>
              </a:rPr>
              <a:t>您必须保护调味品不受污染。在原装容器或采用了防污染设计的容器中提供调味品。采用独立包装或按份提供调味品也有助于保证它们的安全</a:t>
            </a:r>
            <a:r>
              <a:rPr lang="en-US" dirty="0">
                <a:ea typeface="SimSun" panose="02010600030101010101" pitchFamily="2" charset="-122"/>
              </a:rPr>
              <a:t>。</a:t>
            </a:r>
          </a:p>
          <a:p>
            <a:pPr marL="171450" indent="-171450" eaLnBrk="1" hangingPunct="1">
              <a:buFont typeface="Arial" panose="020B0604020202020204" pitchFamily="34" charset="0"/>
              <a:buChar char="•"/>
            </a:pPr>
            <a:r>
              <a:rPr lang="en-US" dirty="0">
                <a:ea typeface="SimSun" panose="02010600030101010101" pitchFamily="2" charset="-122"/>
              </a:rPr>
              <a:t>切勿重新供应未加盖的调味品。请勿将剩余的调味品与新鲜调味品混合在一起。打开的小份或小碟调味品在供应给顾客后应该丢弃。例如莎莎酱、黄油、蛋黄酱和番茄酱。</a:t>
            </a:r>
          </a:p>
          <a:p>
            <a:pPr marL="171450" indent="-171450" eaLnBrk="1" hangingPunct="1">
              <a:buFont typeface="Arial" panose="020B0604020202020204" pitchFamily="34" charset="0"/>
              <a:buChar char="•"/>
            </a:pPr>
            <a:r>
              <a:rPr lang="en-US" dirty="0">
                <a:ea typeface="SimSun" panose="02010600030101010101" pitchFamily="2" charset="-122"/>
              </a:rPr>
              <a:t>在每位顾客离开后更换面包篮中的亚麻布。</a:t>
            </a:r>
          </a:p>
          <a:p>
            <a:pPr marL="171450" indent="-171450" eaLnBrk="1" hangingPunct="1">
              <a:buFont typeface="Arial" panose="020B0604020202020204" pitchFamily="34" charset="0"/>
              <a:buChar char="•"/>
            </a:pPr>
            <a:r>
              <a:rPr lang="en-US" dirty="0" err="1">
                <a:ea typeface="SimSun" panose="02010600030101010101" pitchFamily="2" charset="-122"/>
              </a:rPr>
              <a:t>通常只能重新供应未开封的包装食品。这包括调味包、有包装的饼干或面包棒，以及瓶装的番茄酱和芥末。</a:t>
            </a:r>
            <a:r>
              <a:rPr lang="en-US" sz="1200" b="0" i="0" u="none" strike="noStrike" kern="1200" baseline="0" dirty="0" err="1">
                <a:solidFill>
                  <a:schemeClr val="tx1"/>
                </a:solidFill>
                <a:ea typeface="SimSun" panose="02010600030101010101" pitchFamily="2" charset="-122"/>
              </a:rPr>
              <a:t>使用前后容器必须保持封闭状态</a:t>
            </a:r>
            <a:r>
              <a:rPr lang="en-US" sz="1200" b="0" i="0" u="none" strike="noStrike" kern="1200" baseline="0" dirty="0">
                <a:solidFill>
                  <a:schemeClr val="tx1"/>
                </a:solidFill>
                <a:ea typeface="SimSun" panose="02010600030101010101" pitchFamily="2" charset="-122"/>
              </a:rPr>
              <a:t>。</a:t>
            </a:r>
            <a:endParaRPr lang="zh-CN" dirty="0">
              <a:solidFill>
                <a:srgbClr val="CC0000"/>
              </a:solidFill>
              <a:ea typeface="SimSun" panose="02010600030101010101" pitchFamily="2" charset="-122"/>
              <a:cs typeface="Times New Roman" charset="0"/>
            </a:endParaRPr>
          </a:p>
          <a:p>
            <a:pPr marL="114300" indent="-114300" eaLnBrk="1" hangingPunct="1">
              <a:buFontTx/>
              <a:buChar char="•"/>
            </a:pPr>
            <a:endParaRPr lang="zh-CN" dirty="0">
              <a:solidFill>
                <a:srgbClr val="CC0000"/>
              </a:solidFill>
              <a:ea typeface="SimSun" panose="02010600030101010101" pitchFamily="2" charset="-122"/>
              <a:cs typeface="Times New Roman" charset="0"/>
            </a:endParaRPr>
          </a:p>
          <a:p>
            <a:pPr marL="114300" indent="-114300" eaLnBrk="1" hangingPunct="1">
              <a:buFontTx/>
              <a:buChar char="•"/>
            </a:pPr>
            <a:endParaRPr lang="zh-CN" dirty="0">
              <a:solidFill>
                <a:srgbClr val="CC0000"/>
              </a:solidFill>
              <a:ea typeface="SimSun" panose="02010600030101010101" pitchFamily="2" charset="-122"/>
              <a:cs typeface="Times New Roman" charset="0"/>
            </a:endParaRPr>
          </a:p>
          <a:p>
            <a:pPr marL="114300" indent="-114300" eaLnBrk="1" hangingPunct="1">
              <a:buFontTx/>
              <a:buChar char="•"/>
            </a:pPr>
            <a:endParaRPr lang="zh-CN" b="1" dirty="0">
              <a:solidFill>
                <a:srgbClr val="CC0000"/>
              </a:solidFill>
              <a:ea typeface="SimSun" panose="02010600030101010101" pitchFamily="2" charset="-122"/>
              <a:cs typeface="Times New Roman" charset="0"/>
            </a:endParaRPr>
          </a:p>
        </p:txBody>
      </p:sp>
    </p:spTree>
    <p:extLst>
      <p:ext uri="{BB962C8B-B14F-4D97-AF65-F5344CB8AC3E}">
        <p14:creationId xmlns:p14="http://schemas.microsoft.com/office/powerpoint/2010/main" val="140236072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633FBFD-D13B-644B-88D9-A0C63649D94B}" type="slidenum">
              <a:rPr lang="en-US" sz="1200" b="0" smtClean="0">
                <a:solidFill>
                  <a:srgbClr val="000000"/>
                </a:solidFill>
              </a:rPr>
              <a:pPr eaLnBrk="1" hangingPunct="1">
                <a:defRPr/>
              </a:pPr>
              <a:t>234</a:t>
            </a:fld>
            <a:endParaRPr lang="zh-CN" altLang="en-US" sz="1200" b="0" dirty="0">
              <a:solidFill>
                <a:srgbClr val="000000"/>
              </a:solidFill>
            </a:endParaRPr>
          </a:p>
        </p:txBody>
      </p:sp>
      <p:sp>
        <p:nvSpPr>
          <p:cNvPr id="486403" name="Rectangle 2"/>
          <p:cNvSpPr>
            <a:spLocks noGrp="1" noRot="1" noChangeAspect="1" noChangeArrowheads="1" noTextEdit="1"/>
          </p:cNvSpPr>
          <p:nvPr>
            <p:ph type="sldImg"/>
          </p:nvPr>
        </p:nvSpPr>
        <p:spPr>
          <a:ln/>
        </p:spPr>
      </p:sp>
      <p:sp>
        <p:nvSpPr>
          <p:cNvPr id="486404"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rPr>
              <a:t>讲师注释</a:t>
            </a:r>
            <a:endParaRPr lang="zh-CN" dirty="0">
              <a:ea typeface="SimSun" panose="02010600030101010101" pitchFamily="2" charset="-122"/>
              <a:cs typeface="+mn-cs"/>
            </a:endParaRPr>
          </a:p>
          <a:p>
            <a:pPr marL="171450" indent="-171450">
              <a:buFont typeface="Arial" panose="020B0604020202020204" pitchFamily="34" charset="0"/>
              <a:buChar char="•"/>
            </a:pPr>
            <a:r>
              <a:rPr lang="en-US" sz="1200" b="0" i="0" u="none" strike="noStrike" kern="1200" baseline="0" dirty="0" err="1">
                <a:solidFill>
                  <a:schemeClr val="tx1"/>
                </a:solidFill>
                <a:ea typeface="SimSun" panose="02010600030101010101" pitchFamily="2" charset="-122"/>
              </a:rPr>
              <a:t>陈列的食品可使用喷嚏防护罩来防止污染。为了保护食品，也可以将食品放入陈列柜，或严密包装，以防其受到污染</a:t>
            </a:r>
            <a:r>
              <a:rPr lang="en-US" sz="1200" b="0" i="0" u="none" strike="noStrike" kern="1200" baseline="0" dirty="0">
                <a:solidFill>
                  <a:schemeClr val="tx1"/>
                </a:solidFill>
                <a:ea typeface="SimSun" panose="02010600030101010101" pitchFamily="2" charset="-122"/>
              </a:rPr>
              <a:t>。</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rPr>
              <a:t>完整和生鲜水果及蔬菜以及食用前需要去皮或脱壳的带壳坚果，不需要采取这些保护措施。</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rPr>
              <a:t>为自助餐区域的食品加贴标签。例如，在长柄勺的勺把或标牌上注明食品的名称，如沙拉酱类型等。</a:t>
            </a:r>
            <a:endParaRPr lang="zh-CN" dirty="0">
              <a:ea typeface="SimSun" panose="02010600030101010101" pitchFamily="2" charset="-122"/>
              <a:cs typeface="Times New Roman" charset="0"/>
            </a:endParaRPr>
          </a:p>
        </p:txBody>
      </p:sp>
    </p:spTree>
    <p:extLst>
      <p:ext uri="{BB962C8B-B14F-4D97-AF65-F5344CB8AC3E}">
        <p14:creationId xmlns:p14="http://schemas.microsoft.com/office/powerpoint/2010/main" val="1428943777"/>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74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54E8A8-5A78-5D42-8791-A3B3C16F2C76}" type="slidenum">
              <a:rPr lang="en-US" sz="1200" b="0" smtClean="0">
                <a:solidFill>
                  <a:srgbClr val="000000"/>
                </a:solidFill>
              </a:rPr>
              <a:pPr eaLnBrk="1" hangingPunct="1">
                <a:defRPr/>
              </a:pPr>
              <a:t>235</a:t>
            </a:fld>
            <a:endParaRPr lang="zh-CN" altLang="en-US" sz="1200" b="0" dirty="0">
              <a:solidFill>
                <a:srgbClr val="000000"/>
              </a:solidFill>
            </a:endParaRPr>
          </a:p>
        </p:txBody>
      </p:sp>
      <p:sp>
        <p:nvSpPr>
          <p:cNvPr id="487427" name="Rectangle 2"/>
          <p:cNvSpPr>
            <a:spLocks noGrp="1" noRot="1" noChangeAspect="1" noChangeArrowheads="1" noTextEdit="1"/>
          </p:cNvSpPr>
          <p:nvPr>
            <p:ph type="sldImg"/>
          </p:nvPr>
        </p:nvSpPr>
        <p:spPr>
          <a:ln/>
        </p:spPr>
      </p:sp>
      <p:sp>
        <p:nvSpPr>
          <p:cNvPr id="421891" name="Rectangle 3"/>
          <p:cNvSpPr>
            <a:spLocks noGrp="1" noChangeArrowheads="1"/>
          </p:cNvSpPr>
          <p:nvPr>
            <p:ph type="body" idx="1"/>
          </p:nvPr>
        </p:nvSpPr>
        <p:spPr>
          <a:xfrm>
            <a:off x="876301" y="4468813"/>
            <a:ext cx="5236632" cy="4294187"/>
          </a:xfrm>
          <a:noFill/>
        </p:spPr>
        <p:txBody>
          <a:bodyPr lIns="92830" tIns="46415" rIns="92830" bIns="46415"/>
          <a:lstStyle/>
          <a:p>
            <a:pPr marL="114300" indent="-114300" eaLnBrk="1" hangingPunct="1"/>
            <a:r>
              <a:rPr lang="en-US" b="1" dirty="0">
                <a:latin typeface="Times New Roman" charset="0"/>
                <a:ea typeface="SimSun" panose="02010600030101010101" pitchFamily="2" charset="-122"/>
              </a:rPr>
              <a:t>讲师注释</a:t>
            </a:r>
          </a:p>
          <a:p>
            <a:pPr marL="171450" indent="-171450">
              <a:buFont typeface="Arial" panose="020B0604020202020204" pitchFamily="34" charset="0"/>
              <a:buChar char="•"/>
            </a:pPr>
            <a:r>
              <a:rPr lang="en-US" dirty="0">
                <a:latin typeface="Times New Roman" charset="0"/>
                <a:ea typeface="SimSun" panose="02010600030101010101" pitchFamily="2" charset="-122"/>
              </a:rPr>
              <a:t>通常，无包装的生肉、禽肉和海产品不能作为自助餐供应。但以下食品除外：供应寿司或生贝类食物的自助餐台或沙拉吧中的即食食物；在经营场所即时烹制并食用的即烹食品，例如蒙古烤肉；生的、冷冻的带壳虾或龙虾。</a:t>
            </a:r>
          </a:p>
          <a:p>
            <a:pPr marL="171450" indent="-171450">
              <a:buFont typeface="Arial" panose="020B0604020202020204" pitchFamily="34" charset="0"/>
              <a:buChar char="•"/>
            </a:pPr>
            <a:r>
              <a:rPr lang="en-US" dirty="0">
                <a:latin typeface="Times New Roman" charset="0"/>
                <a:ea typeface="SimSun" panose="02010600030101010101" pitchFamily="2" charset="-122"/>
              </a:rPr>
              <a:t>指派专人监督顾客。张贴标志，提醒客人不要重复使用盘子和厨房用具。</a:t>
            </a:r>
          </a:p>
          <a:p>
            <a:pPr marL="171450" indent="-171450">
              <a:buFont typeface="Arial" panose="020B0604020202020204" pitchFamily="34" charset="0"/>
              <a:buChar char="•"/>
            </a:pPr>
            <a:r>
              <a:rPr lang="en-US" dirty="0">
                <a:latin typeface="Times New Roman" charset="0"/>
                <a:ea typeface="SimSun" panose="02010600030101010101" pitchFamily="2" charset="-122"/>
              </a:rPr>
              <a:t>在食品陈列柜中放入正确的夹盛食品厨房用具，例如夹子、长柄勺或熟食包装纸。</a:t>
            </a:r>
          </a:p>
          <a:p>
            <a:pPr marL="114300" indent="-114300">
              <a:buFontTx/>
              <a:buChar char="•"/>
            </a:pPr>
            <a:endParaRPr lang="zh-CN" dirty="0">
              <a:latin typeface="Times New Roman" charset="0"/>
              <a:ea typeface="SimSun" panose="02010600030101010101" pitchFamily="2" charset="-122"/>
            </a:endParaRPr>
          </a:p>
        </p:txBody>
      </p:sp>
    </p:spTree>
    <p:extLst>
      <p:ext uri="{BB962C8B-B14F-4D97-AF65-F5344CB8AC3E}">
        <p14:creationId xmlns:p14="http://schemas.microsoft.com/office/powerpoint/2010/main" val="2903197246"/>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9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665A3B7-C214-5744-8413-955F24575648}" type="slidenum">
              <a:rPr lang="en-US" sz="1200" b="0" smtClean="0">
                <a:solidFill>
                  <a:srgbClr val="000000"/>
                </a:solidFill>
              </a:rPr>
              <a:pPr eaLnBrk="1" hangingPunct="1">
                <a:defRPr/>
              </a:pPr>
              <a:t>236</a:t>
            </a:fld>
            <a:endParaRPr lang="zh-CN" altLang="en-US" sz="1200" b="0" dirty="0">
              <a:solidFill>
                <a:srgbClr val="000000"/>
              </a:solidFill>
            </a:endParaRPr>
          </a:p>
        </p:txBody>
      </p:sp>
      <p:sp>
        <p:nvSpPr>
          <p:cNvPr id="489475" name="Rectangle 2"/>
          <p:cNvSpPr>
            <a:spLocks noGrp="1" noRot="1" noChangeAspect="1" noChangeArrowheads="1" noTextEdit="1"/>
          </p:cNvSpPr>
          <p:nvPr>
            <p:ph type="sldImg"/>
          </p:nvPr>
        </p:nvSpPr>
        <p:spPr>
          <a:ln/>
        </p:spPr>
      </p:sp>
      <p:sp>
        <p:nvSpPr>
          <p:cNvPr id="489476"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92830" tIns="46415" rIns="92830" bIns="46415"/>
          <a:lstStyle/>
          <a:p>
            <a:pPr marL="114300" indent="-1143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1767578977"/>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E521077-3167-A84A-89DC-6196C967D414}" type="slidenum">
              <a:rPr lang="en-US" sz="1200" b="0" smtClean="0">
                <a:solidFill>
                  <a:srgbClr val="000000"/>
                </a:solidFill>
              </a:rPr>
              <a:pPr eaLnBrk="1" hangingPunct="1">
                <a:defRPr/>
              </a:pPr>
              <a:t>237</a:t>
            </a:fld>
            <a:endParaRPr lang="zh-CN" altLang="en-US" sz="1200" b="0" dirty="0">
              <a:solidFill>
                <a:srgbClr val="000000"/>
              </a:solidFill>
            </a:endParaRPr>
          </a:p>
        </p:txBody>
      </p:sp>
      <p:sp>
        <p:nvSpPr>
          <p:cNvPr id="490499" name="Rectangle 2"/>
          <p:cNvSpPr>
            <a:spLocks noGrp="1" noRot="1" noChangeAspect="1" noChangeArrowheads="1" noTextEdit="1"/>
          </p:cNvSpPr>
          <p:nvPr>
            <p:ph type="sldImg"/>
          </p:nvPr>
        </p:nvSpPr>
        <p:spPr>
          <a:ln/>
        </p:spPr>
      </p:sp>
      <p:sp>
        <p:nvSpPr>
          <p:cNvPr id="490500" name="Rectangle 3"/>
          <p:cNvSpPr>
            <a:spLocks noGrp="1" noChangeArrowheads="1"/>
          </p:cNvSpPr>
          <p:nvPr>
            <p:ph type="body" idx="1"/>
          </p:nvPr>
        </p:nvSpPr>
        <p:spPr>
          <a:xfrm>
            <a:off x="876300" y="4468813"/>
            <a:ext cx="5319713" cy="4294187"/>
          </a:xfrm>
        </p:spPr>
        <p:txBody>
          <a:bodyPr lIns="92830" tIns="46415" rIns="92830" bIns="46415"/>
          <a:lstStyle/>
          <a:p>
            <a:pPr marL="114300" indent="-114300" eaLnBrk="1" hangingPunct="1">
              <a:defRPr/>
            </a:pPr>
            <a:r>
              <a:rPr lang="en-US" b="1" dirty="0">
                <a:ea typeface="SimSun" panose="02010600030101010101" pitchFamily="2" charset="-122"/>
              </a:rPr>
              <a:t>讲师注释</a:t>
            </a:r>
          </a:p>
          <a:p>
            <a:pPr marL="171450" indent="-171450">
              <a:buFont typeface="Arial" pitchFamily="34" charset="0"/>
              <a:buChar char="•"/>
              <a:defRPr/>
            </a:pPr>
            <a:r>
              <a:rPr dirty="0" err="1">
                <a:ea typeface="SimSun" panose="02010600030101010101" pitchFamily="2" charset="-122"/>
              </a:rPr>
              <a:t>未包装的散装食品（例如烘焙产品）和为顾客分装的未包装食品如果符合幻灯片中所列的条件，则无需标识</a:t>
            </a:r>
            <a:r>
              <a:rPr lang="zh-CN" altLang="en-US" dirty="0">
                <a:ea typeface="SimSun" panose="02010600030101010101" pitchFamily="2" charset="-122"/>
              </a:rPr>
              <a:t>。</a:t>
            </a:r>
            <a:endParaRPr lang="zh-CN" b="1" dirty="0">
              <a:ea typeface="SimSun" panose="02010600030101010101" pitchFamily="2" charset="-122"/>
              <a:cs typeface="+mn-cs"/>
            </a:endParaRPr>
          </a:p>
        </p:txBody>
      </p:sp>
    </p:spTree>
    <p:extLst>
      <p:ext uri="{BB962C8B-B14F-4D97-AF65-F5344CB8AC3E}">
        <p14:creationId xmlns:p14="http://schemas.microsoft.com/office/powerpoint/2010/main" val="1016880144"/>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160EA-6D70-2844-A251-4F2BF8311EC4}" type="slidenum">
              <a:rPr lang="en-US" sz="1200" b="0" smtClean="0">
                <a:solidFill>
                  <a:srgbClr val="000000"/>
                </a:solidFill>
              </a:rPr>
              <a:pPr eaLnBrk="1" hangingPunct="1">
                <a:defRPr/>
              </a:pPr>
              <a:t>238</a:t>
            </a:fld>
            <a:endParaRPr lang="zh-CN" altLang="en-US" sz="1200" b="0" dirty="0">
              <a:solidFill>
                <a:srgbClr val="000000"/>
              </a:solidFill>
            </a:endParaRPr>
          </a:p>
        </p:txBody>
      </p:sp>
      <p:sp>
        <p:nvSpPr>
          <p:cNvPr id="491523" name="Rectangle 2"/>
          <p:cNvSpPr>
            <a:spLocks noGrp="1" noRot="1" noChangeAspect="1" noChangeArrowheads="1" noTextEdit="1"/>
          </p:cNvSpPr>
          <p:nvPr>
            <p:ph type="sldImg"/>
          </p:nvPr>
        </p:nvSpPr>
        <p:spPr>
          <a:xfrm>
            <a:off x="1182688" y="696913"/>
            <a:ext cx="4648200" cy="3486150"/>
          </a:xfrm>
          <a:ln/>
        </p:spPr>
      </p:sp>
      <p:sp>
        <p:nvSpPr>
          <p:cNvPr id="491524" name="Rectangle 3"/>
          <p:cNvSpPr>
            <a:spLocks noGrp="1" noChangeArrowheads="1"/>
          </p:cNvSpPr>
          <p:nvPr>
            <p:ph type="body" idx="1"/>
          </p:nvPr>
        </p:nvSpPr>
        <p:spPr>
          <a:xfrm>
            <a:off x="876300" y="4468813"/>
            <a:ext cx="5253567"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cs typeface="+mn-cs"/>
            </a:endParaRPr>
          </a:p>
          <a:p>
            <a:pPr marL="171450" indent="-171450" eaLnBrk="1" hangingPunct="1">
              <a:buFont typeface="Arial" panose="020B0604020202020204" pitchFamily="34" charset="0"/>
              <a:buChar char="•"/>
              <a:defRPr/>
            </a:pPr>
            <a:r>
              <a:rPr lang="en-US" dirty="0" err="1">
                <a:latin typeface="Times New Roman" charset="0"/>
                <a:ea typeface="SimSun" panose="02010600030101010101" pitchFamily="2" charset="-122"/>
              </a:rPr>
              <a:t>拖延食品从预制点到供餐点的时间会增加食品受到污染或出现时间与温度处理不当的危险</a:t>
            </a:r>
            <a:r>
              <a:rPr lang="en-US" dirty="0">
                <a:latin typeface="Times New Roman" charset="0"/>
                <a:ea typeface="SimSun" panose="02010600030101010101" pitchFamily="2" charset="-122"/>
              </a:rPr>
              <a:t>。</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在供餐点，使用适当的容器或设备将食品保持在正确的温度下。</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检查食品的中心温度。如果容器或送货车辆未能将食品保持在正确的温度下，请重新评估送货路线的长度或当前所用设备的效率。</a:t>
            </a:r>
          </a:p>
          <a:p>
            <a:pPr marL="114300" indent="-114300" eaLnBrk="1" hangingPunct="1">
              <a:defRPr/>
            </a:pPr>
            <a:endParaRPr lang="zh-CN" dirty="0">
              <a:latin typeface="Times New Roman" charset="0"/>
              <a:ea typeface="SimSun" panose="02010600030101010101" pitchFamily="2" charset="-122"/>
              <a:cs typeface="+mn-cs"/>
            </a:endParaRPr>
          </a:p>
        </p:txBody>
      </p:sp>
    </p:spTree>
    <p:extLst>
      <p:ext uri="{BB962C8B-B14F-4D97-AF65-F5344CB8AC3E}">
        <p14:creationId xmlns:p14="http://schemas.microsoft.com/office/powerpoint/2010/main" val="3617484883"/>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40DB80-2242-264E-9FF8-24764D7D6DA9}" type="slidenum">
              <a:rPr lang="en-US" sz="1200" b="0" smtClean="0">
                <a:solidFill>
                  <a:srgbClr val="000000"/>
                </a:solidFill>
              </a:rPr>
              <a:pPr eaLnBrk="1" hangingPunct="1">
                <a:defRPr/>
              </a:pPr>
              <a:t>239</a:t>
            </a:fld>
            <a:endParaRPr lang="zh-CN" altLang="en-US" sz="1200" b="0" dirty="0">
              <a:solidFill>
                <a:srgbClr val="000000"/>
              </a:solidFill>
            </a:endParaRPr>
          </a:p>
        </p:txBody>
      </p:sp>
      <p:sp>
        <p:nvSpPr>
          <p:cNvPr id="492547"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9600"/>
            <a:ext cx="5608638" cy="4183063"/>
          </a:xfrm>
        </p:spPr>
        <p:txBody>
          <a:bodyPr/>
          <a:lstStyle/>
          <a:p>
            <a:endParaRPr lang="en-US" dirty="0"/>
          </a:p>
        </p:txBody>
      </p:sp>
    </p:spTree>
    <p:extLst>
      <p:ext uri="{BB962C8B-B14F-4D97-AF65-F5344CB8AC3E}">
        <p14:creationId xmlns:p14="http://schemas.microsoft.com/office/powerpoint/2010/main" val="1376306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66050C8-A639-2E4F-BDDD-34D176703EE4}" type="slidenum">
              <a:rPr lang="en-US" sz="1200" b="0" smtClean="0">
                <a:solidFill>
                  <a:schemeClr val="tx1"/>
                </a:solidFill>
              </a:rPr>
              <a:pPr eaLnBrk="1" hangingPunct="1">
                <a:defRPr/>
              </a:pPr>
              <a:t>24</a:t>
            </a:fld>
            <a:endParaRPr lang="zh-CN" sz="1200" b="0" dirty="0">
              <a:solidFill>
                <a:schemeClr val="tx1"/>
              </a:solidFill>
            </a:endParaRPr>
          </a:p>
        </p:txBody>
      </p:sp>
      <p:sp>
        <p:nvSpPr>
          <p:cNvPr id="312323" name="Rectangle 2"/>
          <p:cNvSpPr>
            <a:spLocks noGrp="1" noRot="1" noChangeAspect="1" noChangeArrowheads="1" noTextEdit="1"/>
          </p:cNvSpPr>
          <p:nvPr>
            <p:ph type="sldImg"/>
          </p:nvPr>
        </p:nvSpPr>
        <p:spPr>
          <a:xfrm>
            <a:off x="1181100" y="698500"/>
            <a:ext cx="4648200" cy="3486150"/>
          </a:xfrm>
          <a:ln/>
        </p:spPr>
      </p:sp>
      <p:sp>
        <p:nvSpPr>
          <p:cNvPr id="312324" name="Rectangle 3"/>
          <p:cNvSpPr>
            <a:spLocks noGrp="1" noChangeArrowheads="1"/>
          </p:cNvSpPr>
          <p:nvPr>
            <p:ph type="body" idx="1"/>
          </p:nvPr>
        </p:nvSpPr>
        <p:spPr>
          <a:xfrm>
            <a:off x="876300" y="4470400"/>
            <a:ext cx="5143500" cy="429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ea typeface="SimSun" panose="02010600030101010101" pitchFamily="2" charset="-122"/>
                <a:cs typeface="SimSun"/>
              </a:rPr>
              <a:t>讲师注释</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和 TCS 食品一样，即食食物也需要认真操作，以防受到污染。 </a:t>
            </a:r>
          </a:p>
          <a:p>
            <a:pPr marL="114300" indent="-114300" eaLnBrk="1" hangingPunct="1">
              <a:spcBef>
                <a:spcPct val="50000"/>
              </a:spcBef>
              <a:buSzPct val="80000"/>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3090796602"/>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35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061D3E0-8CAE-5041-BAC7-9976E7C2490A}" type="slidenum">
              <a:rPr lang="en-US" sz="1200" b="0" smtClean="0">
                <a:solidFill>
                  <a:srgbClr val="000000"/>
                </a:solidFill>
              </a:rPr>
              <a:pPr eaLnBrk="1" hangingPunct="1">
                <a:defRPr/>
              </a:pPr>
              <a:t>240</a:t>
            </a:fld>
            <a:endParaRPr lang="zh-CN" altLang="en-US" sz="1200" b="0" dirty="0">
              <a:solidFill>
                <a:srgbClr val="000000"/>
              </a:solidFill>
            </a:endParaRPr>
          </a:p>
        </p:txBody>
      </p:sp>
      <p:sp>
        <p:nvSpPr>
          <p:cNvPr id="493571" name="Rectangle 2"/>
          <p:cNvSpPr>
            <a:spLocks noGrp="1" noRot="1" noChangeAspect="1" noChangeArrowheads="1" noTextEdit="1"/>
          </p:cNvSpPr>
          <p:nvPr>
            <p:ph type="sldImg"/>
          </p:nvPr>
        </p:nvSpPr>
        <p:spPr>
          <a:xfrm>
            <a:off x="1182688" y="696913"/>
            <a:ext cx="4648200" cy="3486150"/>
          </a:xfrm>
          <a:ln/>
        </p:spPr>
      </p:sp>
      <p:sp>
        <p:nvSpPr>
          <p:cNvPr id="493572" name="Rectangle 3"/>
          <p:cNvSpPr>
            <a:spLocks noGrp="1" noChangeArrowheads="1"/>
          </p:cNvSpPr>
          <p:nvPr>
            <p:ph type="body" idx="1"/>
          </p:nvPr>
        </p:nvSpPr>
        <p:spPr>
          <a:xfrm>
            <a:off x="876300" y="4468813"/>
            <a:ext cx="531283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latin typeface="Times New Roman" charset="0"/>
                <a:ea typeface="SimSun" panose="02010600030101010101" pitchFamily="2" charset="-122"/>
              </a:rPr>
              <a:t>讲师注释</a:t>
            </a:r>
            <a:endParaRPr lang="zh-CN" dirty="0">
              <a:latin typeface="Times New Roman" charset="0"/>
              <a:ea typeface="SimSun" panose="02010600030101010101" pitchFamily="2" charset="-122"/>
              <a:cs typeface="+mn-cs"/>
            </a:endParaRP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处理为自动售货机预制和包装的食品时也需要与供应给顾客的其他任何食品一样小心。自动售货餐饮机构应在运输、送货和供应过程中应保护食品不受污染，并确保不会出现时间与温度处理不当的情况。</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每天检查产品保质期。产品通常带有打码日期，例如到期日或有效期。如果已到期，应立即丢弃食品。现场预制的冷藏食品如果在预制后 7 天内未售出，应将其丢弃。</a:t>
            </a:r>
          </a:p>
          <a:p>
            <a:pPr marL="171450" indent="-171450" eaLnBrk="1" hangingPunct="1">
              <a:buFont typeface="Arial" panose="020B0604020202020204" pitchFamily="34" charset="0"/>
              <a:buChar char="•"/>
              <a:defRPr/>
            </a:pPr>
            <a:r>
              <a:rPr lang="en-US" dirty="0">
                <a:latin typeface="Times New Roman" charset="0"/>
                <a:ea typeface="SimSun" panose="02010600030101010101" pitchFamily="2" charset="-122"/>
              </a:rPr>
              <a:t>将 TCS </a:t>
            </a:r>
            <a:r>
              <a:rPr lang="en-US" dirty="0" err="1">
                <a:latin typeface="Times New Roman" charset="0"/>
                <a:ea typeface="SimSun" panose="02010600030101010101" pitchFamily="2" charset="-122"/>
              </a:rPr>
              <a:t>食品存放在正确的温度下。温度应保持在不高于</a:t>
            </a:r>
            <a:r>
              <a:rPr lang="en-US" dirty="0">
                <a:latin typeface="Times New Roman" charset="0"/>
                <a:ea typeface="SimSun" panose="02010600030101010101" pitchFamily="2" charset="-122"/>
              </a:rPr>
              <a:t> 41ºF (5</a:t>
            </a:r>
            <a:r>
              <a:rPr lang="en-US" altLang="zh-CN" dirty="0">
                <a:latin typeface="Times New Roman" charset="0"/>
                <a:ea typeface="SimSun" panose="02010600030101010101" pitchFamily="2" charset="-122"/>
              </a:rPr>
              <a:t>º</a:t>
            </a:r>
            <a:r>
              <a:rPr lang="en-US" dirty="0">
                <a:latin typeface="Times New Roman" charset="0"/>
                <a:ea typeface="SimSun" panose="02010600030101010101" pitchFamily="2" charset="-122"/>
              </a:rPr>
              <a:t>C) </a:t>
            </a:r>
            <a:r>
              <a:rPr lang="en-US" dirty="0" err="1">
                <a:latin typeface="Times New Roman" charset="0"/>
                <a:ea typeface="SimSun" panose="02010600030101010101" pitchFamily="2" charset="-122"/>
              </a:rPr>
              <a:t>或不低于</a:t>
            </a:r>
            <a:r>
              <a:rPr lang="en-US" dirty="0">
                <a:latin typeface="Times New Roman" charset="0"/>
                <a:ea typeface="SimSun" panose="02010600030101010101" pitchFamily="2" charset="-122"/>
              </a:rPr>
              <a:t> 135</a:t>
            </a:r>
            <a:r>
              <a:rPr lang="en-US" altLang="zh-CN" dirty="0">
                <a:latin typeface="Times New Roman" charset="0"/>
                <a:ea typeface="SimSun" panose="02010600030101010101" pitchFamily="2" charset="-122"/>
              </a:rPr>
              <a:t>º</a:t>
            </a:r>
            <a:r>
              <a:rPr lang="en-US" dirty="0">
                <a:latin typeface="Times New Roman" charset="0"/>
                <a:ea typeface="SimSun" panose="02010600030101010101" pitchFamily="2" charset="-122"/>
              </a:rPr>
              <a:t>F (57</a:t>
            </a:r>
            <a:r>
              <a:rPr lang="en-US" altLang="zh-CN" dirty="0">
                <a:latin typeface="Times New Roman" charset="0"/>
                <a:ea typeface="SimSun" panose="02010600030101010101" pitchFamily="2" charset="-122"/>
              </a:rPr>
              <a:t>º</a:t>
            </a:r>
            <a:r>
              <a:rPr lang="en-US" dirty="0">
                <a:latin typeface="Times New Roman" charset="0"/>
                <a:ea typeface="SimSun" panose="02010600030101010101" pitchFamily="2" charset="-122"/>
              </a:rPr>
              <a:t>C)。这些自动售货机必须具有控制功能，防止供应在危险温度带存放超过指定时间量的 TCS 食品。必须丢弃此食品。</a:t>
            </a:r>
          </a:p>
        </p:txBody>
      </p:sp>
    </p:spTree>
    <p:extLst>
      <p:ext uri="{BB962C8B-B14F-4D97-AF65-F5344CB8AC3E}">
        <p14:creationId xmlns:p14="http://schemas.microsoft.com/office/powerpoint/2010/main" val="486496524"/>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4" name="Slide Image Placeholder 1"/>
          <p:cNvSpPr>
            <a:spLocks noGrp="1" noRot="1" noChangeAspect="1" noTextEdit="1"/>
          </p:cNvSpPr>
          <p:nvPr>
            <p:ph type="sldImg"/>
          </p:nvPr>
        </p:nvSpPr>
        <p:spPr>
          <a:ln/>
        </p:spPr>
      </p:sp>
      <p:sp>
        <p:nvSpPr>
          <p:cNvPr id="494595" name="Notes Placeholder 2"/>
          <p:cNvSpPr>
            <a:spLocks noGrp="1"/>
          </p:cNvSpPr>
          <p:nvPr>
            <p:ph type="body" idx="1"/>
          </p:nvPr>
        </p:nvSpPr>
        <p:spPr>
          <a:xfrm>
            <a:off x="876300" y="4430486"/>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pPr>
              <a:defRPr/>
            </a:pPr>
            <a:endParaRPr lang="en-US" dirty="0">
              <a:latin typeface="Times New Roman" charset="0"/>
              <a:cs typeface="+mn-cs"/>
            </a:endParaRPr>
          </a:p>
        </p:txBody>
      </p:sp>
      <p:sp>
        <p:nvSpPr>
          <p:cNvPr id="49459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E3D5C4F-54B8-4E44-9471-9571B6E5A5AD}" type="slidenum">
              <a:rPr lang="en-US" sz="1200" b="0" smtClean="0">
                <a:solidFill>
                  <a:srgbClr val="000000"/>
                </a:solidFill>
              </a:rPr>
              <a:pPr eaLnBrk="1" hangingPunct="1">
                <a:defRPr/>
              </a:pPr>
              <a:t>241</a:t>
            </a:fld>
            <a:endParaRPr lang="zh-CN" altLang="en-US" sz="1200" b="0" dirty="0">
              <a:solidFill>
                <a:srgbClr val="000000"/>
              </a:solidFill>
            </a:endParaRPr>
          </a:p>
        </p:txBody>
      </p:sp>
    </p:spTree>
    <p:extLst>
      <p:ext uri="{BB962C8B-B14F-4D97-AF65-F5344CB8AC3E}">
        <p14:creationId xmlns:p14="http://schemas.microsoft.com/office/powerpoint/2010/main" val="145663172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56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E2ED1C-B617-994A-964F-8F78762E612D}" type="slidenum">
              <a:rPr lang="en-US" sz="1200" b="0" smtClean="0">
                <a:solidFill>
                  <a:srgbClr val="000000"/>
                </a:solidFill>
              </a:rPr>
              <a:pPr eaLnBrk="1" hangingPunct="1">
                <a:defRPr/>
              </a:pPr>
              <a:t>242</a:t>
            </a:fld>
            <a:endParaRPr lang="zh-CN" altLang="en-US" sz="1200" b="0" dirty="0">
              <a:solidFill>
                <a:srgbClr val="000000"/>
              </a:solidFill>
            </a:endParaRPr>
          </a:p>
        </p:txBody>
      </p:sp>
      <p:sp>
        <p:nvSpPr>
          <p:cNvPr id="495619" name="Rectangle 2"/>
          <p:cNvSpPr>
            <a:spLocks noGrp="1" noRot="1" noChangeAspect="1" noChangeArrowheads="1" noTextEdit="1"/>
          </p:cNvSpPr>
          <p:nvPr>
            <p:ph type="sldImg"/>
          </p:nvPr>
        </p:nvSpPr>
        <p:spPr>
          <a:ln/>
        </p:spPr>
      </p:sp>
      <p:sp>
        <p:nvSpPr>
          <p:cNvPr id="43827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spcBef>
                <a:spcPct val="50000"/>
              </a:spcBef>
              <a:buSzPct val="80000"/>
              <a:buFont typeface="Arial" panose="020B0604020202020204" pitchFamily="34" charset="0"/>
              <a:buChar char="•"/>
            </a:pPr>
            <a:r>
              <a:rPr lang="en-US" dirty="0">
                <a:ea typeface="SimSun" panose="02010600030101010101" pitchFamily="2" charset="-122"/>
                <a:cs typeface="SimSun"/>
              </a:rPr>
              <a:t>与班上学员讨论章节目标。</a:t>
            </a:r>
          </a:p>
          <a:p>
            <a:pPr marL="114300" indent="-114300" eaLnBrk="1" hangingPunct="1"/>
            <a:endParaRPr lang="zh-CN" dirty="0">
              <a:ea typeface="SimSun" panose="02010600030101010101" pitchFamily="2" charset="-122"/>
            </a:endParaRPr>
          </a:p>
        </p:txBody>
      </p:sp>
    </p:spTree>
    <p:extLst>
      <p:ext uri="{BB962C8B-B14F-4D97-AF65-F5344CB8AC3E}">
        <p14:creationId xmlns:p14="http://schemas.microsoft.com/office/powerpoint/2010/main" val="2968561518"/>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19FB44B-D281-1541-AF0C-3E5F7E4BABC7}" type="slidenum">
              <a:rPr lang="en-US" sz="1200" b="0" smtClean="0">
                <a:solidFill>
                  <a:srgbClr val="000000"/>
                </a:solidFill>
              </a:rPr>
              <a:pPr eaLnBrk="1" hangingPunct="1">
                <a:defRPr/>
              </a:pPr>
              <a:t>243</a:t>
            </a:fld>
            <a:endParaRPr lang="zh-CN" altLang="en-US" sz="1200" b="0" dirty="0">
              <a:solidFill>
                <a:srgbClr val="000000"/>
              </a:solidFill>
            </a:endParaRPr>
          </a:p>
        </p:txBody>
      </p:sp>
      <p:sp>
        <p:nvSpPr>
          <p:cNvPr id="496643" name="Rectangle 2"/>
          <p:cNvSpPr>
            <a:spLocks noGrp="1" noRot="1" noChangeAspect="1" noChangeArrowheads="1" noTextEdit="1"/>
          </p:cNvSpPr>
          <p:nvPr>
            <p:ph type="sldImg"/>
          </p:nvPr>
        </p:nvSpPr>
        <p:spPr>
          <a:ln/>
        </p:spPr>
      </p:sp>
      <p:sp>
        <p:nvSpPr>
          <p:cNvPr id="496644" name="Notes Placeholder 1"/>
          <p:cNvSpPr>
            <a:spLocks noGrp="1"/>
          </p:cNvSpPr>
          <p:nvPr>
            <p:ph type="body" idx="1"/>
          </p:nvPr>
        </p:nvSpPr>
        <p:spPr>
          <a:xfrm>
            <a:off x="876300" y="44196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pPr>
              <a:defRPr/>
            </a:pPr>
            <a:endParaRPr lang="en-US" b="0" dirty="0">
              <a:latin typeface="Times New Roman" charset="0"/>
              <a:cs typeface="+mn-cs"/>
            </a:endParaRPr>
          </a:p>
        </p:txBody>
      </p:sp>
    </p:spTree>
    <p:extLst>
      <p:ext uri="{BB962C8B-B14F-4D97-AF65-F5344CB8AC3E}">
        <p14:creationId xmlns:p14="http://schemas.microsoft.com/office/powerpoint/2010/main" val="934327644"/>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F5E8A40-5654-3C42-986F-1C45EE1FF18E}" type="slidenum">
              <a:rPr lang="en-US" sz="1200" b="0" smtClean="0">
                <a:solidFill>
                  <a:srgbClr val="000000"/>
                </a:solidFill>
              </a:rPr>
              <a:pPr eaLnBrk="1" hangingPunct="1">
                <a:defRPr/>
              </a:pPr>
              <a:t>244</a:t>
            </a:fld>
            <a:endParaRPr lang="zh-CN" altLang="en-US" sz="1200" b="0" dirty="0">
              <a:solidFill>
                <a:srgbClr val="000000"/>
              </a:solidFill>
            </a:endParaRPr>
          </a:p>
        </p:txBody>
      </p:sp>
      <p:sp>
        <p:nvSpPr>
          <p:cNvPr id="497667" name="Rectangle 2"/>
          <p:cNvSpPr>
            <a:spLocks noGrp="1" noRot="1" noChangeAspect="1" noChangeArrowheads="1" noTextEdit="1"/>
          </p:cNvSpPr>
          <p:nvPr>
            <p:ph type="sldImg"/>
          </p:nvPr>
        </p:nvSpPr>
        <p:spPr>
          <a:xfrm>
            <a:off x="1182688" y="696913"/>
            <a:ext cx="4648200" cy="3486150"/>
          </a:xfrm>
          <a:ln/>
        </p:spPr>
      </p:sp>
      <p:sp>
        <p:nvSpPr>
          <p:cNvPr id="497668"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既有的食品安全计划可成为您的食品安全管理系统的基石。ServSafe 计划所述的原则正是这些计划的基础。 </a:t>
            </a:r>
          </a:p>
        </p:txBody>
      </p:sp>
    </p:spTree>
    <p:extLst>
      <p:ext uri="{BB962C8B-B14F-4D97-AF65-F5344CB8AC3E}">
        <p14:creationId xmlns:p14="http://schemas.microsoft.com/office/powerpoint/2010/main" val="292401791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A6ED001-FE92-8543-A8DB-2116DCB7E591}" type="slidenum">
              <a:rPr lang="en-US" sz="1200" b="0" smtClean="0">
                <a:solidFill>
                  <a:srgbClr val="000000"/>
                </a:solidFill>
              </a:rPr>
              <a:pPr eaLnBrk="1" hangingPunct="1">
                <a:defRPr/>
              </a:pPr>
              <a:t>245</a:t>
            </a:fld>
            <a:endParaRPr lang="zh-CN" altLang="en-US" sz="1200" b="0" dirty="0">
              <a:solidFill>
                <a:srgbClr val="000000"/>
              </a:solidFill>
            </a:endParaRPr>
          </a:p>
        </p:txBody>
      </p:sp>
      <p:sp>
        <p:nvSpPr>
          <p:cNvPr id="498691" name="Rectangle 2"/>
          <p:cNvSpPr>
            <a:spLocks noGrp="1" noRot="1" noChangeAspect="1" noChangeArrowheads="1" noTextEdit="1"/>
          </p:cNvSpPr>
          <p:nvPr>
            <p:ph type="sldImg"/>
          </p:nvPr>
        </p:nvSpPr>
        <p:spPr>
          <a:xfrm>
            <a:off x="1182688" y="696913"/>
            <a:ext cx="4648200" cy="3486150"/>
          </a:xfrm>
          <a:ln/>
        </p:spPr>
      </p:sp>
      <p:sp>
        <p:nvSpPr>
          <p:cNvPr id="498692" name="Rectangle 3"/>
          <p:cNvSpPr>
            <a:spLocks noGrp="1" noChangeArrowheads="1"/>
          </p:cNvSpPr>
          <p:nvPr>
            <p:ph type="body" idx="1"/>
          </p:nvPr>
        </p:nvSpPr>
        <p:spPr>
          <a:xfrm>
            <a:off x="876300" y="4465638"/>
            <a:ext cx="560705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既有的食品安全计划可成为您的食品安全管理系统的基石。ServSafe 计划所述的原则正是这些计划的基础。 </a:t>
            </a:r>
          </a:p>
        </p:txBody>
      </p:sp>
    </p:spTree>
    <p:extLst>
      <p:ext uri="{BB962C8B-B14F-4D97-AF65-F5344CB8AC3E}">
        <p14:creationId xmlns:p14="http://schemas.microsoft.com/office/powerpoint/2010/main" val="3370035275"/>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97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31A0F39-7E45-7E47-8829-BDB4169F6707}" type="slidenum">
              <a:rPr lang="en-US" sz="1200" b="0" smtClean="0">
                <a:solidFill>
                  <a:srgbClr val="000000"/>
                </a:solidFill>
              </a:rPr>
              <a:pPr eaLnBrk="1" hangingPunct="1">
                <a:defRPr/>
              </a:pPr>
              <a:t>246</a:t>
            </a:fld>
            <a:endParaRPr lang="zh-CN" altLang="en-US" sz="1200" b="0" dirty="0">
              <a:solidFill>
                <a:srgbClr val="000000"/>
              </a:solidFill>
            </a:endParaRPr>
          </a:p>
        </p:txBody>
      </p:sp>
      <p:sp>
        <p:nvSpPr>
          <p:cNvPr id="499715"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4837"/>
            <a:ext cx="5608638" cy="4183063"/>
          </a:xfrm>
        </p:spPr>
        <p:txBody>
          <a:bodyPr/>
          <a:lstStyle/>
          <a:p>
            <a:r>
              <a:rPr lang="en-US" b="1" dirty="0">
                <a:ea typeface="SimSun" panose="02010600030101010101" pitchFamily="2" charset="-122"/>
                <a:cs typeface="SimSun"/>
              </a:rPr>
              <a:t>讲师注释</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a typeface="SimSun" panose="02010600030101010101" pitchFamily="2" charset="-122"/>
                <a:cs typeface="SimSun"/>
              </a:rPr>
              <a:t>经理有责任主动控制上述风险因素以及其他食源性疾病风险因素。这被称为积极的管理控制。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kern="1200" dirty="0">
                <a:solidFill>
                  <a:schemeClr val="tx1"/>
                </a:solidFill>
                <a:ea typeface="SimSun" panose="02010600030101010101" pitchFamily="2" charset="-122"/>
                <a:cs typeface="SimSun"/>
              </a:rPr>
              <a:t>积极的管理控制是主动而非被动执行的。您必须预见到风险并做出相应的规划。</a:t>
            </a:r>
          </a:p>
          <a:p>
            <a:endParaRPr lang="zh-CN" dirty="0">
              <a:ea typeface="SimSun" panose="02010600030101010101" pitchFamily="2" charset="-122"/>
            </a:endParaRPr>
          </a:p>
        </p:txBody>
      </p:sp>
    </p:spTree>
    <p:extLst>
      <p:ext uri="{BB962C8B-B14F-4D97-AF65-F5344CB8AC3E}">
        <p14:creationId xmlns:p14="http://schemas.microsoft.com/office/powerpoint/2010/main" val="3005606475"/>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E8BD86-C9EE-DA4B-B842-2058EBCA18A6}" type="slidenum">
              <a:rPr lang="en-US" sz="1200" b="0" smtClean="0">
                <a:solidFill>
                  <a:srgbClr val="000000"/>
                </a:solidFill>
              </a:rPr>
              <a:pPr eaLnBrk="1" hangingPunct="1">
                <a:defRPr/>
              </a:pPr>
              <a:t>247</a:t>
            </a:fld>
            <a:endParaRPr lang="zh-CN" altLang="en-US" sz="1200" b="0" dirty="0">
              <a:solidFill>
                <a:srgbClr val="000000"/>
              </a:solidFill>
            </a:endParaRPr>
          </a:p>
        </p:txBody>
      </p:sp>
      <p:sp>
        <p:nvSpPr>
          <p:cNvPr id="500739" name="Rectangle 2"/>
          <p:cNvSpPr>
            <a:spLocks noGrp="1" noRot="1" noChangeAspect="1" noChangeArrowheads="1" noTextEdit="1"/>
          </p:cNvSpPr>
          <p:nvPr>
            <p:ph type="sldImg"/>
          </p:nvPr>
        </p:nvSpPr>
        <p:spPr>
          <a:xfrm>
            <a:off x="1182688" y="696913"/>
            <a:ext cx="4648200" cy="3486150"/>
          </a:xfrm>
          <a:ln/>
        </p:spPr>
      </p:sp>
      <p:sp>
        <p:nvSpPr>
          <p:cNvPr id="500741" name="Notes Placeholder 2"/>
          <p:cNvSpPr>
            <a:spLocks noGrp="1"/>
          </p:cNvSpPr>
          <p:nvPr>
            <p:ph type="body" idx="1"/>
          </p:nvPr>
        </p:nvSpPr>
        <p:spPr>
          <a:xfrm>
            <a:off x="8382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餐饮机构可采取多种方式实现积极的管理控制。根据食品和药物管理局 (FDA) 要求，您可以使用一些简单的工具，例如培训计划、经理监督和采用标准操作规程。积极的管理控制还可通过更复杂的解决方案实现，例如</a:t>
            </a:r>
            <a:r>
              <a:rPr lang="en-US" sz="1200" b="0" i="0" u="none" strike="noStrike" kern="1200" baseline="0" dirty="0">
                <a:solidFill>
                  <a:schemeClr val="tx1"/>
                </a:solidFill>
                <a:ea typeface="SimSun" panose="02010600030101010101" pitchFamily="2" charset="-122"/>
                <a:cs typeface="SimSun"/>
              </a:rPr>
              <a:t>危害分析与关键控制点 (HACCP) 计划</a:t>
            </a:r>
            <a:r>
              <a:rPr lang="en-US" dirty="0">
                <a:ea typeface="SimSun" panose="02010600030101010101" pitchFamily="2" charset="-122"/>
                <a:cs typeface="SimSun"/>
              </a:rPr>
              <a:t>。</a:t>
            </a:r>
          </a:p>
        </p:txBody>
      </p:sp>
    </p:spTree>
    <p:extLst>
      <p:ext uri="{BB962C8B-B14F-4D97-AF65-F5344CB8AC3E}">
        <p14:creationId xmlns:p14="http://schemas.microsoft.com/office/powerpoint/2010/main" val="3180509260"/>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E8BD86-C9EE-DA4B-B842-2058EBCA18A6}" type="slidenum">
              <a:rPr lang="en-US" sz="1200" b="0" smtClean="0">
                <a:solidFill>
                  <a:srgbClr val="000000"/>
                </a:solidFill>
              </a:rPr>
              <a:pPr eaLnBrk="1" hangingPunct="1">
                <a:defRPr/>
              </a:pPr>
              <a:t>248</a:t>
            </a:fld>
            <a:endParaRPr lang="zh-CN" altLang="en-US" sz="1200" b="0" dirty="0">
              <a:solidFill>
                <a:srgbClr val="000000"/>
              </a:solidFill>
            </a:endParaRPr>
          </a:p>
        </p:txBody>
      </p:sp>
      <p:sp>
        <p:nvSpPr>
          <p:cNvPr id="500739" name="Rectangle 2"/>
          <p:cNvSpPr>
            <a:spLocks noGrp="1" noRot="1" noChangeAspect="1" noChangeArrowheads="1" noTextEdit="1"/>
          </p:cNvSpPr>
          <p:nvPr>
            <p:ph type="sldImg"/>
          </p:nvPr>
        </p:nvSpPr>
        <p:spPr>
          <a:xfrm>
            <a:off x="1182688" y="696913"/>
            <a:ext cx="4648200" cy="3486150"/>
          </a:xfrm>
          <a:ln/>
        </p:spPr>
      </p:sp>
      <p:sp>
        <p:nvSpPr>
          <p:cNvPr id="500741" name="Notes Placeholder 2"/>
          <p:cNvSpPr>
            <a:spLocks noGrp="1"/>
          </p:cNvSpPr>
          <p:nvPr>
            <p:ph type="body" idx="1"/>
          </p:nvPr>
        </p:nvSpPr>
        <p:spPr>
          <a:xfrm>
            <a:off x="838200" y="44196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经理应在整个食品流程中执行积极的管理控制。这包括预见潜在的食源性疾病风险因素，然后加以控制或消除。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发现并记录您的餐饮机构中潜在的食源性疾病风险。然后，确认可以控制或消除的危害。</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如果经理能够对餐饮机构中的关键活动进行监控，就能确保食品安全。因此，请记录员工在哪些环节必须监控食品安全要求。这可能包括确定何时应该测量温度，以及检测三槽水槽中的消毒剂浓度的频率。</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采取适当的步骤来纠正不正确的规程或行为。例如，如果在检测时发现消毒剂浓度过低，则可通过提高浓度来纠正这一情况。</a:t>
            </a:r>
          </a:p>
          <a:p>
            <a:pPr marL="171450" indent="-171450" eaLnBrk="1" hangingPunct="1">
              <a:buFont typeface="Arial" panose="020B0604020202020204" pitchFamily="34" charset="0"/>
              <a:buChar char="•"/>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1467263717"/>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3B2F752-2615-A648-BAC6-064FD8A81B3A}" type="slidenum">
              <a:rPr lang="en-US" sz="1200" b="0" smtClean="0">
                <a:solidFill>
                  <a:srgbClr val="000000"/>
                </a:solidFill>
              </a:rPr>
              <a:pPr eaLnBrk="1" hangingPunct="1">
                <a:defRPr/>
              </a:pPr>
              <a:t>249</a:t>
            </a:fld>
            <a:endParaRPr lang="zh-CN" altLang="en-US" sz="1200" b="0" dirty="0">
              <a:solidFill>
                <a:srgbClr val="000000"/>
              </a:solidFill>
            </a:endParaRPr>
          </a:p>
        </p:txBody>
      </p:sp>
      <p:sp>
        <p:nvSpPr>
          <p:cNvPr id="501763" name="Rectangle 2"/>
          <p:cNvSpPr>
            <a:spLocks noGrp="1" noRot="1" noChangeAspect="1" noChangeArrowheads="1" noTextEdit="1"/>
          </p:cNvSpPr>
          <p:nvPr>
            <p:ph type="sldImg"/>
          </p:nvPr>
        </p:nvSpPr>
        <p:spPr>
          <a:xfrm>
            <a:off x="1182688" y="696913"/>
            <a:ext cx="4648200" cy="3486150"/>
          </a:xfrm>
          <a:ln/>
        </p:spPr>
      </p:sp>
      <p:sp>
        <p:nvSpPr>
          <p:cNvPr id="501764" name="Rectangle 3"/>
          <p:cNvSpPr>
            <a:spLocks noGrp="1" noChangeArrowheads="1"/>
          </p:cNvSpPr>
          <p:nvPr>
            <p:ph type="body" idx="1"/>
          </p:nvPr>
        </p:nvSpPr>
        <p:spPr>
          <a:xfrm>
            <a:off x="930275"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FDA 针对常见食源性疾病风险因素的控制提供了具体的建议。这被称为公共卫生干预，目的在于保护公共卫生。</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b="1" dirty="0">
                <a:ea typeface="SimSun" panose="02010600030101010101" pitchFamily="2" charset="-122"/>
                <a:cs typeface="SimSun"/>
              </a:rPr>
              <a:t>知识示范：</a:t>
            </a:r>
            <a:r>
              <a:rPr lang="en-US" dirty="0">
                <a:ea typeface="SimSun" panose="02010600030101010101" pitchFamily="2" charset="-122"/>
                <a:cs typeface="SimSun"/>
              </a:rPr>
              <a:t>作为一名经理，您必须能够展示您对如何保证食品安全的了解。获得食品安全认证是展示这一点的途径之一。</a:t>
            </a:r>
          </a:p>
          <a:p>
            <a:pPr marL="171450" indent="-171450" eaLnBrk="1" hangingPunct="1">
              <a:buFont typeface="Arial" panose="020B0604020202020204" pitchFamily="34" charset="0"/>
              <a:buChar char="•"/>
              <a:defRPr/>
            </a:pPr>
            <a:r>
              <a:rPr lang="en-US" b="1" dirty="0">
                <a:ea typeface="SimSun" panose="02010600030101010101" pitchFamily="2" charset="-122"/>
                <a:cs typeface="SimSun"/>
              </a:rPr>
              <a:t>员工健康控制：</a:t>
            </a:r>
            <a:r>
              <a:rPr lang="en-US" dirty="0">
                <a:ea typeface="SimSun" panose="02010600030101010101" pitchFamily="2" charset="-122"/>
                <a:cs typeface="SimSun"/>
              </a:rPr>
              <a:t>必须实施规程，确保员工保持个人卫生。例如，员工必须了解，向管理层报告疾病和疾病症状是对他们的一项要求。</a:t>
            </a:r>
          </a:p>
          <a:p>
            <a:pPr marL="171450" indent="-171450" eaLnBrk="1" hangingPunct="1">
              <a:buFont typeface="Arial" panose="020B0604020202020204" pitchFamily="34" charset="0"/>
              <a:buChar char="•"/>
              <a:defRPr/>
            </a:pPr>
            <a:r>
              <a:rPr lang="en-US" b="1" dirty="0">
                <a:ea typeface="SimSun" panose="02010600030101010101" pitchFamily="2" charset="-122"/>
                <a:cs typeface="SimSun"/>
              </a:rPr>
              <a:t>避免双手成为污染途径：</a:t>
            </a:r>
            <a:r>
              <a:rPr lang="en-US" dirty="0">
                <a:ea typeface="SimSun" panose="02010600030101010101" pitchFamily="2" charset="-122"/>
                <a:cs typeface="SimSun"/>
              </a:rPr>
              <a:t>必须实施控制，禁止裸手接触即食食物。这可能包括要求使用夹子来处理即食食物。</a:t>
            </a:r>
          </a:p>
          <a:p>
            <a:pPr marL="171450" indent="-171450" eaLnBrk="1" hangingPunct="1">
              <a:buFont typeface="Arial" panose="020B0604020202020204" pitchFamily="34" charset="0"/>
              <a:buChar char="•"/>
              <a:defRPr/>
            </a:pPr>
            <a:r>
              <a:rPr lang="en-US" b="1" dirty="0">
                <a:ea typeface="SimSun" panose="02010600030101010101" pitchFamily="2" charset="-122"/>
                <a:cs typeface="SimSun"/>
              </a:rPr>
              <a:t>用于控制病原体的时间和温度控制：</a:t>
            </a:r>
            <a:r>
              <a:rPr lang="en-US" dirty="0">
                <a:ea typeface="SimSun" panose="02010600030101010101" pitchFamily="2" charset="-122"/>
                <a:cs typeface="SimSun"/>
              </a:rPr>
              <a:t>必须制定规程，限制食品在危险温度带以内存放的时间。例如，要求食品操作者每两小时检查一次保温存放食品的中心温度。</a:t>
            </a:r>
          </a:p>
          <a:p>
            <a:pPr marL="171450" indent="-171450" eaLnBrk="1" hangingPunct="1">
              <a:buFont typeface="Arial" panose="020B0604020202020204" pitchFamily="34" charset="0"/>
              <a:buChar char="•"/>
              <a:defRPr/>
            </a:pPr>
            <a:r>
              <a:rPr lang="en-US" b="1" dirty="0">
                <a:ea typeface="SimSun" panose="02010600030101010101" pitchFamily="2" charset="-122"/>
                <a:cs typeface="SimSun"/>
              </a:rPr>
              <a:t>消费者忠告：</a:t>
            </a:r>
            <a:r>
              <a:rPr lang="en-US" dirty="0">
                <a:ea typeface="SimSun" panose="02010600030101010101" pitchFamily="2" charset="-122"/>
                <a:cs typeface="SimSun"/>
              </a:rPr>
              <a:t>如果您供应生食或未煮熟的菜单品项，则必须告知顾客。这类告示必须包含食用此类食品所存在的风险的陈述。</a:t>
            </a:r>
          </a:p>
        </p:txBody>
      </p:sp>
    </p:spTree>
    <p:extLst>
      <p:ext uri="{BB962C8B-B14F-4D97-AF65-F5344CB8AC3E}">
        <p14:creationId xmlns:p14="http://schemas.microsoft.com/office/powerpoint/2010/main" val="42741319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CB17602-3C6D-A94E-9C70-79A4888EDDCB}" type="slidenum">
              <a:rPr lang="en-US" sz="1200" b="0" smtClean="0">
                <a:solidFill>
                  <a:schemeClr val="tx1"/>
                </a:solidFill>
              </a:rPr>
              <a:pPr eaLnBrk="1" hangingPunct="1">
                <a:defRPr/>
              </a:pPr>
              <a:t>25</a:t>
            </a:fld>
            <a:endParaRPr lang="zh-CN" sz="1200" b="0" dirty="0">
              <a:solidFill>
                <a:schemeClr val="tx1"/>
              </a:solidFill>
            </a:endParaRPr>
          </a:p>
        </p:txBody>
      </p:sp>
      <p:sp>
        <p:nvSpPr>
          <p:cNvPr id="313347" name="Rectangle 2"/>
          <p:cNvSpPr>
            <a:spLocks noGrp="1" noRot="1" noChangeAspect="1" noChangeArrowheads="1" noTextEdit="1"/>
          </p:cNvSpPr>
          <p:nvPr>
            <p:ph type="sldImg"/>
          </p:nvPr>
        </p:nvSpPr>
        <p:spPr>
          <a:xfrm>
            <a:off x="1181100" y="698500"/>
            <a:ext cx="4648200" cy="3486150"/>
          </a:xfrm>
          <a:ln/>
        </p:spPr>
      </p:sp>
      <p:sp>
        <p:nvSpPr>
          <p:cNvPr id="313348" name="Rectangle 3"/>
          <p:cNvSpPr>
            <a:spLocks noGrp="1" noChangeArrowheads="1"/>
          </p:cNvSpPr>
          <p:nvPr>
            <p:ph type="body" idx="1"/>
          </p:nvPr>
        </p:nvSpPr>
        <p:spPr>
          <a:xfrm>
            <a:off x="876300" y="4470400"/>
            <a:ext cx="5143500" cy="429260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ea typeface="SimSun" panose="02010600030101010101" pitchFamily="2" charset="-122"/>
                <a:cs typeface="SimSun"/>
              </a:rPr>
              <a:t>讲师注释</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老年人风险较高是因为随着年龄的增长，人体的免疫系统会逐渐衰退。</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免疫系统是身体防御疾病的屏障。</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年龄很小的儿童风险较高是因为他们尚未建立起强大的免疫系统。</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免疫系统受损的人包括身患某些疾病或正在接受某些药物治疗的人： </a:t>
            </a:r>
          </a:p>
          <a:p>
            <a:pPr marL="628650" lvl="1"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罹患癌症或正在接受化疗的人 </a:t>
            </a:r>
          </a:p>
          <a:p>
            <a:pPr marL="628650" lvl="1"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携带 HIV/AIDS 病毒的人 </a:t>
            </a:r>
          </a:p>
          <a:p>
            <a:pPr marL="628650" lvl="1"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接受器官移植者</a:t>
            </a:r>
          </a:p>
          <a:p>
            <a:pPr marL="114300" indent="-114300" eaLnBrk="1" hangingPunct="1">
              <a:spcBef>
                <a:spcPct val="50000"/>
              </a:spcBef>
              <a:buSzPct val="80000"/>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800775913"/>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FD39E8-DE6F-9642-8334-17E1B1F7D752}" type="slidenum">
              <a:rPr lang="en-US" sz="1200" b="0" smtClean="0">
                <a:solidFill>
                  <a:srgbClr val="000000"/>
                </a:solidFill>
              </a:rPr>
              <a:pPr eaLnBrk="1" hangingPunct="1">
                <a:defRPr/>
              </a:pPr>
              <a:t>250</a:t>
            </a:fld>
            <a:endParaRPr lang="zh-CN" altLang="en-US" sz="1200" b="0" dirty="0">
              <a:solidFill>
                <a:srgbClr val="000000"/>
              </a:solidFill>
            </a:endParaRPr>
          </a:p>
        </p:txBody>
      </p:sp>
      <p:sp>
        <p:nvSpPr>
          <p:cNvPr id="502787" name="Rectangle 2"/>
          <p:cNvSpPr>
            <a:spLocks noGrp="1" noRot="1" noChangeAspect="1" noChangeArrowheads="1" noTextEdit="1"/>
          </p:cNvSpPr>
          <p:nvPr>
            <p:ph type="sldImg"/>
          </p:nvPr>
        </p:nvSpPr>
        <p:spPr>
          <a:xfrm>
            <a:off x="1182688" y="696913"/>
            <a:ext cx="4648200" cy="3486150"/>
          </a:xfrm>
          <a:ln/>
        </p:spPr>
      </p:sp>
      <p:sp>
        <p:nvSpPr>
          <p:cNvPr id="502788"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您可以实施多种系统来实现食源性疾病危险因素的积极的管理控制。危害分析与关键控制点 (HACCP) 计划便是这样的一个系统。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HACCP（危害分析与关键控制点）立足于在产品流程的特定环节识别出重大的生物、化学或物理性危害</a:t>
            </a:r>
            <a:r>
              <a:rPr lang="ja-JP" altLang="en-US" dirty="0">
                <a:ea typeface="SimSun" panose="02010600030101010101" pitchFamily="2" charset="-122"/>
                <a:cs typeface="SimSun"/>
              </a:rPr>
              <a:t>。</a:t>
            </a:r>
            <a:r>
              <a:rPr lang="en-US" dirty="0">
                <a:ea typeface="SimSun" panose="02010600030101010101" pitchFamily="2" charset="-122"/>
                <a:cs typeface="SimSun"/>
              </a:rPr>
              <a:t>识别之后，即可防止、消灭这些危害或将其降低到安全的水平。</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有效的 HACCP（危害分析与关键控制点）系统必须以书面计划为基础。该计划必须特别针对各个设施的菜单、顾客、设备、流程和运营。由于每项 HACCP（危害分析与关键控制点）计划都是独一无二的，因此适合一个餐饮机构的计划不一定适合另一个餐饮机构。</a:t>
            </a:r>
            <a:endParaRPr lang="zh-CN" dirty="0">
              <a:ea typeface="SimSun" panose="02010600030101010101" pitchFamily="2" charset="-122"/>
              <a:cs typeface="SimSun"/>
            </a:endParaRPr>
          </a:p>
          <a:p>
            <a:pPr eaLnBrk="1" hangingPunct="1">
              <a:buFontTx/>
              <a:buChar char="•"/>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2713413139"/>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4" name="Slide Image Placeholder 1"/>
          <p:cNvSpPr>
            <a:spLocks noGrp="1" noRot="1" noChangeAspect="1" noTextEdit="1"/>
          </p:cNvSpPr>
          <p:nvPr>
            <p:ph type="sldImg"/>
          </p:nvPr>
        </p:nvSpPr>
        <p:spPr>
          <a:ln/>
        </p:spPr>
      </p:sp>
      <p:sp>
        <p:nvSpPr>
          <p:cNvPr id="515075"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pPr>
              <a:defRPr/>
            </a:pPr>
            <a:endParaRPr lang="en-US" dirty="0">
              <a:latin typeface="Times New Roman" charset="0"/>
              <a:cs typeface="+mn-cs"/>
            </a:endParaRPr>
          </a:p>
        </p:txBody>
      </p:sp>
      <p:sp>
        <p:nvSpPr>
          <p:cNvPr id="515076"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683F21-D6F0-9741-8B66-56E6CECDE660}" type="slidenum">
              <a:rPr lang="en-US" sz="1200" b="0" smtClean="0">
                <a:solidFill>
                  <a:srgbClr val="000000"/>
                </a:solidFill>
              </a:rPr>
              <a:pPr eaLnBrk="1" hangingPunct="1">
                <a:defRPr/>
              </a:pPr>
              <a:t>251</a:t>
            </a:fld>
            <a:endParaRPr lang="zh-CN" altLang="en-US" sz="1200" b="0" dirty="0">
              <a:solidFill>
                <a:srgbClr val="000000"/>
              </a:solidFill>
            </a:endParaRPr>
          </a:p>
        </p:txBody>
      </p:sp>
    </p:spTree>
    <p:extLst>
      <p:ext uri="{BB962C8B-B14F-4D97-AF65-F5344CB8AC3E}">
        <p14:creationId xmlns:p14="http://schemas.microsoft.com/office/powerpoint/2010/main" val="3947961555"/>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60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3953D2B-F31D-704B-B596-893843AFF542}" type="slidenum">
              <a:rPr lang="en-US" sz="1200" b="0" smtClean="0">
                <a:solidFill>
                  <a:srgbClr val="000000"/>
                </a:solidFill>
              </a:rPr>
              <a:pPr eaLnBrk="1" hangingPunct="1">
                <a:defRPr/>
              </a:pPr>
              <a:t>252</a:t>
            </a:fld>
            <a:endParaRPr lang="zh-CN" altLang="en-US" sz="1200" b="0" dirty="0">
              <a:solidFill>
                <a:srgbClr val="000000"/>
              </a:solidFill>
            </a:endParaRPr>
          </a:p>
        </p:txBody>
      </p:sp>
      <p:sp>
        <p:nvSpPr>
          <p:cNvPr id="516099" name="Rectangle 2"/>
          <p:cNvSpPr>
            <a:spLocks noGrp="1" noRot="1" noChangeAspect="1" noChangeArrowheads="1" noTextEdit="1"/>
          </p:cNvSpPr>
          <p:nvPr>
            <p:ph type="sldImg"/>
          </p:nvPr>
        </p:nvSpPr>
        <p:spPr>
          <a:ln/>
        </p:spPr>
      </p:sp>
      <p:sp>
        <p:nvSpPr>
          <p:cNvPr id="47923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spcBef>
                <a:spcPct val="50000"/>
              </a:spcBef>
              <a:buSzPct val="80000"/>
              <a:buFont typeface="Arial" panose="020B0604020202020204" pitchFamily="34" charset="0"/>
              <a:buChar char="•"/>
            </a:pPr>
            <a:r>
              <a:rPr lang="en-US" dirty="0">
                <a:ea typeface="SimSun" panose="02010600030101010101" pitchFamily="2" charset="-122"/>
                <a:cs typeface="SimSun"/>
              </a:rPr>
              <a:t>与班上学员讨论章节目标。</a:t>
            </a:r>
          </a:p>
        </p:txBody>
      </p:sp>
    </p:spTree>
    <p:extLst>
      <p:ext uri="{BB962C8B-B14F-4D97-AF65-F5344CB8AC3E}">
        <p14:creationId xmlns:p14="http://schemas.microsoft.com/office/powerpoint/2010/main" val="3240024197"/>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E95E92B-D0FA-8547-ADF1-8E69F1A3B80B}" type="slidenum">
              <a:rPr lang="en-US" sz="1200" b="0" smtClean="0">
                <a:solidFill>
                  <a:srgbClr val="000000"/>
                </a:solidFill>
              </a:rPr>
              <a:pPr eaLnBrk="1" hangingPunct="1">
                <a:defRPr/>
              </a:pPr>
              <a:t>253</a:t>
            </a:fld>
            <a:endParaRPr lang="zh-CN" altLang="en-US" sz="1200" b="0" dirty="0">
              <a:solidFill>
                <a:srgbClr val="000000"/>
              </a:solidFill>
            </a:endParaRPr>
          </a:p>
        </p:txBody>
      </p:sp>
      <p:sp>
        <p:nvSpPr>
          <p:cNvPr id="517123" name="Rectangle 2"/>
          <p:cNvSpPr>
            <a:spLocks noGrp="1" noRot="1" noChangeAspect="1" noChangeArrowheads="1" noTextEdit="1"/>
          </p:cNvSpPr>
          <p:nvPr>
            <p:ph type="sldImg"/>
          </p:nvPr>
        </p:nvSpPr>
        <p:spPr>
          <a:xfrm>
            <a:off x="1182688" y="696913"/>
            <a:ext cx="4648200" cy="3486150"/>
          </a:xfrm>
          <a:ln/>
        </p:spPr>
      </p:sp>
      <p:sp>
        <p:nvSpPr>
          <p:cNvPr id="52228" name="Rectangle 3"/>
          <p:cNvSpPr>
            <a:spLocks noGrp="1" noChangeArrowheads="1"/>
          </p:cNvSpPr>
          <p:nvPr>
            <p:ph type="body" idx="1"/>
          </p:nvPr>
        </p:nvSpPr>
        <p:spPr>
          <a:xfrm>
            <a:off x="876300" y="4414837"/>
            <a:ext cx="5321300" cy="4183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3571" tIns="46785" rIns="93571" bIns="46785"/>
          <a:lstStyle/>
          <a:p>
            <a:pPr marL="114300" indent="-114300"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a:buFont typeface="Arial" pitchFamily="34" charset="0"/>
              <a:buChar char="•"/>
              <a:defRPr/>
            </a:pPr>
            <a:r>
              <a:rPr lang="en-US" sz="1200" b="0" i="0" u="none" strike="noStrike" kern="1200" baseline="0" dirty="0">
                <a:solidFill>
                  <a:schemeClr val="tx1"/>
                </a:solidFill>
                <a:ea typeface="SimSun" panose="02010600030101010101" pitchFamily="2" charset="-122"/>
                <a:cs typeface="SimSun"/>
              </a:rPr>
              <a:t>在改变您的餐饮机构、设施或设备之前，您可能需要咨询当地的监管机构</a:t>
            </a:r>
            <a:endParaRPr lang="zh-CN" dirty="0">
              <a:ea typeface="SimSun" panose="02010600030101010101" pitchFamily="2" charset="-122"/>
              <a:cs typeface="SimSun"/>
            </a:endParaRPr>
          </a:p>
          <a:p>
            <a:pPr marL="171450" indent="-171450">
              <a:buFont typeface="Arial" pitchFamily="34" charset="0"/>
              <a:buChar char="•"/>
              <a:defRPr/>
            </a:pPr>
            <a:r>
              <a:rPr dirty="0">
                <a:ea typeface="SimSun" panose="02010600030101010101" pitchFamily="2" charset="-122"/>
                <a:cs typeface="SimSun"/>
              </a:rPr>
              <a:t>安装好后，地板、墙壁和天花板必须定期维修。更换缺失或破损的天花板瓷砖。地板同样如此。修补墙壁上的所有孔洞。</a:t>
            </a:r>
          </a:p>
          <a:p>
            <a:pPr marL="171450" indent="-171450">
              <a:buFont typeface="Arial" pitchFamily="34" charset="0"/>
              <a:buChar char="•"/>
              <a:defRPr/>
            </a:pPr>
            <a:r>
              <a:rPr lang="en-US" sz="1200" b="0" i="0" u="none" strike="noStrike" kern="1200" baseline="0" dirty="0">
                <a:solidFill>
                  <a:schemeClr val="tx1"/>
                </a:solidFill>
                <a:ea typeface="SimSun" panose="02010600030101010101" pitchFamily="2" charset="-122"/>
                <a:cs typeface="SimSun"/>
              </a:rPr>
              <a:t>凹槽是地板与墙壁之间弯曲、密封的边缘，能消除难以清洁的尖角或间隙。凹槽应牢牢粘附到墙壁，以消除昆虫的藏身之地。这也能保护墙壁以免受潮。 </a:t>
            </a:r>
          </a:p>
          <a:p>
            <a:pPr marL="171450" indent="-171450">
              <a:buFont typeface="Arial" pitchFamily="34" charset="0"/>
              <a:buChar char="•"/>
              <a:defRPr/>
            </a:pPr>
            <a:r>
              <a:rPr lang="en-US" sz="1200" b="0" i="0" u="none" strike="noStrike" kern="1200" baseline="0" dirty="0">
                <a:solidFill>
                  <a:schemeClr val="tx1"/>
                </a:solidFill>
                <a:ea typeface="SimSun" panose="02010600030101010101" pitchFamily="2" charset="-122"/>
                <a:cs typeface="SimSun"/>
              </a:rPr>
              <a:t>如果由于喷洒或清洁期间冲洗地板造成积水，应尽快予以清理。</a:t>
            </a:r>
            <a:endParaRPr lang="zh-CN" dirty="0">
              <a:ea typeface="SimSun" panose="02010600030101010101" pitchFamily="2" charset="-122"/>
              <a:cs typeface="SimSun"/>
            </a:endParaRPr>
          </a:p>
        </p:txBody>
      </p:sp>
    </p:spTree>
    <p:extLst>
      <p:ext uri="{BB962C8B-B14F-4D97-AF65-F5344CB8AC3E}">
        <p14:creationId xmlns:p14="http://schemas.microsoft.com/office/powerpoint/2010/main" val="3249167258"/>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7BD9644D-4F33-D749-8111-E62CFE4BC79B}"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254</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523267"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pPr marL="112163" indent="-112163">
              <a:defRPr/>
            </a:pPr>
            <a:r>
              <a:rPr lang="zh-CN" b="1">
                <a:latin typeface="Times New Roman" charset="0"/>
                <a:ea typeface="SimSun"/>
                <a:cs typeface="+mn-cs"/>
              </a:rPr>
              <a:t>讲师注释</a:t>
            </a:r>
          </a:p>
          <a:p>
            <a:pPr marL="112163" indent="-112163">
              <a:buFontTx/>
              <a:buChar char="•"/>
              <a:defRPr/>
            </a:pPr>
            <a:r>
              <a:rPr lang="zh-CN" sz="1200" b="0">
                <a:solidFill>
                  <a:schemeClr val="tx1"/>
                </a:solidFill>
                <a:latin typeface="+mn-lt"/>
                <a:ea typeface="SimSun"/>
                <a:cs typeface="+mn-cs"/>
              </a:rPr>
              <a:t>食品服务行业专用设备如果与食品接触，必须符合特定的标准。包括光滑、易于清洁、坚固耐用、不易损坏。</a:t>
            </a:r>
          </a:p>
        </p:txBody>
      </p:sp>
    </p:spTree>
    <p:extLst>
      <p:ext uri="{BB962C8B-B14F-4D97-AF65-F5344CB8AC3E}">
        <p14:creationId xmlns:p14="http://schemas.microsoft.com/office/powerpoint/2010/main" val="3215138603"/>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C3A03A03-40D5-2B45-AF86-81CFF61164C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255</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521219" name="Rectangle 2"/>
          <p:cNvSpPr>
            <a:spLocks noGrp="1" noRot="1" noChangeAspect="1" noChangeArrowheads="1" noTextEdit="1"/>
          </p:cNvSpPr>
          <p:nvPr>
            <p:ph type="sldImg"/>
          </p:nvPr>
        </p:nvSpPr>
        <p:spPr>
          <a:xfrm>
            <a:off x="1144588" y="685800"/>
            <a:ext cx="4572000" cy="3429000"/>
          </a:xfrm>
          <a:ln/>
        </p:spPr>
      </p:sp>
      <p:sp>
        <p:nvSpPr>
          <p:cNvPr id="2" name="Notes Placeholder 1">
            <a:extLst>
              <a:ext uri="{FF2B5EF4-FFF2-40B4-BE49-F238E27FC236}">
                <a16:creationId xmlns:a16="http://schemas.microsoft.com/office/drawing/2014/main" id="{291AFBDC-3F40-4CAD-91CB-EE8CBB6ECE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b="1">
                <a:latin typeface="Times New Roman" charset="0"/>
                <a:ea typeface="SimSun"/>
                <a:cs typeface="+mn-cs"/>
              </a:rPr>
              <a:t>讲师注释</a:t>
            </a: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zh-CN" sz="1200" b="0">
                <a:solidFill>
                  <a:schemeClr val="tx1"/>
                </a:solidFill>
                <a:latin typeface="Times New Roman" charset="0"/>
                <a:ea typeface="SimSun"/>
                <a:cs typeface="+mn-cs"/>
              </a:rPr>
              <a:t>NSF 等组织制定了此类针对食品服务行业专用设备的卫生设计和构造的相关标准。他们还对满足这些标准的设备进行认证。 </a:t>
            </a: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zh-CN" sz="1200" b="0">
                <a:solidFill>
                  <a:schemeClr val="tx1"/>
                </a:solidFill>
                <a:latin typeface="Times New Roman" charset="0"/>
                <a:ea typeface="SimSun"/>
                <a:cs typeface="+mn-cs"/>
              </a:rPr>
              <a:t>其他组织则对设备进行分类 - 或评估，以确保它们满足其他方制定的标准。这些组织必需通过美国国家标准学会 (ANSI) 的认可。</a:t>
            </a:r>
          </a:p>
        </p:txBody>
      </p:sp>
    </p:spTree>
    <p:extLst>
      <p:ext uri="{BB962C8B-B14F-4D97-AF65-F5344CB8AC3E}">
        <p14:creationId xmlns:p14="http://schemas.microsoft.com/office/powerpoint/2010/main" val="1252064658"/>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08206" eaLnBrk="0" hangingPunct="0">
              <a:defRPr sz="3100" b="1">
                <a:solidFill>
                  <a:srgbClr val="FFFFFF"/>
                </a:solidFill>
                <a:latin typeface="Arial" charset="0"/>
                <a:ea typeface="ＭＳ Ｐゴシック" charset="0"/>
              </a:defRPr>
            </a:lvl1pPr>
            <a:lvl2pPr marL="729057" indent="-280406" defTabSz="908206" eaLnBrk="0" hangingPunct="0">
              <a:defRPr sz="3100" b="1">
                <a:solidFill>
                  <a:srgbClr val="FFFFFF"/>
                </a:solidFill>
                <a:latin typeface="Arial" charset="0"/>
                <a:ea typeface="ＭＳ Ｐゴシック" charset="0"/>
              </a:defRPr>
            </a:lvl2pPr>
            <a:lvl3pPr marL="1121626" indent="-224325" defTabSz="908206" eaLnBrk="0" hangingPunct="0">
              <a:defRPr sz="3100" b="1">
                <a:solidFill>
                  <a:srgbClr val="FFFFFF"/>
                </a:solidFill>
                <a:latin typeface="Arial" charset="0"/>
                <a:ea typeface="ＭＳ Ｐゴシック" charset="0"/>
              </a:defRPr>
            </a:lvl3pPr>
            <a:lvl4pPr marL="1570276" indent="-224325" defTabSz="908206" eaLnBrk="0" hangingPunct="0">
              <a:defRPr sz="3100" b="1">
                <a:solidFill>
                  <a:srgbClr val="FFFFFF"/>
                </a:solidFill>
                <a:latin typeface="Arial" charset="0"/>
                <a:ea typeface="ＭＳ Ｐゴシック" charset="0"/>
              </a:defRPr>
            </a:lvl4pPr>
            <a:lvl5pPr marL="2018927" indent="-224325" defTabSz="908206" eaLnBrk="0" hangingPunct="0">
              <a:defRPr sz="3100" b="1">
                <a:solidFill>
                  <a:srgbClr val="FFFFFF"/>
                </a:solidFill>
                <a:latin typeface="Arial" charset="0"/>
                <a:ea typeface="ＭＳ Ｐゴシック" charset="0"/>
              </a:defRPr>
            </a:lvl5pPr>
            <a:lvl6pPr marL="2467577" indent="-224325" defTabSz="908206" eaLnBrk="0" fontAlgn="base" hangingPunct="0">
              <a:spcBef>
                <a:spcPct val="0"/>
              </a:spcBef>
              <a:spcAft>
                <a:spcPct val="0"/>
              </a:spcAft>
              <a:defRPr sz="3100" b="1">
                <a:solidFill>
                  <a:srgbClr val="FFFFFF"/>
                </a:solidFill>
                <a:latin typeface="Arial" charset="0"/>
                <a:ea typeface="ＭＳ Ｐゴシック" charset="0"/>
              </a:defRPr>
            </a:lvl6pPr>
            <a:lvl7pPr marL="2916227" indent="-224325" defTabSz="908206" eaLnBrk="0" fontAlgn="base" hangingPunct="0">
              <a:spcBef>
                <a:spcPct val="0"/>
              </a:spcBef>
              <a:spcAft>
                <a:spcPct val="0"/>
              </a:spcAft>
              <a:defRPr sz="3100" b="1">
                <a:solidFill>
                  <a:srgbClr val="FFFFFF"/>
                </a:solidFill>
                <a:latin typeface="Arial" charset="0"/>
                <a:ea typeface="ＭＳ Ｐゴシック" charset="0"/>
              </a:defRPr>
            </a:lvl7pPr>
            <a:lvl8pPr marL="3364878" indent="-224325" defTabSz="908206" eaLnBrk="0" fontAlgn="base" hangingPunct="0">
              <a:spcBef>
                <a:spcPct val="0"/>
              </a:spcBef>
              <a:spcAft>
                <a:spcPct val="0"/>
              </a:spcAft>
              <a:defRPr sz="3100" b="1">
                <a:solidFill>
                  <a:srgbClr val="FFFFFF"/>
                </a:solidFill>
                <a:latin typeface="Arial" charset="0"/>
                <a:ea typeface="ＭＳ Ｐゴシック" charset="0"/>
              </a:defRPr>
            </a:lvl8pPr>
            <a:lvl9pPr marL="3813528" indent="-224325" defTabSz="908206" eaLnBrk="0" fontAlgn="base" hangingPunct="0">
              <a:spcBef>
                <a:spcPct val="0"/>
              </a:spcBef>
              <a:spcAft>
                <a:spcPct val="0"/>
              </a:spcAft>
              <a:defRPr sz="3100" b="1">
                <a:solidFill>
                  <a:srgbClr val="FFFFFF"/>
                </a:solidFill>
                <a:latin typeface="Arial" charset="0"/>
                <a:ea typeface="ＭＳ Ｐゴシック" charset="0"/>
              </a:defRPr>
            </a:lvl9pPr>
          </a:lstStyle>
          <a:p>
            <a:pPr marL="0" marR="0" lvl="0" indent="0" algn="r" defTabSz="908206" rtl="0" eaLnBrk="1" fontAlgn="auto" latinLnBrk="0" hangingPunct="1">
              <a:lnSpc>
                <a:spcPct val="100000"/>
              </a:lnSpc>
              <a:spcBef>
                <a:spcPts val="0"/>
              </a:spcBef>
              <a:spcAft>
                <a:spcPts val="0"/>
              </a:spcAft>
              <a:buClrTx/>
              <a:buSzTx/>
              <a:buFontTx/>
              <a:buNone/>
              <a:tabLst/>
              <a:defRPr/>
            </a:pPr>
            <a:fld id="{C3A03A03-40D5-2B45-AF86-81CFF61164C2}"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rPr>
              <a:pPr marL="0" marR="0" lvl="0" indent="0" algn="r" defTabSz="908206" rtl="0" eaLnBrk="1" fontAlgn="auto" latinLnBrk="0" hangingPunct="1">
                <a:lnSpc>
                  <a:spcPct val="100000"/>
                </a:lnSpc>
                <a:spcBef>
                  <a:spcPts val="0"/>
                </a:spcBef>
                <a:spcAft>
                  <a:spcPts val="0"/>
                </a:spcAft>
                <a:buClrTx/>
                <a:buSzTx/>
                <a:buFontTx/>
                <a:buNone/>
                <a:tabLst/>
                <a:defRPr/>
              </a:pPr>
              <a:t>256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521219" name="Rectangle 2"/>
          <p:cNvSpPr>
            <a:spLocks noGrp="1" noRot="1" noChangeAspect="1" noChangeArrowheads="1" noTextEdit="1"/>
          </p:cNvSpPr>
          <p:nvPr>
            <p:ph type="sldImg"/>
          </p:nvPr>
        </p:nvSpPr>
        <p:spPr>
          <a:xfrm>
            <a:off x="1144588" y="685800"/>
            <a:ext cx="4572000" cy="3429000"/>
          </a:xfrm>
          <a:ln/>
        </p:spPr>
      </p:sp>
      <p:sp>
        <p:nvSpPr>
          <p:cNvPr id="2" name="Notes Placeholder 1">
            <a:extLst>
              <a:ext uri="{FF2B5EF4-FFF2-40B4-BE49-F238E27FC236}">
                <a16:creationId xmlns:a16="http://schemas.microsoft.com/office/drawing/2014/main" id="{291AFBDC-3F40-4CAD-91CB-EE8CBB6ECE7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zh-CN" b="1">
                <a:latin typeface="Times New Roman" charset="0"/>
                <a:ea typeface="SimSun"/>
                <a:cs typeface="+mn-cs"/>
              </a:rPr>
              <a:t>讲师注释</a:t>
            </a:r>
          </a:p>
          <a:p>
            <a:pPr marL="112163" marR="0" indent="-112163" algn="l" defTabSz="914400" rtl="0" eaLnBrk="1" fontAlgn="auto" latinLnBrk="0" hangingPunct="1">
              <a:lnSpc>
                <a:spcPct val="80000"/>
              </a:lnSpc>
              <a:spcBef>
                <a:spcPct val="50000"/>
              </a:spcBef>
              <a:spcAft>
                <a:spcPts val="0"/>
              </a:spcAft>
              <a:buClrTx/>
              <a:buSzPct val="80000"/>
              <a:buFontTx/>
              <a:buChar char="•"/>
              <a:tabLst/>
              <a:defRPr/>
            </a:pPr>
            <a:r>
              <a:rPr lang="zh-CN" sz="1200" b="0">
                <a:solidFill>
                  <a:schemeClr val="tx1"/>
                </a:solidFill>
                <a:latin typeface="Arial"/>
                <a:ea typeface="SimSun"/>
                <a:cs typeface="Arial"/>
              </a:rPr>
              <a:t>购买设备时，请注意以下 NSF 标记、UL EPH 分类标记或 ETL 卫生标记。这些标记表明设备已通过 ANSI 认可计划进行了卫生认证或分类。</a:t>
            </a:r>
          </a:p>
        </p:txBody>
      </p:sp>
    </p:spTree>
    <p:extLst>
      <p:ext uri="{BB962C8B-B14F-4D97-AF65-F5344CB8AC3E}">
        <p14:creationId xmlns:p14="http://schemas.microsoft.com/office/powerpoint/2010/main" val="1515369483"/>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3C2346E-339A-174A-96C4-CB55331955A2}" type="slidenum">
              <a:rPr lang="en-US" sz="1200" b="0" smtClean="0">
                <a:solidFill>
                  <a:srgbClr val="000000"/>
                </a:solidFill>
              </a:rPr>
              <a:pPr eaLnBrk="1" hangingPunct="1">
                <a:defRPr/>
              </a:pPr>
              <a:t>257</a:t>
            </a:fld>
            <a:endParaRPr lang="zh-CN" altLang="en-US" sz="1200" b="0" dirty="0">
              <a:solidFill>
                <a:srgbClr val="000000"/>
              </a:solidFill>
            </a:endParaRPr>
          </a:p>
        </p:txBody>
      </p:sp>
      <p:sp>
        <p:nvSpPr>
          <p:cNvPr id="519171" name="Rectangle 2"/>
          <p:cNvSpPr>
            <a:spLocks noGrp="1" noRot="1" noChangeAspect="1" noChangeArrowheads="1" noTextEdit="1"/>
          </p:cNvSpPr>
          <p:nvPr>
            <p:ph type="sldImg"/>
          </p:nvPr>
        </p:nvSpPr>
        <p:spPr>
          <a:xfrm>
            <a:off x="1182688" y="696913"/>
            <a:ext cx="4648200" cy="3486150"/>
          </a:xfrm>
          <a:ln/>
        </p:spPr>
      </p:sp>
      <p:sp>
        <p:nvSpPr>
          <p:cNvPr id="51917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lnSpc>
                <a:spcPct val="80000"/>
              </a:lnSpc>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固定式设备应该方便清洁设备自身和周边区域。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安装设备时，请遵循制造商的建议</a:t>
            </a:r>
            <a:r>
              <a:rPr lang="ja-JP" altLang="en-US" dirty="0">
                <a:ea typeface="SimSun" panose="02010600030101010101" pitchFamily="2" charset="-122"/>
                <a:cs typeface="SimSun"/>
              </a:rPr>
              <a:t>。</a:t>
            </a:r>
            <a:r>
              <a:rPr lang="en-US" dirty="0" err="1">
                <a:ea typeface="SimSun" panose="02010600030101010101" pitchFamily="2" charset="-122"/>
                <a:cs typeface="SimSun"/>
              </a:rPr>
              <a:t>此外，请咨询当地监管部门了解相关要求</a:t>
            </a:r>
            <a:r>
              <a:rPr lang="en-US" dirty="0">
                <a:ea typeface="SimSun" panose="02010600030101010101" pitchFamily="2" charset="-122"/>
                <a:cs typeface="SimSun"/>
              </a:rPr>
              <a:t>。 </a:t>
            </a:r>
          </a:p>
          <a:p>
            <a:pPr marL="171450" indent="-171450" eaLnBrk="1" hangingPunct="1">
              <a:buFont typeface="Arial" panose="020B0604020202020204" pitchFamily="34" charset="0"/>
              <a:buChar char="•"/>
              <a:defRPr/>
            </a:pPr>
            <a:endParaRPr lang="zh-CN" dirty="0">
              <a:ea typeface="SimSun" panose="02010600030101010101" pitchFamily="2" charset="-122"/>
              <a:cs typeface="SimSun"/>
            </a:endParaRPr>
          </a:p>
          <a:p>
            <a:pPr marL="114300" indent="-114300" eaLnBrk="1" hangingPunct="1">
              <a:lnSpc>
                <a:spcPct val="80000"/>
              </a:lnSpc>
              <a:buFontTx/>
              <a:buChar char="•"/>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1894556173"/>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1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3C2346E-339A-174A-96C4-CB55331955A2}" type="slidenum">
              <a:rPr lang="en-US" sz="1200" b="0" smtClean="0">
                <a:solidFill>
                  <a:srgbClr val="000000"/>
                </a:solidFill>
              </a:rPr>
              <a:pPr eaLnBrk="1" hangingPunct="1">
                <a:defRPr/>
              </a:pPr>
              <a:t>258</a:t>
            </a:fld>
            <a:endParaRPr lang="zh-CN" altLang="en-US" sz="1200" b="0" dirty="0">
              <a:solidFill>
                <a:srgbClr val="000000"/>
              </a:solidFill>
            </a:endParaRPr>
          </a:p>
        </p:txBody>
      </p:sp>
      <p:sp>
        <p:nvSpPr>
          <p:cNvPr id="519171" name="Rectangle 2"/>
          <p:cNvSpPr>
            <a:spLocks noGrp="1" noRot="1" noChangeAspect="1" noChangeArrowheads="1" noTextEdit="1"/>
          </p:cNvSpPr>
          <p:nvPr>
            <p:ph type="sldImg"/>
          </p:nvPr>
        </p:nvSpPr>
        <p:spPr>
          <a:xfrm>
            <a:off x="1182688" y="696913"/>
            <a:ext cx="4648200" cy="3486150"/>
          </a:xfrm>
          <a:ln/>
        </p:spPr>
      </p:sp>
      <p:sp>
        <p:nvSpPr>
          <p:cNvPr id="51917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lnSpc>
                <a:spcPct val="80000"/>
              </a:lnSpc>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固定式设备应该方便清洁设备自身和周边区域。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安装设备时，请遵循制造商的建议</a:t>
            </a:r>
            <a:r>
              <a:rPr lang="ja-JP" altLang="en-US" dirty="0">
                <a:ea typeface="SimSun" panose="02010600030101010101" pitchFamily="2" charset="-122"/>
                <a:cs typeface="SimSun"/>
              </a:rPr>
              <a:t>。</a:t>
            </a:r>
            <a:r>
              <a:rPr lang="en-US" dirty="0" err="1">
                <a:ea typeface="SimSun" panose="02010600030101010101" pitchFamily="2" charset="-122"/>
                <a:cs typeface="SimSun"/>
              </a:rPr>
              <a:t>此外，请咨询当地监管部门了解相关要求</a:t>
            </a:r>
            <a:r>
              <a:rPr lang="en-US" dirty="0">
                <a:ea typeface="SimSun" panose="02010600030101010101" pitchFamily="2" charset="-122"/>
                <a:cs typeface="SimSun"/>
              </a:rPr>
              <a:t>。 </a:t>
            </a:r>
          </a:p>
          <a:p>
            <a:pPr marL="114300" indent="-114300" eaLnBrk="1" hangingPunct="1">
              <a:buFontTx/>
              <a:buChar char="•"/>
              <a:defRPr/>
            </a:pPr>
            <a:endParaRPr lang="zh-CN" dirty="0">
              <a:ea typeface="SimSun" panose="02010600030101010101" pitchFamily="2" charset="-122"/>
              <a:cs typeface="SimSun"/>
            </a:endParaRPr>
          </a:p>
          <a:p>
            <a:pPr marL="114300" indent="-114300" eaLnBrk="1" hangingPunct="1">
              <a:lnSpc>
                <a:spcPct val="80000"/>
              </a:lnSpc>
              <a:buFontTx/>
              <a:buChar char="•"/>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826155998"/>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3A03A03-40D5-2B45-AF86-81CFF61164C2}" type="slidenum">
              <a:rPr lang="en-US" sz="1200" b="0" smtClean="0">
                <a:solidFill>
                  <a:srgbClr val="000000"/>
                </a:solidFill>
              </a:rPr>
              <a:pPr eaLnBrk="1" hangingPunct="1">
                <a:defRPr/>
              </a:pPr>
              <a:t>259</a:t>
            </a:fld>
            <a:endParaRPr lang="zh-CN" altLang="en-US" sz="1200" b="0" dirty="0">
              <a:solidFill>
                <a:srgbClr val="000000"/>
              </a:solidFill>
            </a:endParaRPr>
          </a:p>
        </p:txBody>
      </p:sp>
      <p:sp>
        <p:nvSpPr>
          <p:cNvPr id="5212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9600"/>
            <a:ext cx="5608638" cy="4183063"/>
          </a:xfrm>
        </p:spPr>
        <p:txBody>
          <a:bodyPr/>
          <a:lstStyle/>
          <a:p>
            <a:endParaRPr lang="en-US" dirty="0"/>
          </a:p>
        </p:txBody>
      </p:sp>
    </p:spTree>
    <p:extLst>
      <p:ext uri="{BB962C8B-B14F-4D97-AF65-F5344CB8AC3E}">
        <p14:creationId xmlns:p14="http://schemas.microsoft.com/office/powerpoint/2010/main" val="11850171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F74875-4360-AE4A-AD62-455721A0AA44}" type="slidenum">
              <a:rPr lang="en-US" sz="1200" b="0" smtClean="0">
                <a:solidFill>
                  <a:schemeClr val="tx1"/>
                </a:solidFill>
              </a:rPr>
              <a:pPr eaLnBrk="1" hangingPunct="1">
                <a:defRPr/>
              </a:pPr>
              <a:t>26</a:t>
            </a:fld>
            <a:endParaRPr lang="zh-CN" sz="1200" b="0" dirty="0">
              <a:solidFill>
                <a:schemeClr val="tx1"/>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cs typeface="SimSun"/>
              </a:rPr>
              <a:t>讲师注释</a:t>
            </a:r>
            <a:r>
              <a:rPr dirty="0">
                <a:ea typeface="SimSun" panose="02010600030101010101" pitchFamily="2" charset="-122"/>
                <a:cs typeface="SimSun"/>
              </a:rPr>
              <a:t>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制定侧重于这些方面的标准操作规程。ServSafe 课程将为您展示如何设计这些规程。 </a:t>
            </a:r>
          </a:p>
        </p:txBody>
      </p:sp>
    </p:spTree>
    <p:extLst>
      <p:ext uri="{BB962C8B-B14F-4D97-AF65-F5344CB8AC3E}">
        <p14:creationId xmlns:p14="http://schemas.microsoft.com/office/powerpoint/2010/main" val="1476321130"/>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F2BA35-4A3C-E445-A566-814043F9DB9A}" type="slidenum">
              <a:rPr lang="en-US" sz="1200" b="0" smtClean="0">
                <a:solidFill>
                  <a:srgbClr val="000000"/>
                </a:solidFill>
              </a:rPr>
              <a:pPr eaLnBrk="1" hangingPunct="1">
                <a:defRPr/>
              </a:pPr>
              <a:t>260</a:t>
            </a:fld>
            <a:endParaRPr lang="zh-CN" altLang="en-US" sz="1200" b="0" dirty="0">
              <a:solidFill>
                <a:srgbClr val="000000"/>
              </a:solidFill>
            </a:endParaRPr>
          </a:p>
        </p:txBody>
      </p:sp>
      <p:sp>
        <p:nvSpPr>
          <p:cNvPr id="522243" name="Rectangle 2"/>
          <p:cNvSpPr>
            <a:spLocks noGrp="1" noRot="1" noChangeAspect="1" noChangeArrowheads="1" noTextEdit="1"/>
          </p:cNvSpPr>
          <p:nvPr>
            <p:ph type="sldImg"/>
          </p:nvPr>
        </p:nvSpPr>
        <p:spPr>
          <a:ln/>
        </p:spPr>
      </p:sp>
      <p:sp>
        <p:nvSpPr>
          <p:cNvPr id="522244"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在安装、操作和维修洗碗机时，时刻遵循制造商说明。</a:t>
            </a:r>
          </a:p>
          <a:p>
            <a:pPr marL="114300" indent="-114300" eaLnBrk="1" hangingPunct="1">
              <a:lnSpc>
                <a:spcPct val="80000"/>
              </a:lnSpc>
              <a:spcBef>
                <a:spcPct val="50000"/>
              </a:spcBef>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2336976636"/>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D9644D-4F33-D749-8111-E62CFE4BC79B}" type="slidenum">
              <a:rPr lang="en-US" sz="1200" b="0" smtClean="0">
                <a:solidFill>
                  <a:srgbClr val="000000"/>
                </a:solidFill>
              </a:rPr>
              <a:pPr eaLnBrk="1" hangingPunct="1">
                <a:defRPr/>
              </a:pPr>
              <a:t>261</a:t>
            </a:fld>
            <a:endParaRPr lang="zh-CN" altLang="en-US" sz="1200" b="0" dirty="0">
              <a:solidFill>
                <a:srgbClr val="000000"/>
              </a:solidFill>
            </a:endParaRPr>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92830" tIns="46415" rIns="92830" bIns="46415"/>
          <a:lstStyle/>
          <a:p>
            <a:pPr marL="114300" indent="-114300" eaLnBrk="1" hangingPunct="1">
              <a:lnSpc>
                <a:spcPct val="80000"/>
              </a:lnSpc>
              <a:spcBef>
                <a:spcPct val="50000"/>
              </a:spcBef>
              <a:defRPr/>
            </a:pPr>
            <a:endParaRPr lang="en-US" b="0" dirty="0">
              <a:latin typeface="Times New Roman" charset="0"/>
              <a:cs typeface="Times New Roman" charset="0"/>
            </a:endParaRPr>
          </a:p>
        </p:txBody>
      </p:sp>
    </p:spTree>
    <p:extLst>
      <p:ext uri="{BB962C8B-B14F-4D97-AF65-F5344CB8AC3E}">
        <p14:creationId xmlns:p14="http://schemas.microsoft.com/office/powerpoint/2010/main" val="779022017"/>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D9644D-4F33-D749-8111-E62CFE4BC79B}" type="slidenum">
              <a:rPr lang="en-US" sz="1200" b="0" smtClean="0">
                <a:solidFill>
                  <a:srgbClr val="000000"/>
                </a:solidFill>
              </a:rPr>
              <a:pPr eaLnBrk="1" hangingPunct="1">
                <a:defRPr/>
              </a:pPr>
              <a:t>262</a:t>
            </a:fld>
            <a:endParaRPr lang="zh-CN" altLang="en-US" sz="1200" b="0" dirty="0">
              <a:solidFill>
                <a:srgbClr val="000000"/>
              </a:solidFill>
            </a:endParaRPr>
          </a:p>
        </p:txBody>
      </p:sp>
      <p:sp>
        <p:nvSpPr>
          <p:cNvPr id="523267" name="Rectangle 2"/>
          <p:cNvSpPr>
            <a:spLocks noGrp="1" noRot="1" noChangeAspect="1" noChangeArrowheads="1" noTextEdit="1"/>
          </p:cNvSpPr>
          <p:nvPr>
            <p:ph type="sldImg"/>
          </p:nvPr>
        </p:nvSpPr>
        <p:spPr>
          <a:ln/>
        </p:spPr>
      </p:sp>
      <p:sp>
        <p:nvSpPr>
          <p:cNvPr id="523268"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92830" tIns="46415" rIns="92830" bIns="46415"/>
          <a:lstStyle/>
          <a:p>
            <a:pPr marL="114300" indent="-114300" eaLnBrk="1" hangingPunct="1">
              <a:lnSpc>
                <a:spcPct val="80000"/>
              </a:lnSpc>
              <a:spcBef>
                <a:spcPct val="50000"/>
              </a:spcBef>
              <a:defRPr/>
            </a:pPr>
            <a:endParaRPr lang="en-US" b="0" dirty="0">
              <a:latin typeface="Times New Roman" charset="0"/>
              <a:cs typeface="Times New Roman" charset="0"/>
            </a:endParaRPr>
          </a:p>
        </p:txBody>
      </p:sp>
    </p:spTree>
    <p:extLst>
      <p:ext uri="{BB962C8B-B14F-4D97-AF65-F5344CB8AC3E}">
        <p14:creationId xmlns:p14="http://schemas.microsoft.com/office/powerpoint/2010/main" val="3882299399"/>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42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5FDEDF-5932-6647-A76A-4BFD0E31EC2A}" type="slidenum">
              <a:rPr lang="en-US" sz="1200" b="0" smtClean="0">
                <a:solidFill>
                  <a:srgbClr val="000000"/>
                </a:solidFill>
              </a:rPr>
              <a:pPr eaLnBrk="1" hangingPunct="1">
                <a:defRPr/>
              </a:pPr>
              <a:t>263</a:t>
            </a:fld>
            <a:endParaRPr lang="zh-CN" altLang="en-US" sz="1200" b="0" dirty="0">
              <a:solidFill>
                <a:srgbClr val="000000"/>
              </a:solidFill>
            </a:endParaRPr>
          </a:p>
        </p:txBody>
      </p:sp>
      <p:sp>
        <p:nvSpPr>
          <p:cNvPr id="524291" name="Rectangle 2"/>
          <p:cNvSpPr>
            <a:spLocks noGrp="1" noRot="1" noChangeAspect="1" noChangeArrowheads="1" noTextEdit="1"/>
          </p:cNvSpPr>
          <p:nvPr>
            <p:ph type="sldImg"/>
          </p:nvPr>
        </p:nvSpPr>
        <p:spPr>
          <a:ln/>
        </p:spPr>
      </p:sp>
      <p:sp>
        <p:nvSpPr>
          <p:cNvPr id="49561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endParaRPr lang="zh-CN" dirty="0">
              <a:ea typeface="SimSun" panose="02010600030101010101" pitchFamily="2" charset="-122"/>
            </a:endParaRPr>
          </a:p>
          <a:p>
            <a:pPr marL="171450" indent="-171450" eaLnBrk="1" hangingPunct="1">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许多餐饮机构使用三槽水槽手动对物品进行清洁和消毒。 </a:t>
            </a:r>
          </a:p>
          <a:p>
            <a:pPr marL="171450" indent="-171450" eaLnBrk="1" hangingPunct="1">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购买足够容纳大型设备和厨房用具的水槽。您也可以选择采用其他方法清洁这类大型物品，例如在原位清洁。</a:t>
            </a:r>
            <a:endParaRPr lang="zh-CN" dirty="0">
              <a:ea typeface="SimSun" panose="02010600030101010101" pitchFamily="2" charset="-122"/>
            </a:endParaRPr>
          </a:p>
        </p:txBody>
      </p:sp>
    </p:spTree>
    <p:extLst>
      <p:ext uri="{BB962C8B-B14F-4D97-AF65-F5344CB8AC3E}">
        <p14:creationId xmlns:p14="http://schemas.microsoft.com/office/powerpoint/2010/main" val="2546671927"/>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839871-02DA-7E4E-8BAE-E572EBADAF4C}" type="slidenum">
              <a:rPr lang="en-US" sz="1200" b="0" smtClean="0">
                <a:solidFill>
                  <a:srgbClr val="000000"/>
                </a:solidFill>
              </a:rPr>
              <a:pPr eaLnBrk="1" hangingPunct="1">
                <a:defRPr/>
              </a:pPr>
              <a:t>264</a:t>
            </a:fld>
            <a:endParaRPr lang="zh-CN" altLang="en-US" sz="1200" b="0" dirty="0">
              <a:solidFill>
                <a:srgbClr val="000000"/>
              </a:solidFill>
            </a:endParaRPr>
          </a:p>
        </p:txBody>
      </p:sp>
      <p:sp>
        <p:nvSpPr>
          <p:cNvPr id="525315"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endParaRPr lang="zh-CN" dirty="0">
              <a:ea typeface="SimSun" panose="02010600030101010101" pitchFamily="2" charset="-122"/>
            </a:endParaRPr>
          </a:p>
          <a:p>
            <a:pPr marL="171450" indent="-171450" eaLnBrk="1" hangingPunct="1">
              <a:buFont typeface="Arial" panose="020B0604020202020204" pitchFamily="34" charset="0"/>
              <a:buChar char="•"/>
            </a:pPr>
            <a:r>
              <a:rPr lang="en-US" dirty="0">
                <a:ea typeface="SimSun" panose="02010600030101010101" pitchFamily="2" charset="-122"/>
                <a:cs typeface="SimSun"/>
              </a:rPr>
              <a:t>洗手台应该放在方便工作人员经常洗手的区域。 </a:t>
            </a:r>
          </a:p>
          <a:p>
            <a:pPr marL="114300" indent="-114300" eaLnBrk="1" hangingPunct="1">
              <a:buFontTx/>
              <a:buChar char="•"/>
            </a:pPr>
            <a:endParaRPr lang="zh-CN" sz="1200" b="0" i="0" u="none" strike="noStrike" kern="1200" dirty="0">
              <a:solidFill>
                <a:schemeClr val="tx1"/>
              </a:solidFill>
              <a:ea typeface="SimSun" panose="02010600030101010101" pitchFamily="2" charset="-122"/>
              <a:cs typeface="SimSun"/>
            </a:endParaRPr>
          </a:p>
        </p:txBody>
      </p:sp>
    </p:spTree>
    <p:extLst>
      <p:ext uri="{BB962C8B-B14F-4D97-AF65-F5344CB8AC3E}">
        <p14:creationId xmlns:p14="http://schemas.microsoft.com/office/powerpoint/2010/main" val="1702385088"/>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53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839871-02DA-7E4E-8BAE-E572EBADAF4C}" type="slidenum">
              <a:rPr lang="en-US" sz="1200" b="0" smtClean="0">
                <a:solidFill>
                  <a:srgbClr val="000000"/>
                </a:solidFill>
              </a:rPr>
              <a:pPr eaLnBrk="1" hangingPunct="1">
                <a:defRPr/>
              </a:pPr>
              <a:t>265</a:t>
            </a:fld>
            <a:endParaRPr lang="zh-CN" altLang="en-US" sz="1200" b="0" dirty="0">
              <a:solidFill>
                <a:srgbClr val="000000"/>
              </a:solidFill>
            </a:endParaRPr>
          </a:p>
        </p:txBody>
      </p:sp>
      <p:sp>
        <p:nvSpPr>
          <p:cNvPr id="525315" name="Rectangle 2"/>
          <p:cNvSpPr>
            <a:spLocks noGrp="1" noRot="1" noChangeAspect="1" noChangeArrowheads="1" noTextEdit="1"/>
          </p:cNvSpPr>
          <p:nvPr>
            <p:ph type="sldImg"/>
          </p:nvPr>
        </p:nvSpPr>
        <p:spPr>
          <a:ln/>
        </p:spPr>
      </p:sp>
      <p:sp>
        <p:nvSpPr>
          <p:cNvPr id="4976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endParaRPr lang="zh-CN" dirty="0">
              <a:ea typeface="SimSun" panose="02010600030101010101" pitchFamily="2" charset="-122"/>
            </a:endParaRP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ea typeface="SimSun" panose="02010600030101010101" pitchFamily="2" charset="-122"/>
                <a:cs typeface="SimSun"/>
              </a:rPr>
              <a:t>洗手池只能用来洗手，不能用于其他任何用途。 </a:t>
            </a:r>
          </a:p>
          <a:p>
            <a:pPr marL="171450" indent="-171450" eaLnBrk="1" hangingPunct="1">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为了防止交叉污染，确保在洗手槽设置足够的屏障，或在洗手槽与食品和食品接触面之间保持足够的距离，避免水溅洒到此类物品。</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ea typeface="SimSun" panose="02010600030101010101" pitchFamily="2" charset="-122"/>
                <a:cs typeface="SimSun"/>
              </a:rPr>
              <a:t>确保洗手台正常工作并已充分补给和维修。它们必须全天候可供使用。</a:t>
            </a:r>
          </a:p>
          <a:p>
            <a:pPr marL="171450" indent="-171450" eaLnBrk="1" hangingPunct="1">
              <a:buFont typeface="Arial" panose="020B0604020202020204" pitchFamily="34" charset="0"/>
              <a:buChar char="•"/>
            </a:pPr>
            <a:r>
              <a:rPr lang="en-US" dirty="0">
                <a:ea typeface="SimSun" panose="02010600030101010101" pitchFamily="2" charset="-122"/>
                <a:cs typeface="SimSun"/>
              </a:rPr>
              <a:t>洗手台不能被便携设备堵挡，也不能堆满不干净的厨房用具。 </a:t>
            </a:r>
          </a:p>
          <a:p>
            <a:pPr marL="114300" indent="-114300" eaLnBrk="1" hangingPunct="1">
              <a:buFontTx/>
              <a:buChar char="•"/>
            </a:pPr>
            <a:endParaRPr lang="zh-CN" sz="1200" b="0" i="0" u="none" strike="noStrike" kern="1200" baseline="0" dirty="0">
              <a:solidFill>
                <a:schemeClr val="tx1"/>
              </a:solidFill>
              <a:ea typeface="SimSun" panose="02010600030101010101" pitchFamily="2" charset="-122"/>
              <a:cs typeface="SimSun"/>
            </a:endParaRPr>
          </a:p>
        </p:txBody>
      </p:sp>
    </p:spTree>
    <p:extLst>
      <p:ext uri="{BB962C8B-B14F-4D97-AF65-F5344CB8AC3E}">
        <p14:creationId xmlns:p14="http://schemas.microsoft.com/office/powerpoint/2010/main" val="928799263"/>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63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01539E9-1F54-B147-9E61-89918CF897D1}" type="slidenum">
              <a:rPr lang="en-US" sz="1200" b="0" smtClean="0">
                <a:solidFill>
                  <a:srgbClr val="000000"/>
                </a:solidFill>
              </a:rPr>
              <a:pPr eaLnBrk="1" hangingPunct="1">
                <a:defRPr/>
              </a:pPr>
              <a:t>266</a:t>
            </a:fld>
            <a:endParaRPr lang="zh-CN" altLang="en-US" sz="1200" b="0" dirty="0">
              <a:solidFill>
                <a:srgbClr val="000000"/>
              </a:solidFill>
            </a:endParaRPr>
          </a:p>
        </p:txBody>
      </p:sp>
      <p:sp>
        <p:nvSpPr>
          <p:cNvPr id="526339" name="Rectangle 2"/>
          <p:cNvSpPr>
            <a:spLocks noGrp="1" noRot="1" noChangeAspect="1" noChangeArrowheads="1" noTextEdit="1"/>
          </p:cNvSpPr>
          <p:nvPr>
            <p:ph type="sldImg"/>
          </p:nvPr>
        </p:nvSpPr>
        <p:spPr>
          <a:ln/>
        </p:spPr>
      </p:sp>
      <p:sp>
        <p:nvSpPr>
          <p:cNvPr id="49971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endParaRPr lang="zh-CN" dirty="0">
              <a:ea typeface="SimSun" panose="02010600030101010101" pitchFamily="2" charset="-122"/>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水必须是饮用水，并且满足温度和压力要求。</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肥皂可以是液体、块状或粉末状。</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可使用一次性纸巾或者能够提供干净毛巾的连续布巾系统，供使用者擦干双手。也可以配备干手器，利用高速吹出的热空气或室温空气来烘干双手。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如果使用一次性纸巾，必须配备垃圾箱。</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必须使用清晰可见的标牌或张贴，告知工作人员在继续工作之前必须洗手。信息应采用餐饮机构内的员工所用的全部语言。</a:t>
            </a:r>
          </a:p>
        </p:txBody>
      </p:sp>
    </p:spTree>
    <p:extLst>
      <p:ext uri="{BB962C8B-B14F-4D97-AF65-F5344CB8AC3E}">
        <p14:creationId xmlns:p14="http://schemas.microsoft.com/office/powerpoint/2010/main" val="1917431196"/>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BD2C6-956D-504E-A41E-5832BD2469C5}" type="slidenum">
              <a:rPr lang="en-US" sz="1200" b="0" smtClean="0">
                <a:solidFill>
                  <a:srgbClr val="000000"/>
                </a:solidFill>
              </a:rPr>
              <a:pPr eaLnBrk="1" hangingPunct="1">
                <a:defRPr/>
              </a:pPr>
              <a:t>267</a:t>
            </a:fld>
            <a:endParaRPr lang="zh-CN" altLang="en-US" sz="1200" b="0" dirty="0">
              <a:solidFill>
                <a:srgbClr val="000000"/>
              </a:solidFill>
            </a:endParaRPr>
          </a:p>
        </p:txBody>
      </p:sp>
      <p:sp>
        <p:nvSpPr>
          <p:cNvPr id="527363" name="Rectangle 2"/>
          <p:cNvSpPr>
            <a:spLocks noGrp="1" noRot="1" noChangeAspect="1" noChangeArrowheads="1" noTextEdit="1"/>
          </p:cNvSpPr>
          <p:nvPr>
            <p:ph type="sldImg"/>
          </p:nvPr>
        </p:nvSpPr>
        <p:spPr>
          <a:xfrm>
            <a:off x="1182688" y="696913"/>
            <a:ext cx="4648200" cy="3486150"/>
          </a:xfrm>
          <a:ln/>
        </p:spPr>
      </p:sp>
      <p:sp>
        <p:nvSpPr>
          <p:cNvPr id="527364" name="Rectangle 3"/>
          <p:cNvSpPr>
            <a:spLocks noGrp="1" noChangeArrowheads="1"/>
          </p:cNvSpPr>
          <p:nvPr>
            <p:ph type="body" idx="1"/>
          </p:nvPr>
        </p:nvSpPr>
        <p:spPr>
          <a:xfrm>
            <a:off x="876300" y="4468813"/>
            <a:ext cx="5228167"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SzPct val="80000"/>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餐饮机构会使用多种公用设施和建筑系统。公用设施包括水、电力、天然气、下水道和垃圾处理设备。建筑系统包括管道、照明和通风。必须有足够的公用设施以满足餐饮机构的需要。此外，这些设施和系统必须运作正常，否则会增加污染风险 </a:t>
            </a:r>
            <a:endParaRPr lang="zh-CN" dirty="0">
              <a:ea typeface="SimSun" panose="02010600030101010101" pitchFamily="2" charset="-122"/>
              <a:cs typeface="SimSun"/>
            </a:endParaRPr>
          </a:p>
          <a:p>
            <a:pPr marL="171450" indent="-171450" eaLnBrk="1" hangingPunct="1">
              <a:buSzPct val="80000"/>
              <a:buFont typeface="Arial" panose="020B0604020202020204" pitchFamily="34" charset="0"/>
              <a:buChar char="•"/>
              <a:defRPr/>
            </a:pPr>
            <a:r>
              <a:rPr lang="en-US" dirty="0">
                <a:ea typeface="SimSun" panose="02010600030101010101" pitchFamily="2" charset="-122"/>
                <a:cs typeface="SimSun"/>
              </a:rPr>
              <a:t>每个监管机构都会在其管辖区内制定水务标准。只有可以饮用的水能够用来预制食品并与食品接触面接触。可饮用的</a:t>
            </a:r>
            <a:r>
              <a:rPr lang="en-US" sz="1200" b="0" i="0" u="none" strike="noStrike" kern="1200" baseline="0" dirty="0">
                <a:solidFill>
                  <a:schemeClr val="tx1"/>
                </a:solidFill>
                <a:ea typeface="SimSun" panose="02010600030101010101" pitchFamily="2" charset="-122"/>
                <a:cs typeface="SimSun"/>
              </a:rPr>
              <a:t>水也称为饮用水。 </a:t>
            </a:r>
          </a:p>
          <a:p>
            <a:pPr marL="171450" indent="-171450" eaLnBrk="1" hangingPunct="1">
              <a:buSzPct val="80000"/>
              <a:buFont typeface="Arial" panose="020B0604020202020204" pitchFamily="34" charset="0"/>
              <a:buChar char="•"/>
              <a:defRPr/>
            </a:pPr>
            <a:r>
              <a:rPr lang="en-US" dirty="0">
                <a:ea typeface="SimSun" panose="02010600030101010101" pitchFamily="2" charset="-122"/>
                <a:cs typeface="SimSun"/>
              </a:rPr>
              <a:t>不论您的水源是什么，您都应该了解如何预防可能影响食品安全的管道设施问题。 </a:t>
            </a:r>
          </a:p>
          <a:p>
            <a:pPr marL="114300" indent="-114300" eaLnBrk="1" hangingPunct="1">
              <a:buSzPct val="80000"/>
              <a:buFontTx/>
              <a:buChar char="•"/>
              <a:defRPr/>
            </a:pPr>
            <a:endParaRPr lang="zh-CN" dirty="0">
              <a:ea typeface="SimSun" panose="02010600030101010101" pitchFamily="2" charset="-122"/>
              <a:cs typeface="SimSun"/>
            </a:endParaRPr>
          </a:p>
          <a:p>
            <a:pPr marL="114300" indent="-114300" eaLnBrk="1" hangingPunct="1">
              <a:buSzPct val="80000"/>
              <a:buFontTx/>
              <a:buChar char="•"/>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490128467"/>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AEBD2C6-956D-504E-A41E-5832BD2469C5}" type="slidenum">
              <a:rPr lang="en-US" sz="1200" b="0" smtClean="0">
                <a:solidFill>
                  <a:srgbClr val="000000"/>
                </a:solidFill>
              </a:rPr>
              <a:pPr eaLnBrk="1" hangingPunct="1">
                <a:defRPr/>
              </a:pPr>
              <a:t>268</a:t>
            </a:fld>
            <a:endParaRPr lang="zh-CN" altLang="en-US" sz="1200" b="0" dirty="0">
              <a:solidFill>
                <a:srgbClr val="000000"/>
              </a:solidFill>
            </a:endParaRPr>
          </a:p>
        </p:txBody>
      </p:sp>
      <p:sp>
        <p:nvSpPr>
          <p:cNvPr id="527363" name="Rectangle 2"/>
          <p:cNvSpPr>
            <a:spLocks noGrp="1" noRot="1" noChangeAspect="1" noChangeArrowheads="1" noTextEdit="1"/>
          </p:cNvSpPr>
          <p:nvPr>
            <p:ph type="sldImg"/>
          </p:nvPr>
        </p:nvSpPr>
        <p:spPr>
          <a:xfrm>
            <a:off x="1182688" y="696913"/>
            <a:ext cx="4648200" cy="3486150"/>
          </a:xfrm>
          <a:ln/>
        </p:spPr>
      </p:sp>
      <p:sp>
        <p:nvSpPr>
          <p:cNvPr id="527364" name="Rectangle 3"/>
          <p:cNvSpPr>
            <a:spLocks noGrp="1" noChangeArrowheads="1"/>
          </p:cNvSpPr>
          <p:nvPr>
            <p:ph type="body" idx="1"/>
          </p:nvPr>
        </p:nvSpPr>
        <p:spPr>
          <a:xfrm>
            <a:off x="876300" y="4468813"/>
            <a:ext cx="5177367"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SzPct val="80000"/>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未正确安装或维修的管道设施，可能会导致饮用水与不安全的水混合交汇，继而导致食源性疾病集中爆发。仅让持照的水管工处理餐饮机构的管道设施。 </a:t>
            </a:r>
            <a:r>
              <a:rPr dirty="0">
                <a:ea typeface="SimSun" panose="02010600030101010101" pitchFamily="2" charset="-122"/>
                <a:cs typeface="SimSun"/>
              </a:rPr>
              <a:t> </a:t>
            </a:r>
          </a:p>
          <a:p>
            <a:pPr marL="114300" indent="-114300" eaLnBrk="1" hangingPunct="1">
              <a:buSzPct val="80000"/>
              <a:buFontTx/>
              <a:buChar char="•"/>
              <a:defRPr/>
            </a:pPr>
            <a:endParaRPr lang="zh-CN" dirty="0">
              <a:ea typeface="SimSun" panose="02010600030101010101" pitchFamily="2" charset="-122"/>
              <a:cs typeface="SimSun"/>
            </a:endParaRPr>
          </a:p>
          <a:p>
            <a:pPr marL="114300" indent="-114300" eaLnBrk="1" hangingPunct="1">
              <a:buSzPct val="80000"/>
              <a:buFontTx/>
              <a:buChar char="•"/>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3217205509"/>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8FD98CB-1E69-B74E-BD76-AFD7672F9E06}" type="slidenum">
              <a:rPr lang="en-US" sz="1200" b="0" smtClean="0">
                <a:solidFill>
                  <a:srgbClr val="000000"/>
                </a:solidFill>
              </a:rPr>
              <a:pPr eaLnBrk="1" hangingPunct="1">
                <a:defRPr/>
              </a:pPr>
              <a:t>269</a:t>
            </a:fld>
            <a:endParaRPr lang="zh-CN" altLang="en-US" sz="1200" b="0" dirty="0">
              <a:solidFill>
                <a:srgbClr val="000000"/>
              </a:solidFill>
            </a:endParaRPr>
          </a:p>
        </p:txBody>
      </p:sp>
      <p:sp>
        <p:nvSpPr>
          <p:cNvPr id="528387" name="Rectangle 2"/>
          <p:cNvSpPr>
            <a:spLocks noGrp="1" noRot="1" noChangeAspect="1" noChangeArrowheads="1" noTextEdit="1"/>
          </p:cNvSpPr>
          <p:nvPr>
            <p:ph type="sldImg"/>
          </p:nvPr>
        </p:nvSpPr>
        <p:spPr>
          <a:xfrm>
            <a:off x="1182688" y="696913"/>
            <a:ext cx="4648200" cy="3486150"/>
          </a:xfrm>
          <a:ln/>
        </p:spPr>
      </p:sp>
      <p:sp>
        <p:nvSpPr>
          <p:cNvPr id="503811" name="Rectangle 3"/>
          <p:cNvSpPr>
            <a:spLocks noGrp="1" noChangeArrowheads="1"/>
          </p:cNvSpPr>
          <p:nvPr>
            <p:ph type="body" idx="1"/>
          </p:nvPr>
        </p:nvSpPr>
        <p:spPr>
          <a:xfrm>
            <a:off x="876300" y="4468813"/>
            <a:ext cx="5432425" cy="4294187"/>
          </a:xfrm>
          <a:noFill/>
        </p:spPr>
        <p:txBody>
          <a:bodyPr lIns="93571" tIns="46785" rIns="93571" bIns="46785"/>
          <a:lstStyle/>
          <a:p>
            <a:pPr marL="114300" indent="-114300" eaLnBrk="1" hangingPunct="1"/>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spcBef>
                <a:spcPct val="50000"/>
              </a:spcBef>
              <a:buSzPct val="80000"/>
              <a:buFont typeface="Arial" panose="020B0604020202020204" pitchFamily="34" charset="0"/>
              <a:buChar char="•"/>
            </a:pPr>
            <a:r>
              <a:rPr lang="en-US" dirty="0">
                <a:ea typeface="SimSun" panose="02010600030101010101" pitchFamily="2" charset="-122"/>
                <a:cs typeface="SimSun"/>
              </a:rPr>
              <a:t>确保水质安全的最大挑战来自于交叉连接。交叉连接是安全的水和污水之间的实体联结，其中的污水可能来自排水系统、下水道或其他废水来源。交叉连接非常危险，因为它可能导致回流。</a:t>
            </a:r>
          </a:p>
          <a:p>
            <a:pPr marL="114300" indent="-114300" eaLnBrk="1" hangingPunct="1"/>
            <a:endParaRPr lang="zh-CN" dirty="0">
              <a:ea typeface="SimSun" panose="02010600030101010101" pitchFamily="2" charset="-122"/>
            </a:endParaRPr>
          </a:p>
          <a:p>
            <a:pPr marL="114300" indent="-114300" eaLnBrk="1" hangingPunct="1">
              <a:lnSpc>
                <a:spcPct val="80000"/>
              </a:lnSpc>
              <a:spcBef>
                <a:spcPct val="50000"/>
              </a:spcBef>
              <a:buSzPct val="80000"/>
              <a:buFontTx/>
              <a:buChar cha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39998951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7FBDF0-6F5A-C749-80EC-650A4A5B5AF8}" type="slidenum">
              <a:rPr lang="en-US" sz="1200" b="0" smtClean="0">
                <a:solidFill>
                  <a:schemeClr val="tx1"/>
                </a:solidFill>
              </a:rPr>
              <a:pPr eaLnBrk="1" hangingPunct="1">
                <a:defRPr/>
              </a:pPr>
              <a:t>27</a:t>
            </a:fld>
            <a:endParaRPr lang="zh-CN" sz="1200" b="0" dirty="0">
              <a:solidFill>
                <a:schemeClr val="tx1"/>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cs typeface="SimSun"/>
              </a:rPr>
              <a:t>讲师注释</a:t>
            </a:r>
            <a:r>
              <a:rPr dirty="0">
                <a:ea typeface="SimSun" panose="02010600030101010101" pitchFamily="2" charset="-122"/>
                <a:cs typeface="SimSun"/>
              </a:rPr>
              <a:t>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经理必须建立标准操作规程，重点实施幻灯片中所列的措施。之后，还必须为其员工提供这些规程的培训。</a:t>
            </a:r>
          </a:p>
        </p:txBody>
      </p:sp>
    </p:spTree>
    <p:extLst>
      <p:ext uri="{BB962C8B-B14F-4D97-AF65-F5344CB8AC3E}">
        <p14:creationId xmlns:p14="http://schemas.microsoft.com/office/powerpoint/2010/main" val="654385170"/>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90FE6C7-8CE0-0540-A1EE-A4C2CA62CCA7}" type="slidenum">
              <a:rPr lang="en-US" sz="1200" b="0" smtClean="0">
                <a:solidFill>
                  <a:srgbClr val="000000"/>
                </a:solidFill>
              </a:rPr>
              <a:pPr eaLnBrk="1" hangingPunct="1">
                <a:defRPr/>
              </a:pPr>
              <a:t>270</a:t>
            </a:fld>
            <a:endParaRPr lang="zh-CN" altLang="en-US" sz="1200" b="0" dirty="0">
              <a:solidFill>
                <a:srgbClr val="000000"/>
              </a:solidFill>
            </a:endParaRPr>
          </a:p>
        </p:txBody>
      </p:sp>
      <p:sp>
        <p:nvSpPr>
          <p:cNvPr id="529411" name="Rectangle 2"/>
          <p:cNvSpPr>
            <a:spLocks noGrp="1" noRot="1" noChangeAspect="1" noChangeArrowheads="1" noTextEdit="1"/>
          </p:cNvSpPr>
          <p:nvPr>
            <p:ph type="sldImg"/>
          </p:nvPr>
        </p:nvSpPr>
        <p:spPr>
          <a:ln/>
        </p:spPr>
      </p:sp>
      <p:sp>
        <p:nvSpPr>
          <p:cNvPr id="529412"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回流可能是因压力作用将污染物推回供水系统而导致。当餐饮机构某个区域的用水量很大，在管道系统中形成真空，从而将污染物吸回水源时，也会发生这种情况。这被称为倒流虹吸作用。 </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位于水槽溢流线以下的水龙头便是一个可能导致倒流虹吸作用的交叉连接示例。拖把桶中的流水软管也是一个例子。</a:t>
            </a:r>
          </a:p>
        </p:txBody>
      </p:sp>
    </p:spTree>
    <p:extLst>
      <p:ext uri="{BB962C8B-B14F-4D97-AF65-F5344CB8AC3E}">
        <p14:creationId xmlns:p14="http://schemas.microsoft.com/office/powerpoint/2010/main" val="2595881428"/>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6984FE7F-80A3-224F-B529-A26B7DF4BF30}" type="slidenum">
              <a:rPr lang="en-US" sz="1200" b="0">
                <a:solidFill>
                  <a:prstClr val="black"/>
                </a:solidFill>
              </a:rPr>
              <a:pPr eaLnBrk="1" hangingPunct="1">
                <a:defRPr/>
              </a:pPr>
              <a:t>271</a:t>
            </a:fld>
            <a:endParaRPr lang="zh-CN" altLang="en-US" sz="1200" b="0" dirty="0">
              <a:solidFill>
                <a:prstClr val="black"/>
              </a:solidFill>
            </a:endParaRPr>
          </a:p>
        </p:txBody>
      </p:sp>
      <p:sp>
        <p:nvSpPr>
          <p:cNvPr id="530435" name="Rectangle 2"/>
          <p:cNvSpPr>
            <a:spLocks noGrp="1" noRot="1" noChangeAspect="1" noChangeArrowheads="1" noTextEdit="1"/>
          </p:cNvSpPr>
          <p:nvPr>
            <p:ph type="sldImg"/>
          </p:nvPr>
        </p:nvSpPr>
        <p:spPr>
          <a:ln/>
        </p:spPr>
      </p:sp>
      <p:sp>
        <p:nvSpPr>
          <p:cNvPr id="530436" name="Rectangle 3"/>
          <p:cNvSpPr>
            <a:spLocks noGrp="1" noChangeArrowheads="1"/>
          </p:cNvSpPr>
          <p:nvPr>
            <p:ph type="body" idx="1"/>
          </p:nvPr>
        </p:nvSpPr>
        <p:spPr>
          <a:xfrm>
            <a:off x="876301" y="4419600"/>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25" tIns="46412" rIns="92825" bIns="46412"/>
          <a:lstStyle/>
          <a:p>
            <a:pPr marL="114294" indent="-114294">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a:buFont typeface="Arial" panose="020B0604020202020204" pitchFamily="34" charset="0"/>
              <a:buChar char="•"/>
              <a:defRPr/>
            </a:pPr>
            <a:r>
              <a:rPr lang="en-US" dirty="0">
                <a:ea typeface="SimSun" panose="02010600030101010101" pitchFamily="2" charset="-122"/>
                <a:cs typeface="SimSun"/>
              </a:rPr>
              <a:t>防止回流的最佳方法是避免形成交叉连接。 </a:t>
            </a:r>
          </a:p>
          <a:p>
            <a:pPr marL="171450" indent="-171450">
              <a:buFont typeface="Arial" panose="020B0604020202020204" pitchFamily="34" charset="0"/>
              <a:buChar char="•"/>
              <a:defRPr/>
            </a:pPr>
            <a:r>
              <a:rPr lang="en-US" dirty="0">
                <a:ea typeface="SimSun" panose="02010600030101010101" pitchFamily="2" charset="-122"/>
                <a:cs typeface="SimSun"/>
              </a:rPr>
              <a:t>如未安装防回流装置（例如真空断流器），</a:t>
            </a:r>
            <a:r>
              <a:rPr lang="en-US" b="1" dirty="0">
                <a:solidFill>
                  <a:srgbClr val="FF0000"/>
                </a:solidFill>
                <a:ea typeface="SimSun" panose="02010600030101010101" pitchFamily="2" charset="-122"/>
                <a:cs typeface="SimSun"/>
              </a:rPr>
              <a:t>请勿</a:t>
            </a:r>
            <a:r>
              <a:rPr lang="en-US" dirty="0">
                <a:ea typeface="SimSun" panose="02010600030101010101" pitchFamily="2" charset="-122"/>
                <a:cs typeface="SimSun"/>
              </a:rPr>
              <a:t>将软管连接到水龙头上。真空断流器是一种可预防倒流虹吸作用的机械装置。它通过在水流停止时关闭止回阀并封锁供水管道来发挥作用。</a:t>
            </a:r>
          </a:p>
          <a:p>
            <a:pPr marL="171450" indent="-171450">
              <a:buFont typeface="Arial" panose="020B0604020202020204" pitchFamily="34" charset="0"/>
              <a:buChar char="•"/>
              <a:defRPr/>
            </a:pPr>
            <a:r>
              <a:rPr lang="en-US" dirty="0">
                <a:ea typeface="SimSun" panose="02010600030101010101" pitchFamily="2" charset="-122"/>
                <a:cs typeface="SimSun"/>
              </a:rPr>
              <a:t>预防回流还可用其他机械装置。这些装置包括双止回阀和减压区回流防止器。此类装置包含多个用于封闭供水的止回阀。这些装置还可提供一种确定止回阀是否正常运作的方法。 </a:t>
            </a:r>
          </a:p>
          <a:p>
            <a:pPr marL="171450" indent="-171450">
              <a:buFont typeface="Arial" panose="020B0604020202020204" pitchFamily="34" charset="0"/>
              <a:buChar char="•"/>
              <a:defRPr/>
            </a:pPr>
            <a:r>
              <a:rPr lang="en-US" dirty="0">
                <a:ea typeface="SimSun" panose="02010600030101010101" pitchFamily="2" charset="-122"/>
                <a:cs typeface="SimSun"/>
              </a:rPr>
              <a:t>防止回流装置必须定期检查，以确保其运作功能是正确的。必须由受过培训的持照技术人员完成并记录此项工作。要时刻遵循当地要求和制造商建议。</a:t>
            </a:r>
          </a:p>
          <a:p>
            <a:pPr marL="171450" indent="-171450">
              <a:buFont typeface="Arial" panose="020B0604020202020204" pitchFamily="34" charset="0"/>
              <a:buChar char="•"/>
              <a:defRPr/>
            </a:pPr>
            <a:r>
              <a:rPr lang="en-US" dirty="0">
                <a:ea typeface="SimSun" panose="02010600030101010101" pitchFamily="2" charset="-122"/>
                <a:cs typeface="SimSun"/>
              </a:rPr>
              <a:t>防止回流的唯一可靠方法就是制造气隙。气隙是指将供水系统出口和潜在污染源隔开的气室。如幻灯片中的图片所示，正确设计和安装的水槽通常有两处气隙。一处位于水龙头与水槽的溢流线之间。另一处位于水槽的排水管与餐饮机构的地漏之间。</a:t>
            </a:r>
          </a:p>
          <a:p>
            <a:pPr marL="114294" indent="-114294">
              <a:lnSpc>
                <a:spcPct val="80000"/>
              </a:lnSpc>
              <a:spcBef>
                <a:spcPct val="50000"/>
              </a:spcBef>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1017982676"/>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543162-A9B3-6141-AABC-41FC1511A072}" type="slidenum">
              <a:rPr lang="en-US" sz="1200" b="0" smtClean="0">
                <a:solidFill>
                  <a:srgbClr val="000000"/>
                </a:solidFill>
              </a:rPr>
              <a:pPr eaLnBrk="1" hangingPunct="1">
                <a:defRPr/>
              </a:pPr>
              <a:t>272</a:t>
            </a:fld>
            <a:endParaRPr lang="zh-CN" altLang="en-US" sz="1200" b="0" dirty="0">
              <a:solidFill>
                <a:srgbClr val="000000"/>
              </a:solidFill>
            </a:endParaRPr>
          </a:p>
        </p:txBody>
      </p:sp>
      <p:sp>
        <p:nvSpPr>
          <p:cNvPr id="531459" name="Rectangle 2"/>
          <p:cNvSpPr>
            <a:spLocks noGrp="1" noRot="1" noChangeAspect="1" noChangeArrowheads="1" noTextEdit="1"/>
          </p:cNvSpPr>
          <p:nvPr>
            <p:ph type="sldImg"/>
          </p:nvPr>
        </p:nvSpPr>
        <p:spPr>
          <a:xfrm>
            <a:off x="1182688" y="696913"/>
            <a:ext cx="4648200" cy="3486150"/>
          </a:xfrm>
          <a:ln/>
        </p:spPr>
      </p:sp>
      <p:sp>
        <p:nvSpPr>
          <p:cNvPr id="531460"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lnSpc>
                <a:spcPct val="80000"/>
              </a:lnSpc>
              <a:spcBef>
                <a:spcPct val="50000"/>
              </a:spcBef>
              <a:buSzPct val="80000"/>
              <a:buFont typeface="Arial" panose="020B0604020202020204" pitchFamily="34" charset="0"/>
              <a:buChar char="•"/>
              <a:defRPr/>
            </a:pPr>
            <a:r>
              <a:rPr lang="en-US" dirty="0">
                <a:ea typeface="SimSun" panose="02010600030101010101" pitchFamily="2" charset="-122"/>
                <a:cs typeface="SimSun"/>
              </a:rPr>
              <a:t>管道中沉积的油脂是管道系统中另一个常见的问题。 </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通常可以安装集油器，以防止油脂沉积堵塞排水管。如果使用集油器，就应该由持照的水管工进行安装，而安装的位置应该是便于取放的。 </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此外，根据制造商的建议，确保定期清洁集油器。如果集油器的清洁频率不够或方法不正确，污水可能会倒流。污水倒流可能导致异味和污染。</a:t>
            </a:r>
          </a:p>
        </p:txBody>
      </p:sp>
    </p:spTree>
    <p:extLst>
      <p:ext uri="{BB962C8B-B14F-4D97-AF65-F5344CB8AC3E}">
        <p14:creationId xmlns:p14="http://schemas.microsoft.com/office/powerpoint/2010/main" val="125770787"/>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4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543162-A9B3-6141-AABC-41FC1511A072}" type="slidenum">
              <a:rPr lang="en-US" sz="1200" b="0" smtClean="0">
                <a:solidFill>
                  <a:srgbClr val="000000"/>
                </a:solidFill>
              </a:rPr>
              <a:pPr eaLnBrk="1" hangingPunct="1">
                <a:defRPr/>
              </a:pPr>
              <a:t>273</a:t>
            </a:fld>
            <a:endParaRPr lang="zh-CN" altLang="en-US" sz="1200" b="0" dirty="0">
              <a:solidFill>
                <a:srgbClr val="000000"/>
              </a:solidFill>
            </a:endParaRPr>
          </a:p>
        </p:txBody>
      </p:sp>
      <p:sp>
        <p:nvSpPr>
          <p:cNvPr id="531459" name="Rectangle 2"/>
          <p:cNvSpPr>
            <a:spLocks noGrp="1" noRot="1" noChangeAspect="1" noChangeArrowheads="1" noTextEdit="1"/>
          </p:cNvSpPr>
          <p:nvPr>
            <p:ph type="sldImg"/>
          </p:nvPr>
        </p:nvSpPr>
        <p:spPr>
          <a:xfrm>
            <a:off x="1182688" y="696913"/>
            <a:ext cx="4648200" cy="3486150"/>
          </a:xfrm>
          <a:ln/>
        </p:spPr>
      </p:sp>
      <p:sp>
        <p:nvSpPr>
          <p:cNvPr id="531460"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lnSpc>
                <a:spcPct val="80000"/>
              </a:lnSpc>
              <a:spcBef>
                <a:spcPct val="50000"/>
              </a:spcBef>
              <a:buSzPct val="80000"/>
              <a:buFont typeface="Arial" panose="020B0604020202020204" pitchFamily="34" charset="0"/>
              <a:buChar char="•"/>
              <a:defRPr/>
            </a:pPr>
            <a:r>
              <a:rPr lang="en-US" dirty="0">
                <a:ea typeface="SimSun" panose="02010600030101010101" pitchFamily="2" charset="-122"/>
                <a:cs typeface="SimSun"/>
              </a:rPr>
              <a:t>良好的照明有助于清洁您的餐饮机构。照明还能够提高环境的安全性。</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照明强度—餐饮机构的照明亮度通常以呎烛光或勒克斯为单位衡量。当地司法辖区通常要求预制区亮度高于其他区域。可以让工作人员辨识食品状况，更可以让工作人员识别以下需要清洁的物品。</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在设施内各个区域安装适当的照明亮度后，还必须进行监控。更换所有已经烧坏的灯泡，并确保大小正确。所有灯具都应配有防碎灯泡或防护罩。这类产品可防止玻璃碎片污染食品或食品接触面。</a:t>
            </a:r>
          </a:p>
        </p:txBody>
      </p:sp>
    </p:spTree>
    <p:extLst>
      <p:ext uri="{BB962C8B-B14F-4D97-AF65-F5344CB8AC3E}">
        <p14:creationId xmlns:p14="http://schemas.microsoft.com/office/powerpoint/2010/main" val="3721627067"/>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4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D764323-FB01-FA4E-9220-ECDCDEAF2F1F}" type="slidenum">
              <a:rPr lang="en-US" sz="1200" b="0" smtClean="0">
                <a:solidFill>
                  <a:srgbClr val="000000"/>
                </a:solidFill>
              </a:rPr>
              <a:pPr eaLnBrk="1" hangingPunct="1">
                <a:defRPr/>
              </a:pPr>
              <a:t>274</a:t>
            </a:fld>
            <a:endParaRPr lang="zh-CN" altLang="en-US" sz="1200" b="0" dirty="0">
              <a:solidFill>
                <a:srgbClr val="000000"/>
              </a:solidFill>
            </a:endParaRPr>
          </a:p>
        </p:txBody>
      </p:sp>
      <p:sp>
        <p:nvSpPr>
          <p:cNvPr id="532483" name="Rectangle 2"/>
          <p:cNvSpPr>
            <a:spLocks noGrp="1" noRot="1" noChangeAspect="1" noChangeArrowheads="1" noTextEdit="1"/>
          </p:cNvSpPr>
          <p:nvPr>
            <p:ph type="sldImg"/>
          </p:nvPr>
        </p:nvSpPr>
        <p:spPr>
          <a:xfrm>
            <a:off x="1182688" y="696913"/>
            <a:ext cx="4648200" cy="3486150"/>
          </a:xfrm>
          <a:ln/>
        </p:spPr>
      </p:sp>
      <p:sp>
        <p:nvSpPr>
          <p:cNvPr id="532484" name="Rectangle 3"/>
          <p:cNvSpPr>
            <a:spLocks noGrp="1" noChangeArrowheads="1"/>
          </p:cNvSpPr>
          <p:nvPr>
            <p:ph type="body" idx="1"/>
          </p:nvPr>
        </p:nvSpPr>
        <p:spPr>
          <a:xfrm>
            <a:off x="876301" y="4468813"/>
            <a:ext cx="5194300"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通风可改善餐饮机构内部的空气质量。</a:t>
            </a:r>
            <a:r>
              <a:rPr lang="en-US" sz="1200" b="0" i="0" u="none" strike="noStrike" kern="1200" baseline="0" dirty="0">
                <a:solidFill>
                  <a:schemeClr val="tx1"/>
                </a:solidFill>
                <a:ea typeface="SimSun" panose="02010600030101010101" pitchFamily="2" charset="-122"/>
                <a:cs typeface="SimSun"/>
              </a:rPr>
              <a:t>通风可排出烹制作业线所产生的热气、蒸汽和烟雾。通风还能够去除油烟和异味。</a:t>
            </a:r>
            <a:r>
              <a:rPr lang="en-US" sz="1200" kern="1200" dirty="0">
                <a:solidFill>
                  <a:schemeClr val="tx1"/>
                </a:solidFill>
                <a:effectLst/>
                <a:ea typeface="SimSun" panose="02010600030101010101" pitchFamily="2" charset="-122"/>
                <a:cs typeface="SimSun"/>
              </a:rPr>
              <a:t>如果通风系统工作不正常，墙壁和天花板上将会积聚油脂和冷凝物</a:t>
            </a:r>
            <a:endParaRPr lang="zh-CN" dirty="0">
              <a:ea typeface="SimSun" panose="02010600030101010101" pitchFamily="2" charset="-122"/>
              <a:cs typeface="SimSun"/>
            </a:endParaRPr>
          </a:p>
          <a:p>
            <a:pPr marL="171450" indent="-171450" eaLnBrk="1" hangingPunct="1">
              <a:lnSpc>
                <a:spcPct val="80000"/>
              </a:lnSpc>
              <a:spcBef>
                <a:spcPct val="50000"/>
              </a:spcBef>
              <a:buSzPct val="80000"/>
              <a:buFont typeface="Arial" panose="020B0604020202020204" pitchFamily="34" charset="0"/>
              <a:buChar char="•"/>
              <a:defRPr/>
            </a:pPr>
            <a:r>
              <a:rPr lang="en-US" dirty="0">
                <a:ea typeface="SimSun" panose="02010600030101010101" pitchFamily="2" charset="-122"/>
                <a:cs typeface="SimSun"/>
              </a:rPr>
              <a:t>必须根据制造商的建议对通风系统进行清洁和维修。</a:t>
            </a:r>
          </a:p>
        </p:txBody>
      </p:sp>
    </p:spTree>
    <p:extLst>
      <p:ext uri="{BB962C8B-B14F-4D97-AF65-F5344CB8AC3E}">
        <p14:creationId xmlns:p14="http://schemas.microsoft.com/office/powerpoint/2010/main" val="3378358567"/>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35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DE613AA-8A3A-9646-AAE4-CEFEF7AB1982}" type="slidenum">
              <a:rPr lang="en-US" sz="1200" b="0" smtClean="0">
                <a:solidFill>
                  <a:srgbClr val="000000"/>
                </a:solidFill>
              </a:rPr>
              <a:pPr eaLnBrk="1" hangingPunct="1">
                <a:defRPr/>
              </a:pPr>
              <a:t>275</a:t>
            </a:fld>
            <a:endParaRPr lang="zh-CN" altLang="en-US" sz="1200" b="0" dirty="0">
              <a:solidFill>
                <a:srgbClr val="000000"/>
              </a:solidFill>
            </a:endParaRPr>
          </a:p>
        </p:txBody>
      </p:sp>
      <p:sp>
        <p:nvSpPr>
          <p:cNvPr id="533507" name="Rectangle 2"/>
          <p:cNvSpPr>
            <a:spLocks noGrp="1" noRot="1" noChangeAspect="1" noChangeArrowheads="1" noTextEdit="1"/>
          </p:cNvSpPr>
          <p:nvPr>
            <p:ph type="sldImg"/>
          </p:nvPr>
        </p:nvSpPr>
        <p:spPr>
          <a:xfrm>
            <a:off x="1182688" y="696913"/>
            <a:ext cx="4648200" cy="3486150"/>
          </a:xfrm>
          <a:ln/>
        </p:spPr>
      </p:sp>
      <p:sp>
        <p:nvSpPr>
          <p:cNvPr id="533508" name="Rectangle 3"/>
          <p:cNvSpPr>
            <a:spLocks noGrp="1" noChangeArrowheads="1"/>
          </p:cNvSpPr>
          <p:nvPr>
            <p:ph type="body" idx="1"/>
          </p:nvPr>
        </p:nvSpPr>
        <p:spPr>
          <a:xfrm>
            <a:off x="876300" y="4468813"/>
            <a:ext cx="5482167"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err="1">
                <a:ea typeface="SimSun" panose="02010600030101010101" pitchFamily="2" charset="-122"/>
                <a:cs typeface="SimSun"/>
              </a:rPr>
              <a:t>垃圾会引发虫害，如果处理不当，会导致食品、设备和厨房用具受到污染</a:t>
            </a:r>
            <a:r>
              <a:rPr lang="en-US" dirty="0">
                <a:ea typeface="SimSun" panose="02010600030101010101" pitchFamily="2" charset="-122"/>
                <a:cs typeface="SimSun"/>
              </a:rPr>
              <a:t>。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清除垃圾时，应小心谨慎，防止垃圾污染食品或食品接触面。照片中的食品操作者不够仔细，可能会污染食品预制台。</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应经常清洁垃圾箱的内部和外部。以防污染食品和食品接触面，减少异味和虫害。请勿在靠近预制区域或食品存放区域的位置清洁垃圾箱。</a:t>
            </a:r>
          </a:p>
          <a:p>
            <a:pPr marL="114300" indent="-114300" eaLnBrk="1" hangingPunct="1">
              <a:buFontTx/>
              <a:buChar char="•"/>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2701016981"/>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45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B89131A-37DE-1947-B2CC-060C195D18E2}" type="slidenum">
              <a:rPr lang="en-US" sz="1200" b="0" smtClean="0">
                <a:solidFill>
                  <a:srgbClr val="000000"/>
                </a:solidFill>
              </a:rPr>
              <a:pPr eaLnBrk="1" hangingPunct="1">
                <a:defRPr/>
              </a:pPr>
              <a:t>276</a:t>
            </a:fld>
            <a:endParaRPr lang="zh-CN" altLang="en-US" sz="1200" b="0" dirty="0">
              <a:solidFill>
                <a:srgbClr val="000000"/>
              </a:solidFill>
            </a:endParaRPr>
          </a:p>
        </p:txBody>
      </p:sp>
      <p:sp>
        <p:nvSpPr>
          <p:cNvPr id="534531" name="Rectangle 2"/>
          <p:cNvSpPr>
            <a:spLocks noGrp="1" noRot="1" noChangeAspect="1" noChangeArrowheads="1" noTextEdit="1"/>
          </p:cNvSpPr>
          <p:nvPr>
            <p:ph type="sldImg"/>
          </p:nvPr>
        </p:nvSpPr>
        <p:spPr>
          <a:xfrm>
            <a:off x="1182688" y="696913"/>
            <a:ext cx="4648200" cy="3486150"/>
          </a:xfrm>
          <a:ln/>
        </p:spPr>
      </p:sp>
      <p:sp>
        <p:nvSpPr>
          <p:cNvPr id="534532"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垃圾箱闲置时必须盖上盖子。 </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女士卫生间必须提供一个有盖垃圾箱用于收集卫生巾。</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废弃物和可回收垃圾必须与食品和食品接触面分开放置。不能让这些物品的放置造成滋扰或者危及公共卫生。</a:t>
            </a:r>
          </a:p>
        </p:txBody>
      </p:sp>
    </p:spTree>
    <p:extLst>
      <p:ext uri="{BB962C8B-B14F-4D97-AF65-F5344CB8AC3E}">
        <p14:creationId xmlns:p14="http://schemas.microsoft.com/office/powerpoint/2010/main" val="317949022"/>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74064C-6D26-054B-9085-28BA3985E546}" type="slidenum">
              <a:rPr lang="en-US" sz="1200" b="0" smtClean="0">
                <a:solidFill>
                  <a:srgbClr val="000000"/>
                </a:solidFill>
              </a:rPr>
              <a:pPr eaLnBrk="1" hangingPunct="1">
                <a:defRPr/>
              </a:pPr>
              <a:t>277</a:t>
            </a:fld>
            <a:endParaRPr lang="zh-CN" altLang="en-US" sz="1200" b="0" dirty="0">
              <a:solidFill>
                <a:srgbClr val="000000"/>
              </a:solidFill>
            </a:endParaRPr>
          </a:p>
        </p:txBody>
      </p:sp>
      <p:sp>
        <p:nvSpPr>
          <p:cNvPr id="535555" name="Rectangle 2"/>
          <p:cNvSpPr>
            <a:spLocks noGrp="1" noRot="1" noChangeAspect="1" noChangeArrowheads="1" noTextEdit="1"/>
          </p:cNvSpPr>
          <p:nvPr>
            <p:ph type="sldImg"/>
          </p:nvPr>
        </p:nvSpPr>
        <p:spPr>
          <a:xfrm>
            <a:off x="1182688" y="696913"/>
            <a:ext cx="4648200" cy="3486150"/>
          </a:xfrm>
          <a:ln/>
        </p:spPr>
      </p:sp>
      <p:sp>
        <p:nvSpPr>
          <p:cNvPr id="53555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户外垃圾箱必须配有密封严密的盖子并必须时刻盖好。将垃圾箱的排泄塞固定到位。</a:t>
            </a:r>
          </a:p>
        </p:txBody>
      </p:sp>
    </p:spTree>
    <p:extLst>
      <p:ext uri="{BB962C8B-B14F-4D97-AF65-F5344CB8AC3E}">
        <p14:creationId xmlns:p14="http://schemas.microsoft.com/office/powerpoint/2010/main" val="4219202662"/>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74064C-6D26-054B-9085-28BA3985E546}" type="slidenum">
              <a:rPr lang="en-US" sz="1200" b="0" smtClean="0">
                <a:solidFill>
                  <a:srgbClr val="000000"/>
                </a:solidFill>
              </a:rPr>
              <a:pPr eaLnBrk="1" hangingPunct="1">
                <a:defRPr/>
              </a:pPr>
              <a:t>278</a:t>
            </a:fld>
            <a:endParaRPr lang="zh-CN" altLang="en-US" sz="1200" b="0" dirty="0">
              <a:solidFill>
                <a:srgbClr val="000000"/>
              </a:solidFill>
            </a:endParaRPr>
          </a:p>
        </p:txBody>
      </p:sp>
      <p:sp>
        <p:nvSpPr>
          <p:cNvPr id="535555" name="Rectangle 2"/>
          <p:cNvSpPr>
            <a:spLocks noGrp="1" noRot="1" noChangeAspect="1" noChangeArrowheads="1" noTextEdit="1"/>
          </p:cNvSpPr>
          <p:nvPr>
            <p:ph type="sldImg"/>
          </p:nvPr>
        </p:nvSpPr>
        <p:spPr>
          <a:xfrm>
            <a:off x="1182688" y="696913"/>
            <a:ext cx="4648200" cy="3486150"/>
          </a:xfrm>
          <a:ln/>
        </p:spPr>
      </p:sp>
      <p:sp>
        <p:nvSpPr>
          <p:cNvPr id="535556" name="Rectangle 3"/>
          <p:cNvSpPr>
            <a:spLocks noGrp="1" noChangeArrowheads="1"/>
          </p:cNvSpPr>
          <p:nvPr>
            <p:ph type="body" idx="1"/>
          </p:nvPr>
        </p:nvSpPr>
        <p:spPr>
          <a:xfrm>
            <a:off x="876300" y="4468813"/>
            <a:ext cx="53181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确保建筑物完好。地板、地基、天花板或窗户上不应存在任何泄漏、孔洞或裂缝。在此处的照片中，维修工人正在填补外墙上的裂缝，以防止出现虫害。 </a:t>
            </a:r>
            <a:endParaRPr lang="zh-CN" dirty="0">
              <a:ea typeface="SimSun" panose="02010600030101010101" pitchFamily="2" charset="-122"/>
              <a:cs typeface="SimSun"/>
            </a:endParaRPr>
          </a:p>
        </p:txBody>
      </p:sp>
    </p:spTree>
    <p:extLst>
      <p:ext uri="{BB962C8B-B14F-4D97-AF65-F5344CB8AC3E}">
        <p14:creationId xmlns:p14="http://schemas.microsoft.com/office/powerpoint/2010/main" val="3929020125"/>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C1D9586-A4BC-7749-96E6-B4DD98F6A8C2}" type="slidenum">
              <a:rPr lang="en-US" sz="1200" b="0" smtClean="0">
                <a:solidFill>
                  <a:srgbClr val="000000"/>
                </a:solidFill>
              </a:rPr>
              <a:pPr eaLnBrk="1" hangingPunct="1">
                <a:defRPr/>
              </a:pPr>
              <a:t>279</a:t>
            </a:fld>
            <a:endParaRPr lang="zh-CN" altLang="en-US" sz="1200" b="0" dirty="0">
              <a:solidFill>
                <a:srgbClr val="000000"/>
              </a:solidFill>
            </a:endParaRPr>
          </a:p>
        </p:txBody>
      </p:sp>
      <p:sp>
        <p:nvSpPr>
          <p:cNvPr id="536579" name="Rectangle 2"/>
          <p:cNvSpPr>
            <a:spLocks noGrp="1" noRot="1" noChangeAspect="1" noChangeArrowheads="1" noTextEdit="1"/>
          </p:cNvSpPr>
          <p:nvPr>
            <p:ph type="sldImg"/>
          </p:nvPr>
        </p:nvSpPr>
        <p:spPr>
          <a:ln/>
        </p:spPr>
      </p:sp>
      <p:sp>
        <p:nvSpPr>
          <p:cNvPr id="520195"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某些危机可能会影响所供应食品的安全性。常见的危机</a:t>
            </a:r>
            <a:r>
              <a:rPr lang="en-US" altLang="ja-JP" dirty="0">
                <a:ea typeface="SimSun" panose="02010600030101010101" pitchFamily="2" charset="-122"/>
                <a:cs typeface="SimSun"/>
              </a:rPr>
              <a:t>包括停电、火灾、洪水和污水倒流。当地监管部门将这些危机视为紧迫的健康危害。紧迫的健康危害是严重的健康威胁或危害，需要立即纠正或停业，以防造成伤害。</a:t>
            </a:r>
          </a:p>
          <a:p>
            <a:pPr marL="171450" indent="-171450" eaLnBrk="1" hangingPunct="1">
              <a:buFont typeface="Arial" panose="020B0604020202020204" pitchFamily="34" charset="0"/>
              <a:buChar char="•"/>
            </a:pPr>
            <a:r>
              <a:rPr lang="en-US" dirty="0">
                <a:ea typeface="SimSun" panose="02010600030101010101" pitchFamily="2" charset="-122"/>
                <a:cs typeface="SimSun"/>
              </a:rPr>
              <a:t>电力故障和冷藏故障可能导致您无法控制 TCS 食品的温度，从而造成病原体生长。</a:t>
            </a:r>
          </a:p>
          <a:p>
            <a:pPr marL="171450" indent="-171450" eaLnBrk="1" hangingPunct="1">
              <a:buFont typeface="Arial" panose="020B0604020202020204" pitchFamily="34" charset="0"/>
              <a:buChar char="•"/>
            </a:pPr>
            <a:r>
              <a:rPr lang="en-US" dirty="0">
                <a:ea typeface="SimSun" panose="02010600030101010101" pitchFamily="2" charset="-122"/>
                <a:cs typeface="SimSun"/>
              </a:rPr>
              <a:t>设施内未经授权的人员会造成食品安全风险。尤其当他们进入存放区和处理区时更是如此。此外，不可抗力也会削弱设施的安全</a:t>
            </a:r>
            <a:r>
              <a:rPr lang="ja-JP" altLang="en-US" dirty="0">
                <a:ea typeface="SimSun" panose="02010600030101010101" pitchFamily="2" charset="-122"/>
                <a:cs typeface="SimSun"/>
              </a:rPr>
              <a:t>性</a:t>
            </a:r>
            <a:r>
              <a:rPr lang="en-US" altLang="ja-JP" dirty="0">
                <a:ea typeface="SimSun" panose="02010600030101010101" pitchFamily="2" charset="-122"/>
                <a:cs typeface="SimSun"/>
              </a:rPr>
              <a:t>。 </a:t>
            </a:r>
          </a:p>
          <a:p>
            <a:pPr marL="171450" indent="-171450" eaLnBrk="1" hangingPunct="1">
              <a:buFont typeface="Arial" panose="020B0604020202020204" pitchFamily="34" charset="0"/>
              <a:buChar char="•"/>
            </a:pPr>
            <a:r>
              <a:rPr lang="en-US" dirty="0">
                <a:ea typeface="SimSun" panose="02010600030101010101" pitchFamily="2" charset="-122"/>
                <a:cs typeface="SimSun"/>
              </a:rPr>
              <a:t>还必须考虑饮用水供应系统受到的威胁。供水管道破损和水处理设施中断会带来对食品安全的风险。恐怖分子恶意污染供水也可能构成威胁。</a:t>
            </a:r>
          </a:p>
        </p:txBody>
      </p:sp>
    </p:spTree>
    <p:extLst>
      <p:ext uri="{BB962C8B-B14F-4D97-AF65-F5344CB8AC3E}">
        <p14:creationId xmlns:p14="http://schemas.microsoft.com/office/powerpoint/2010/main" val="38066624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B7FBDF0-6F5A-C749-80EC-650A4A5B5AF8}" type="slidenum">
              <a:rPr lang="en-US" sz="1200" b="0" smtClean="0">
                <a:solidFill>
                  <a:schemeClr val="tx1"/>
                </a:solidFill>
              </a:rPr>
              <a:pPr eaLnBrk="1" hangingPunct="1">
                <a:defRPr/>
              </a:pPr>
              <a:t>28</a:t>
            </a:fld>
            <a:endParaRPr lang="zh-CN" sz="1200" b="0" dirty="0">
              <a:solidFill>
                <a:schemeClr val="tx1"/>
              </a:solidFill>
            </a:endParaRPr>
          </a:p>
        </p:txBody>
      </p:sp>
      <p:sp>
        <p:nvSpPr>
          <p:cNvPr id="315395" name="Rectangle 2"/>
          <p:cNvSpPr>
            <a:spLocks noGrp="1" noRot="1" noChangeAspect="1" noChangeArrowheads="1" noTextEdit="1"/>
          </p:cNvSpPr>
          <p:nvPr>
            <p:ph type="sldImg"/>
          </p:nvPr>
        </p:nvSpPr>
        <p:spPr>
          <a:ln/>
        </p:spPr>
      </p:sp>
      <p:sp>
        <p:nvSpPr>
          <p:cNvPr id="315396"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cs typeface="SimSun"/>
              </a:rPr>
              <a:t>讲师注释</a:t>
            </a:r>
            <a:r>
              <a:rPr dirty="0">
                <a:ea typeface="SimSun" panose="02010600030101010101" pitchFamily="2" charset="-122"/>
                <a:cs typeface="SimSun"/>
              </a:rPr>
              <a:t>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员工完成培训后，经理必须监督他们，确保其遵守相关规程。</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每一项未能正确完成的任务都会导致风险增加。发生这种情况时，必须立即更正错误。这被称为纠正措施。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如果一名员工经常以错误的方式完成任务，或者多名员工以错误的方式完成任务，应该给他们再次培训。</a:t>
            </a:r>
          </a:p>
        </p:txBody>
      </p:sp>
    </p:spTree>
    <p:extLst>
      <p:ext uri="{BB962C8B-B14F-4D97-AF65-F5344CB8AC3E}">
        <p14:creationId xmlns:p14="http://schemas.microsoft.com/office/powerpoint/2010/main" val="2011556132"/>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A377163-F57B-E840-9BF6-5F15634B9ADC}" type="slidenum">
              <a:rPr lang="en-US" sz="1200" b="0" smtClean="0">
                <a:solidFill>
                  <a:srgbClr val="000000"/>
                </a:solidFill>
              </a:rPr>
              <a:pPr eaLnBrk="1" hangingPunct="1">
                <a:defRPr/>
              </a:pPr>
              <a:t>280</a:t>
            </a:fld>
            <a:endParaRPr lang="zh-CN" altLang="en-US" sz="1200" b="0" dirty="0">
              <a:solidFill>
                <a:srgbClr val="000000"/>
              </a:solidFill>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当面对可能导致健康危害的危机时，您必须首先确定是否会带来严重的食品安全风险。如果会带来严重风险，则必须停止服务。之后，必须通知当地监管部门。</a:t>
            </a:r>
          </a:p>
          <a:p>
            <a:pPr marL="171450" indent="-171450" eaLnBrk="1" hangingPunct="1">
              <a:buFont typeface="Arial" panose="020B0604020202020204" pitchFamily="34" charset="0"/>
              <a:buChar char="•"/>
            </a:pPr>
            <a:r>
              <a:rPr lang="en-US" sz="1200" kern="1200" dirty="0">
                <a:solidFill>
                  <a:schemeClr val="tx1"/>
                </a:solidFill>
                <a:effectLst/>
                <a:ea typeface="SimSun" panose="02010600030101010101" pitchFamily="2" charset="-122"/>
                <a:cs typeface="SimSun"/>
              </a:rPr>
              <a:t>变质或被污染的食品必须丢弃，包括不完整包装中的食品。 </a:t>
            </a:r>
            <a:endParaRPr lang="zh-CN" dirty="0">
              <a:ea typeface="SimSun" panose="02010600030101010101" pitchFamily="2" charset="-122"/>
            </a:endParaRPr>
          </a:p>
        </p:txBody>
      </p:sp>
    </p:spTree>
    <p:extLst>
      <p:ext uri="{BB962C8B-B14F-4D97-AF65-F5344CB8AC3E}">
        <p14:creationId xmlns:p14="http://schemas.microsoft.com/office/powerpoint/2010/main" val="2832423864"/>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A377163-F57B-E840-9BF6-5F15634B9ADC}" type="slidenum">
              <a:rPr lang="en-US" sz="1200" b="0" smtClean="0">
                <a:solidFill>
                  <a:srgbClr val="000000"/>
                </a:solidFill>
              </a:rPr>
              <a:pPr eaLnBrk="1" hangingPunct="1">
                <a:defRPr/>
              </a:pPr>
              <a:t>281</a:t>
            </a:fld>
            <a:endParaRPr lang="zh-CN" altLang="en-US" sz="1200" b="0" dirty="0">
              <a:solidFill>
                <a:srgbClr val="000000"/>
              </a:solidFill>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1" y="4468813"/>
            <a:ext cx="4953000"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不论问题是如何纠正的，您都需要获得当地监管部门的批准才能恢复营业。</a:t>
            </a:r>
            <a:endParaRPr lang="zh-CN" dirty="0">
              <a:ea typeface="SimSun" panose="02010600030101010101" pitchFamily="2" charset="-122"/>
            </a:endParaRPr>
          </a:p>
        </p:txBody>
      </p:sp>
    </p:spTree>
    <p:extLst>
      <p:ext uri="{BB962C8B-B14F-4D97-AF65-F5344CB8AC3E}">
        <p14:creationId xmlns:p14="http://schemas.microsoft.com/office/powerpoint/2010/main" val="1356952662"/>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2"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base" latinLnBrk="0" hangingPunct="1">
              <a:lnSpc>
                <a:spcPct val="100000"/>
              </a:lnSpc>
              <a:spcBef>
                <a:spcPct val="0"/>
              </a:spcBef>
              <a:spcAft>
                <a:spcPct val="0"/>
              </a:spcAft>
              <a:buClrTx/>
              <a:buSzTx/>
              <a:buFontTx/>
              <a:buNone/>
              <a:tabLst/>
              <a:defRPr/>
            </a:pPr>
            <a:fld id="{3A377163-F57B-E840-9BF6-5F15634B9AD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25513" rtl="0" eaLnBrk="1" fontAlgn="base" latinLnBrk="0" hangingPunct="1">
                <a:lnSpc>
                  <a:spcPct val="100000"/>
                </a:lnSpc>
                <a:spcBef>
                  <a:spcPct val="0"/>
                </a:spcBef>
                <a:spcAft>
                  <a:spcPct val="0"/>
                </a:spcAft>
                <a:buClrTx/>
                <a:buSzTx/>
                <a:buFontTx/>
                <a:buNone/>
                <a:tabLst/>
                <a:defRPr/>
              </a:pPr>
              <a:t>282</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537603" name="Rectangle 2"/>
          <p:cNvSpPr>
            <a:spLocks noGrp="1" noRot="1" noChangeAspect="1" noChangeArrowheads="1" noTextEdit="1"/>
          </p:cNvSpPr>
          <p:nvPr>
            <p:ph type="sldImg"/>
          </p:nvPr>
        </p:nvSpPr>
        <p:spPr>
          <a:ln/>
        </p:spPr>
      </p:sp>
      <p:sp>
        <p:nvSpPr>
          <p:cNvPr id="522243" name="Rectangle 3"/>
          <p:cNvSpPr>
            <a:spLocks noGrp="1" noChangeArrowheads="1"/>
          </p:cNvSpPr>
          <p:nvPr>
            <p:ph type="body" idx="1"/>
          </p:nvPr>
        </p:nvSpPr>
        <p:spPr>
          <a:xfrm>
            <a:off x="876300" y="4468813"/>
            <a:ext cx="5319713" cy="4294187"/>
          </a:xfrm>
          <a:noFill/>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txBody>
          <a:bodyPr lIns="92830" tIns="46415" rIns="92830" bIns="46415"/>
          <a:lstStyle/>
          <a:p>
            <a:pPr marL="114300" indent="-114300" eaLnBrk="1" hangingPunct="1"/>
            <a:r>
              <a:rPr lang="zh-CN" b="1">
                <a:latin typeface="Times New Roman" charset="0"/>
                <a:ea typeface="SimSun"/>
              </a:rPr>
              <a:t>讲师注释</a:t>
            </a:r>
          </a:p>
          <a:p>
            <a:pPr marL="171450" indent="-171450" eaLnBrk="1" hangingPunct="1">
              <a:buFont typeface="Arial" panose="020B0604020202020204" pitchFamily="34" charset="0"/>
              <a:buChar char="•"/>
            </a:pPr>
            <a:r>
              <a:rPr lang="zh-CN" sz="1200" b="0">
                <a:solidFill>
                  <a:schemeClr val="tx1"/>
                </a:solidFill>
                <a:latin typeface="Times New Roman" pitchFamily="18" charset="0"/>
                <a:ea typeface="SimSun" charset="0"/>
                <a:cs typeface="ＭＳ Ｐゴシック" charset="0"/>
              </a:rPr>
              <a:t>监管部门可以允许食品服务机构在供水或电力中断的情况下继续运营。但是，必须满足特定的条件。</a:t>
            </a:r>
            <a:r>
              <a:rPr lang="zh-CN" sz="1200" b="0" baseline="0">
                <a:solidFill>
                  <a:schemeClr val="tx1"/>
                </a:solidFill>
                <a:latin typeface="Times New Roman" pitchFamily="18" charset="0"/>
                <a:ea typeface="SimSun" charset="0"/>
                <a:cs typeface="ＭＳ Ｐゴシック" charset="0"/>
              </a:rPr>
              <a:t>包括</a:t>
            </a:r>
            <a:r>
              <a:rPr lang="zh-CN" sz="1200" b="0">
                <a:solidFill>
                  <a:schemeClr val="tx1"/>
                </a:solidFill>
                <a:latin typeface="Times New Roman" pitchFamily="18" charset="0"/>
                <a:ea typeface="SimSun" charset="0"/>
                <a:cs typeface="ＭＳ Ｐゴシック" charset="0"/>
              </a:rPr>
              <a:t>备有由监管部门事先批准的书面紧急运营计划。还必须确保立即采取纠正措施，以防止、消除或控制任何与供水/电力中断相关的食品安全风险或紧迫的健康危害。</a:t>
            </a:r>
            <a:r>
              <a:rPr lang="zh-CN" sz="1200" b="0" baseline="0">
                <a:solidFill>
                  <a:schemeClr val="tx1"/>
                </a:solidFill>
                <a:latin typeface="Times New Roman" pitchFamily="18" charset="0"/>
                <a:ea typeface="SimSun" charset="0"/>
                <a:cs typeface="ＭＳ Ｐゴシック" charset="0"/>
              </a:rPr>
              <a:t> </a:t>
            </a:r>
            <a:r>
              <a:rPr lang="zh-CN" sz="1200" b="0">
                <a:solidFill>
                  <a:schemeClr val="tx1"/>
                </a:solidFill>
                <a:latin typeface="Times New Roman" pitchFamily="18" charset="0"/>
                <a:ea typeface="SimSun" charset="0"/>
                <a:cs typeface="ＭＳ Ｐゴシック" charset="0"/>
              </a:rPr>
              <a:t>最后，在执行紧急运营计划时，必须通知监管部门。</a:t>
            </a:r>
          </a:p>
        </p:txBody>
      </p:sp>
    </p:spTree>
    <p:extLst>
      <p:ext uri="{BB962C8B-B14F-4D97-AF65-F5344CB8AC3E}">
        <p14:creationId xmlns:p14="http://schemas.microsoft.com/office/powerpoint/2010/main" val="3385194645"/>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86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B816E30-7493-2447-8281-85F4856BD871}" type="slidenum">
              <a:rPr lang="en-US" sz="1200" b="0" smtClean="0">
                <a:solidFill>
                  <a:srgbClr val="000000"/>
                </a:solidFill>
              </a:rPr>
              <a:pPr eaLnBrk="1" hangingPunct="1">
                <a:defRPr/>
              </a:pPr>
              <a:t>283</a:t>
            </a:fld>
            <a:endParaRPr lang="zh-CN" altLang="en-US" sz="1200" b="0" dirty="0">
              <a:solidFill>
                <a:srgbClr val="000000"/>
              </a:solidFill>
            </a:endParaRPr>
          </a:p>
        </p:txBody>
      </p:sp>
      <p:sp>
        <p:nvSpPr>
          <p:cNvPr id="538627" name="Rectangle 2"/>
          <p:cNvSpPr>
            <a:spLocks noGrp="1" noRot="1" noChangeAspect="1" noChangeArrowheads="1" noTextEdit="1"/>
          </p:cNvSpPr>
          <p:nvPr>
            <p:ph type="sldImg"/>
          </p:nvPr>
        </p:nvSpPr>
        <p:spPr>
          <a:ln/>
        </p:spPr>
      </p:sp>
      <p:sp>
        <p:nvSpPr>
          <p:cNvPr id="2" name="Notes Placeholder 1"/>
          <p:cNvSpPr>
            <a:spLocks noGrp="1"/>
          </p:cNvSpPr>
          <p:nvPr>
            <p:ph type="body" sz="quarter" idx="10"/>
          </p:nvPr>
        </p:nvSpPr>
        <p:spPr>
          <a:xfrm>
            <a:off x="876300" y="4414837"/>
            <a:ext cx="5608638" cy="4183063"/>
          </a:xfrm>
        </p:spPr>
        <p:txBody>
          <a:bodyPr/>
          <a:lstStyle/>
          <a:p>
            <a:endParaRPr lang="en-US"/>
          </a:p>
        </p:txBody>
      </p:sp>
    </p:spTree>
    <p:extLst>
      <p:ext uri="{BB962C8B-B14F-4D97-AF65-F5344CB8AC3E}">
        <p14:creationId xmlns:p14="http://schemas.microsoft.com/office/powerpoint/2010/main" val="4183597698"/>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16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8034B67-FA54-1841-9338-DA08FEAF840C}" type="slidenum">
              <a:rPr lang="en-US" sz="1200" b="0" smtClean="0">
                <a:solidFill>
                  <a:srgbClr val="000000"/>
                </a:solidFill>
              </a:rPr>
              <a:pPr eaLnBrk="1" hangingPunct="1">
                <a:defRPr/>
              </a:pPr>
              <a:t>284</a:t>
            </a:fld>
            <a:endParaRPr lang="zh-CN" altLang="en-US" sz="1200" b="0" dirty="0">
              <a:solidFill>
                <a:srgbClr val="000000"/>
              </a:solidFill>
            </a:endParaRPr>
          </a:p>
        </p:txBody>
      </p:sp>
      <p:sp>
        <p:nvSpPr>
          <p:cNvPr id="541699" name="Rectangle 2"/>
          <p:cNvSpPr>
            <a:spLocks noGrp="1" noRot="1" noChangeAspect="1" noChangeArrowheads="1" noTextEdit="1"/>
          </p:cNvSpPr>
          <p:nvPr>
            <p:ph type="sldImg"/>
          </p:nvPr>
        </p:nvSpPr>
        <p:spPr>
          <a:ln/>
        </p:spPr>
      </p:sp>
      <p:sp>
        <p:nvSpPr>
          <p:cNvPr id="530435" name="Rectangle 3"/>
          <p:cNvSpPr>
            <a:spLocks noGrp="1" noChangeArrowheads="1"/>
          </p:cNvSpPr>
          <p:nvPr>
            <p:ph type="body" idx="1"/>
          </p:nvPr>
        </p:nvSpPr>
        <p:spPr>
          <a:xfrm>
            <a:off x="876300" y="4465638"/>
            <a:ext cx="5494338"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认真清洁有利于切断虫害的食物供给</a:t>
            </a:r>
            <a:r>
              <a:rPr lang="ja-JP" altLang="en-US" dirty="0">
                <a:ea typeface="SimSun" panose="02010600030101010101" pitchFamily="2" charset="-122"/>
                <a:cs typeface="SimSun"/>
              </a:rPr>
              <a:t>，</a:t>
            </a:r>
            <a:r>
              <a:rPr lang="en-US" altLang="ja-JP" dirty="0">
                <a:ea typeface="SimSun" panose="02010600030101010101" pitchFamily="2" charset="-122"/>
                <a:cs typeface="SimSun"/>
              </a:rPr>
              <a:t>破坏虫卵，以及减少虫害的藏身之地。 </a:t>
            </a:r>
          </a:p>
          <a:p>
            <a:pPr marL="171450" indent="-171450" eaLnBrk="1" hangingPunct="1">
              <a:buFont typeface="Arial" panose="020B0604020202020204" pitchFamily="34" charset="0"/>
              <a:buChar char="•"/>
            </a:pPr>
            <a:r>
              <a:rPr lang="en-US" dirty="0">
                <a:ea typeface="SimSun" panose="02010600030101010101" pitchFamily="2" charset="-122"/>
                <a:cs typeface="SimSun"/>
              </a:rPr>
              <a:t>尽快以正确的方式扔掉垃圾。保持垃圾箱干净、整洁并处于良好的状态。盖紧户外容器。立即清理垃圾箱周围的渗出物并定期清洗。</a:t>
            </a:r>
          </a:p>
          <a:p>
            <a:pPr marL="171450" indent="-171450" eaLnBrk="1" hangingPunct="1">
              <a:buFont typeface="Arial" panose="020B0604020202020204" pitchFamily="34" charset="0"/>
              <a:buChar char="•"/>
            </a:pPr>
            <a:r>
              <a:rPr lang="en-US" dirty="0">
                <a:ea typeface="SimSun" panose="02010600030101010101" pitchFamily="2" charset="-122"/>
                <a:cs typeface="SimSun"/>
              </a:rPr>
              <a:t>将回收物放在干净、防虫的垃圾箱中。在当地规定准许的情况下，将回收箱放在尽可能远离您的建筑物的位置。</a:t>
            </a:r>
          </a:p>
          <a:p>
            <a:pPr marL="114300" indent="-114300" eaLnBrk="1" hangingPunct="1"/>
            <a:endParaRPr lang="zh-CN" dirty="0">
              <a:ea typeface="SimSun" panose="02010600030101010101" pitchFamily="2" charset="-122"/>
            </a:endParaRPr>
          </a:p>
        </p:txBody>
      </p:sp>
    </p:spTree>
    <p:extLst>
      <p:ext uri="{BB962C8B-B14F-4D97-AF65-F5344CB8AC3E}">
        <p14:creationId xmlns:p14="http://schemas.microsoft.com/office/powerpoint/2010/main" val="3301413444"/>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78AAFED-554A-004F-A5BA-5A62D9E1174C}" type="slidenum">
              <a:rPr lang="en-US" sz="1200" b="0" smtClean="0">
                <a:solidFill>
                  <a:srgbClr val="000000"/>
                </a:solidFill>
              </a:rPr>
              <a:pPr eaLnBrk="1" hangingPunct="1">
                <a:defRPr/>
              </a:pPr>
              <a:t>285</a:t>
            </a:fld>
            <a:endParaRPr lang="zh-CN" altLang="en-US" sz="1200" b="0" dirty="0">
              <a:solidFill>
                <a:srgbClr val="000000"/>
              </a:solidFill>
            </a:endParaRPr>
          </a:p>
        </p:txBody>
      </p:sp>
      <p:sp>
        <p:nvSpPr>
          <p:cNvPr id="542723"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xfrm>
            <a:off x="876300" y="4468813"/>
            <a:ext cx="5434013" cy="4294187"/>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itchFamily="34" charset="0"/>
              <a:buChar char="•"/>
              <a:defRPr/>
            </a:pPr>
            <a:r>
              <a:rPr dirty="0">
                <a:ea typeface="SimSun" panose="02010600030101010101" pitchFamily="2" charset="-122"/>
                <a:cs typeface="SimSun"/>
              </a:rPr>
              <a:t>尽快正确地存放所有的食品和物料。食品和用品的存放位置应远离墙壁，并与地板至少相距 6 英寸（15 公分）。使用先进先出方法将产品的位置调动，让虫害没有时间进入产品并繁殖。</a:t>
            </a:r>
          </a:p>
          <a:p>
            <a:pPr marL="171450" indent="-171450" eaLnBrk="1" hangingPunct="1">
              <a:buFont typeface="Arial" pitchFamily="34" charset="0"/>
              <a:buChar char="•"/>
              <a:defRPr/>
            </a:pPr>
            <a:r>
              <a:rPr dirty="0">
                <a:ea typeface="SimSun" panose="02010600030101010101" pitchFamily="2" charset="-122"/>
                <a:cs typeface="SimSun"/>
              </a:rPr>
              <a:t>立即清理溢出的食品和饮料，包括碎屑和残余物。</a:t>
            </a:r>
          </a:p>
          <a:p>
            <a:pPr marL="114300" indent="-114300" eaLnBrk="1" hangingPunct="1">
              <a:defRPr/>
            </a:pPr>
            <a:endParaRPr lang="zh-CN" dirty="0">
              <a:ea typeface="SimSun" panose="02010600030101010101" pitchFamily="2" charset="-122"/>
              <a:cs typeface="SimSun"/>
            </a:endParaRPr>
          </a:p>
          <a:p>
            <a:pPr marL="114300" indent="-114300" eaLnBrk="1" hangingPunct="1">
              <a:lnSpc>
                <a:spcPct val="80000"/>
              </a:lnSpc>
              <a:spcBef>
                <a:spcPct val="50000"/>
              </a:spcBef>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335798424"/>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9B015D8-8EE2-B341-8466-662D97CCA8D9}" type="slidenum">
              <a:rPr lang="en-US" sz="1200" b="0" smtClean="0">
                <a:solidFill>
                  <a:srgbClr val="000000"/>
                </a:solidFill>
              </a:rPr>
              <a:pPr eaLnBrk="1" hangingPunct="1">
                <a:defRPr/>
              </a:pPr>
              <a:t>286</a:t>
            </a:fld>
            <a:endParaRPr lang="zh-CN" altLang="en-US" sz="1200" b="0" dirty="0">
              <a:solidFill>
                <a:srgbClr val="000000"/>
              </a:solidFill>
            </a:endParaRPr>
          </a:p>
        </p:txBody>
      </p:sp>
      <p:sp>
        <p:nvSpPr>
          <p:cNvPr id="539651" name="Rectangle 2"/>
          <p:cNvSpPr>
            <a:spLocks noGrp="1" noRot="1" noChangeAspect="1" noChangeArrowheads="1" noTextEdit="1"/>
          </p:cNvSpPr>
          <p:nvPr>
            <p:ph type="sldImg"/>
          </p:nvPr>
        </p:nvSpPr>
        <p:spPr>
          <a:ln/>
        </p:spPr>
      </p:sp>
      <p:sp>
        <p:nvSpPr>
          <p:cNvPr id="526339"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92830" tIns="46415" rIns="92830" bIns="46415"/>
          <a:lstStyle/>
          <a:p>
            <a:pPr marL="0" indent="0" eaLnBrk="1" hangingPunct="1">
              <a:buFontTx/>
              <a:buNone/>
            </a:pPr>
            <a:r>
              <a:rPr lang="en-US" b="1" dirty="0">
                <a:ea typeface="SimSun" panose="02010600030101010101" pitchFamily="2" charset="-122"/>
                <a:cs typeface="SimSun"/>
              </a:rPr>
              <a:t>讲师注释</a:t>
            </a:r>
          </a:p>
          <a:p>
            <a:pPr marL="171450" indent="-171450" eaLnBrk="1" hangingPunct="1">
              <a:buFontTx/>
              <a:buChar char="•"/>
            </a:pPr>
            <a:r>
              <a:rPr lang="en-US" sz="1200" b="0" i="0" u="none" strike="noStrike" kern="1200" baseline="0" dirty="0">
                <a:solidFill>
                  <a:schemeClr val="tx1"/>
                </a:solidFill>
                <a:ea typeface="SimSun" panose="02010600030101010101" pitchFamily="2" charset="-122"/>
                <a:cs typeface="SimSun"/>
              </a:rPr>
              <a:t>在准许货物进入您的餐饮机构之前，对其进行检查。拒收在其中发现了虫害或虫害迹象的货物。这包括虫害的虫卵和身体部位（例如腿脚和翅膀等）。</a:t>
            </a:r>
            <a:endParaRPr lang="zh-CN" sz="1200" b="0" i="0" u="none" strike="noStrike" kern="1200" baseline="0" dirty="0">
              <a:solidFill>
                <a:schemeClr val="tx1"/>
              </a:solidFill>
              <a:ea typeface="SimSun" panose="02010600030101010101" pitchFamily="2" charset="-122"/>
              <a:cs typeface="SimSun"/>
            </a:endParaRPr>
          </a:p>
          <a:p>
            <a:pPr marL="171450" indent="-171450" eaLnBrk="1" hangingPunct="1">
              <a:buFontTx/>
              <a:buChar char="•"/>
            </a:pPr>
            <a:r>
              <a:rPr lang="en-US" sz="1200" b="0" i="0" u="none" strike="noStrike" kern="1200" baseline="0" dirty="0">
                <a:solidFill>
                  <a:schemeClr val="tx1"/>
                </a:solidFill>
                <a:ea typeface="SimSun" panose="02010600030101010101" pitchFamily="2" charset="-122"/>
                <a:cs typeface="SimSun"/>
              </a:rPr>
              <a:t>切实保护好建筑物中所有可能被虫害利用的入口。为所有窗户和通风口加上纱网，并在必要时进行修补或更换。密封地板、墙壁以及管道周围的裂缝。在门的上方或旁边安装自闭门和风帘（也称为风门或驱蝇扇）。</a:t>
            </a:r>
            <a:endParaRPr lang="zh-CN" dirty="0">
              <a:ea typeface="SimSun" panose="02010600030101010101" pitchFamily="2" charset="-122"/>
            </a:endParaRPr>
          </a:p>
        </p:txBody>
      </p:sp>
    </p:spTree>
    <p:extLst>
      <p:ext uri="{BB962C8B-B14F-4D97-AF65-F5344CB8AC3E}">
        <p14:creationId xmlns:p14="http://schemas.microsoft.com/office/powerpoint/2010/main" val="1955443581"/>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D0BCDCC-E4A1-9A42-BB34-A4747B289E40}" type="slidenum">
              <a:rPr lang="en-US" sz="1200" b="0" smtClean="0">
                <a:solidFill>
                  <a:srgbClr val="000000"/>
                </a:solidFill>
              </a:rPr>
              <a:pPr eaLnBrk="1" hangingPunct="1">
                <a:defRPr/>
              </a:pPr>
              <a:t>287</a:t>
            </a:fld>
            <a:endParaRPr lang="zh-CN" altLang="en-US" sz="1200" b="0" dirty="0">
              <a:solidFill>
                <a:srgbClr val="000000"/>
              </a:solidFill>
            </a:endParaRPr>
          </a:p>
        </p:txBody>
      </p:sp>
      <p:sp>
        <p:nvSpPr>
          <p:cNvPr id="543747" name="Rectangle 2"/>
          <p:cNvSpPr>
            <a:spLocks noGrp="1" noRot="1" noChangeAspect="1" noChangeArrowheads="1" noTextEdit="1"/>
          </p:cNvSpPr>
          <p:nvPr>
            <p:ph type="sldImg"/>
          </p:nvPr>
        </p:nvSpPr>
        <p:spPr>
          <a:ln/>
        </p:spPr>
      </p:sp>
      <p:sp>
        <p:nvSpPr>
          <p:cNvPr id="534531"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即使您全力防止虫害入侵，它们也可能乘机而入，进入您的餐饮机构。与 PCO 合作清除虫害。就算只发现几只害虫，也可能只是冰山一角。虫害可能很难根除。 </a:t>
            </a:r>
          </a:p>
          <a:p>
            <a:pPr marL="171450" indent="-171450" eaLnBrk="1" hangingPunct="1">
              <a:buFont typeface="Arial" panose="020B0604020202020204" pitchFamily="34" charset="0"/>
              <a:buChar char="•"/>
            </a:pPr>
            <a:r>
              <a:rPr lang="en-US" dirty="0">
                <a:ea typeface="SimSun" panose="02010600030101010101" pitchFamily="2" charset="-122"/>
                <a:cs typeface="SimSun"/>
              </a:rPr>
              <a:t>您可以在产品、包装和设施上寻找排泄物、巢穴以及破损。幻灯片中的图片显示了一个啮齿动物的巢穴。</a:t>
            </a:r>
            <a:endParaRPr lang="zh-CN" dirty="0">
              <a:ea typeface="SimSun" panose="02010600030101010101" pitchFamily="2" charset="-122"/>
            </a:endParaRPr>
          </a:p>
          <a:p>
            <a:pPr marL="171450" indent="-171450" eaLnBrk="1" hangingPunct="1">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如果发现上述问题或与虫害有关的其他任何问题，请立即联系您的 PCO，以便及时采取控制措施。 </a:t>
            </a:r>
          </a:p>
          <a:p>
            <a:pPr marL="171450" indent="-171450" eaLnBrk="1" hangingPunct="1">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有毒的虫害控制材料只能由持照的应用人员施放。</a:t>
            </a:r>
            <a:endParaRPr lang="zh-CN" b="1" dirty="0">
              <a:ea typeface="SimSun" panose="02010600030101010101" pitchFamily="2" charset="-122"/>
            </a:endParaRPr>
          </a:p>
        </p:txBody>
      </p:sp>
    </p:spTree>
    <p:extLst>
      <p:ext uri="{BB962C8B-B14F-4D97-AF65-F5344CB8AC3E}">
        <p14:creationId xmlns:p14="http://schemas.microsoft.com/office/powerpoint/2010/main" val="1577769023"/>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4770" name="Slide Image Placeholder 1"/>
          <p:cNvSpPr>
            <a:spLocks noGrp="1" noRot="1" noChangeAspect="1" noTextEdit="1"/>
          </p:cNvSpPr>
          <p:nvPr>
            <p:ph type="sldImg"/>
          </p:nvPr>
        </p:nvSpPr>
        <p:spPr>
          <a:ln/>
        </p:spPr>
      </p:sp>
      <p:sp>
        <p:nvSpPr>
          <p:cNvPr id="544771"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pPr>
              <a:defRPr/>
            </a:pPr>
            <a:endParaRPr lang="en-US" dirty="0">
              <a:latin typeface="Times New Roman" charset="0"/>
              <a:cs typeface="+mn-cs"/>
            </a:endParaRPr>
          </a:p>
        </p:txBody>
      </p:sp>
      <p:sp>
        <p:nvSpPr>
          <p:cNvPr id="544772"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CEC319-481B-114F-9FED-80839561D0CC}" type="slidenum">
              <a:rPr lang="en-US" sz="1200" b="0" smtClean="0">
                <a:solidFill>
                  <a:srgbClr val="000000"/>
                </a:solidFill>
              </a:rPr>
              <a:pPr eaLnBrk="1" hangingPunct="1">
                <a:defRPr/>
              </a:pPr>
              <a:t>288</a:t>
            </a:fld>
            <a:endParaRPr lang="zh-CN" altLang="en-US" sz="1200" b="0" dirty="0">
              <a:solidFill>
                <a:srgbClr val="000000"/>
              </a:solidFill>
            </a:endParaRPr>
          </a:p>
        </p:txBody>
      </p:sp>
    </p:spTree>
    <p:extLst>
      <p:ext uri="{BB962C8B-B14F-4D97-AF65-F5344CB8AC3E}">
        <p14:creationId xmlns:p14="http://schemas.microsoft.com/office/powerpoint/2010/main" val="1138167029"/>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67F908-9C71-524D-ACF6-8324EC398E53}" type="slidenum">
              <a:rPr lang="en-US" sz="1200" b="0" smtClean="0">
                <a:solidFill>
                  <a:srgbClr val="000000"/>
                </a:solidFill>
              </a:rPr>
              <a:pPr eaLnBrk="1" hangingPunct="1">
                <a:defRPr/>
              </a:pPr>
              <a:t>289</a:t>
            </a:fld>
            <a:endParaRPr lang="zh-CN" altLang="en-US" sz="1200" b="0" dirty="0">
              <a:solidFill>
                <a:srgbClr val="000000"/>
              </a:solidFill>
            </a:endParaRPr>
          </a:p>
        </p:txBody>
      </p:sp>
      <p:sp>
        <p:nvSpPr>
          <p:cNvPr id="545795" name="Rectangle 2"/>
          <p:cNvSpPr>
            <a:spLocks noGrp="1" noRot="1" noChangeAspect="1" noChangeArrowheads="1" noTextEdit="1"/>
          </p:cNvSpPr>
          <p:nvPr>
            <p:ph type="sldImg"/>
          </p:nvPr>
        </p:nvSpPr>
        <p:spPr>
          <a:ln/>
        </p:spPr>
      </p:sp>
      <p:sp>
        <p:nvSpPr>
          <p:cNvPr id="53862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spcBef>
                <a:spcPct val="50000"/>
              </a:spcBef>
              <a:buSzPct val="80000"/>
              <a:buFont typeface="Arial" panose="020B0604020202020204" pitchFamily="34" charset="0"/>
              <a:buChar char="•"/>
            </a:pPr>
            <a:r>
              <a:rPr lang="en-US" dirty="0">
                <a:ea typeface="SimSun" panose="02010600030101010101" pitchFamily="2" charset="-122"/>
                <a:cs typeface="SimSun"/>
              </a:rPr>
              <a:t>与班上学员讨论章节目标。</a:t>
            </a:r>
          </a:p>
          <a:p>
            <a:pPr marL="114300" indent="-114300" eaLnBrk="1" hangingPunct="1"/>
            <a:endParaRPr lang="zh-CN" dirty="0">
              <a:ea typeface="SimSun" panose="02010600030101010101" pitchFamily="2" charset="-122"/>
            </a:endParaRPr>
          </a:p>
        </p:txBody>
      </p:sp>
    </p:spTree>
    <p:extLst>
      <p:ext uri="{BB962C8B-B14F-4D97-AF65-F5344CB8AC3E}">
        <p14:creationId xmlns:p14="http://schemas.microsoft.com/office/powerpoint/2010/main" val="244777270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zh-CN" b="1">
                <a:latin typeface="Times New Roman" charset="0"/>
                <a:ea typeface="SimSun"/>
                <a:cs typeface="Times New Roman" charset="0"/>
              </a:rPr>
              <a:t>讲师注释</a:t>
            </a:r>
            <a:r>
              <a:rPr lang="zh-CN" b="1">
                <a:solidFill>
                  <a:srgbClr val="FF3300"/>
                </a:solidFill>
                <a:latin typeface="Times New Roman" charset="0"/>
                <a:ea typeface="SimSun"/>
                <a:cs typeface="+mn-cs"/>
              </a:rPr>
              <a:t> </a:t>
            </a:r>
          </a:p>
          <a:p>
            <a:pPr marL="171450" indent="-171450" eaLnBrk="1" hangingPunct="1">
              <a:buFont typeface="Arial" panose="020B0604020202020204" pitchFamily="34" charset="0"/>
              <a:buChar char="•"/>
              <a:defRPr/>
            </a:pPr>
            <a:r>
              <a:rPr lang="zh-CN" sz="1200" b="0">
                <a:solidFill>
                  <a:schemeClr val="tx1"/>
                </a:solidFill>
                <a:latin typeface="Times New Roman" pitchFamily="18" charset="0"/>
                <a:ea typeface="SimSun" charset="0"/>
                <a:cs typeface="ＭＳ Ｐゴシック" charset="0"/>
              </a:rPr>
              <a:t>不只是员工</a:t>
            </a:r>
            <a:r>
              <a:rPr lang="zh-CN" sz="1200" b="0" baseline="0">
                <a:solidFill>
                  <a:schemeClr val="tx1"/>
                </a:solidFill>
                <a:latin typeface="Times New Roman" pitchFamily="18" charset="0"/>
                <a:ea typeface="SimSun" charset="0"/>
                <a:cs typeface="ＭＳ Ｐゴシック" charset="0"/>
              </a:rPr>
              <a:t>需要参加食品安全培训。</a:t>
            </a:r>
            <a:r>
              <a:rPr lang="zh-CN" sz="1200" b="0">
                <a:solidFill>
                  <a:schemeClr val="tx1"/>
                </a:solidFill>
                <a:latin typeface="Times New Roman" pitchFamily="18" charset="0"/>
                <a:ea typeface="SimSun" charset="0"/>
                <a:cs typeface="ＭＳ Ｐゴシック" charset="0"/>
              </a:rPr>
              <a:t>FDA</a:t>
            </a:r>
            <a:r>
              <a:rPr lang="zh-CN" sz="1200" b="0" baseline="0">
                <a:solidFill>
                  <a:schemeClr val="tx1"/>
                </a:solidFill>
                <a:latin typeface="Times New Roman" pitchFamily="18" charset="0"/>
                <a:ea typeface="SimSun" charset="0"/>
                <a:cs typeface="ＭＳ Ｐゴシック" charset="0"/>
              </a:rPr>
              <a:t> </a:t>
            </a:r>
            <a:r>
              <a:rPr lang="zh-CN" sz="1200" b="0">
                <a:solidFill>
                  <a:schemeClr val="tx1"/>
                </a:solidFill>
                <a:latin typeface="Times New Roman" pitchFamily="18" charset="0"/>
                <a:ea typeface="SimSun" charset="0"/>
                <a:cs typeface="ＭＳ Ｐゴシック" charset="0"/>
              </a:rPr>
              <a:t>食品法规要求食品服务机构负责人成为认证食品安全经理。</a:t>
            </a:r>
            <a:r>
              <a:rPr lang="zh-CN" sz="1200" b="0" strike="noStrike" baseline="0">
                <a:solidFill>
                  <a:schemeClr val="tx1"/>
                </a:solidFill>
                <a:latin typeface="Times New Roman" pitchFamily="18" charset="0"/>
                <a:ea typeface="SimSun" charset="0"/>
                <a:cs typeface="ＭＳ Ｐゴシック" charset="0"/>
              </a:rPr>
              <a:t>他们</a:t>
            </a:r>
            <a:r>
              <a:rPr lang="zh-CN" sz="1200" b="0">
                <a:solidFill>
                  <a:schemeClr val="tx1"/>
                </a:solidFill>
                <a:latin typeface="Times New Roman" pitchFamily="18" charset="0"/>
                <a:ea typeface="SimSun" charset="0"/>
                <a:cs typeface="ＭＳ Ｐゴシック" charset="0"/>
              </a:rPr>
              <a:t>在营业时间内必须全程在现场。 </a:t>
            </a: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1808957631"/>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rgbClr val="000000"/>
                </a:solidFill>
              </a:rPr>
              <a:pPr eaLnBrk="1" hangingPunct="1">
                <a:defRPr/>
              </a:pPr>
              <a:t>290</a:t>
            </a:fld>
            <a:endParaRPr lang="zh-CN" altLang="en-US" sz="1200" b="0" dirty="0">
              <a:solidFill>
                <a:srgbClr val="000000"/>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如果不坚持对设施和设备进行清洁和消毒，食品就很容易受到污染。 </a:t>
            </a:r>
            <a:endParaRPr lang="zh-CN" dirty="0">
              <a:ea typeface="SimSun" panose="02010600030101010101" pitchFamily="2" charset="-122"/>
            </a:endParaRPr>
          </a:p>
        </p:txBody>
      </p:sp>
    </p:spTree>
    <p:extLst>
      <p:ext uri="{BB962C8B-B14F-4D97-AF65-F5344CB8AC3E}">
        <p14:creationId xmlns:p14="http://schemas.microsoft.com/office/powerpoint/2010/main" val="416931453"/>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rgbClr val="000000"/>
                </a:solidFill>
              </a:rPr>
              <a:pPr eaLnBrk="1" hangingPunct="1">
                <a:defRPr/>
              </a:pPr>
              <a:t>291</a:t>
            </a:fld>
            <a:endParaRPr lang="zh-CN" altLang="en-US" sz="1200" b="0" dirty="0">
              <a:solidFill>
                <a:srgbClr val="000000"/>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zh-CN" altLang="zh-CN" sz="1200" b="0" i="0" u="none" strike="noStrike" baseline="0" dirty="0">
                <a:solidFill>
                  <a:schemeClr val="tx1"/>
                </a:solidFill>
                <a:latin typeface="Times New Roman" pitchFamily="18" charset="0"/>
                <a:ea typeface="SimSun" charset="0"/>
                <a:cs typeface="ＭＳ Ｐゴシック" charset="0"/>
              </a:rPr>
              <a:t>可使用多种清洁剂，每种都有不同的用途。请您的供应商帮助您选择适合您需求的清洁剂。</a:t>
            </a:r>
          </a:p>
          <a:p>
            <a:pPr marL="171450" indent="-171450" eaLnBrk="1" hangingPunct="1">
              <a:buFont typeface="Arial" panose="020B0604020202020204" pitchFamily="34" charset="0"/>
              <a:buChar char="•"/>
            </a:pPr>
            <a:r>
              <a:rPr lang="zh-CN" altLang="zh-CN" sz="1200" dirty="0">
                <a:solidFill>
                  <a:schemeClr val="tx1"/>
                </a:solidFill>
                <a:latin typeface="Times New Roman" pitchFamily="18" charset="0"/>
                <a:ea typeface="SimSun" charset="0"/>
                <a:cs typeface="ＭＳ Ｐゴシック" charset="0"/>
              </a:rPr>
              <a:t>还必须在食品服务机构的所有运营时段备有并可供员工使用。</a:t>
            </a:r>
          </a:p>
        </p:txBody>
      </p:sp>
    </p:spTree>
    <p:extLst>
      <p:ext uri="{BB962C8B-B14F-4D97-AF65-F5344CB8AC3E}">
        <p14:creationId xmlns:p14="http://schemas.microsoft.com/office/powerpoint/2010/main" val="79084186"/>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68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95CCE6-7982-7547-A48E-08E235262C0B}" type="slidenum">
              <a:rPr lang="en-US" sz="1200" b="0" smtClean="0">
                <a:solidFill>
                  <a:srgbClr val="000000"/>
                </a:solidFill>
              </a:rPr>
              <a:pPr eaLnBrk="1" hangingPunct="1">
                <a:defRPr/>
              </a:pPr>
              <a:t>292</a:t>
            </a:fld>
            <a:endParaRPr lang="zh-CN" altLang="en-US" sz="1200" b="0" dirty="0">
              <a:solidFill>
                <a:srgbClr val="000000"/>
              </a:solidFill>
            </a:endParaRPr>
          </a:p>
        </p:txBody>
      </p:sp>
      <p:sp>
        <p:nvSpPr>
          <p:cNvPr id="546819" name="Rectangle 2"/>
          <p:cNvSpPr>
            <a:spLocks noGrp="1" noRot="1" noChangeAspect="1" noChangeArrowheads="1" noTextEdit="1"/>
          </p:cNvSpPr>
          <p:nvPr>
            <p:ph type="sldImg"/>
          </p:nvPr>
        </p:nvSpPr>
        <p:spPr>
          <a:ln/>
        </p:spPr>
      </p:sp>
      <p:sp>
        <p:nvSpPr>
          <p:cNvPr id="540675"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请认真遵循制造商的说明。如果使用不当，清洁剂可能没有效果，甚至还会产生危险。</a:t>
            </a:r>
          </a:p>
        </p:txBody>
      </p:sp>
    </p:spTree>
    <p:extLst>
      <p:ext uri="{BB962C8B-B14F-4D97-AF65-F5344CB8AC3E}">
        <p14:creationId xmlns:p14="http://schemas.microsoft.com/office/powerpoint/2010/main" val="3108853442"/>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78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D6F3B5A-563D-8F4A-9836-3F75E39617AF}" type="slidenum">
              <a:rPr lang="en-US" sz="1200" b="0" smtClean="0">
                <a:solidFill>
                  <a:srgbClr val="000000"/>
                </a:solidFill>
              </a:rPr>
              <a:pPr eaLnBrk="1" hangingPunct="1">
                <a:defRPr/>
              </a:pPr>
              <a:t>293</a:t>
            </a:fld>
            <a:endParaRPr lang="zh-CN" altLang="en-US" sz="1200" b="0" dirty="0">
              <a:solidFill>
                <a:srgbClr val="000000"/>
              </a:solidFill>
            </a:endParaRPr>
          </a:p>
        </p:txBody>
      </p:sp>
      <p:sp>
        <p:nvSpPr>
          <p:cNvPr id="547843" name="Rectangle 2"/>
          <p:cNvSpPr>
            <a:spLocks noGrp="1" noRot="1" noChangeAspect="1" noChangeArrowheads="1" noTextEdit="1"/>
          </p:cNvSpPr>
          <p:nvPr>
            <p:ph type="sldImg"/>
          </p:nvPr>
        </p:nvSpPr>
        <p:spPr>
          <a:xfrm>
            <a:off x="1243013" y="623888"/>
            <a:ext cx="4648200" cy="3486150"/>
          </a:xfrm>
          <a:ln/>
        </p:spPr>
      </p:sp>
      <p:sp>
        <p:nvSpPr>
          <p:cNvPr id="547844" name="Rectangle 3"/>
          <p:cNvSpPr>
            <a:spLocks noGrp="1" noChangeArrowheads="1"/>
          </p:cNvSpPr>
          <p:nvPr>
            <p:ph type="body" idx="1"/>
          </p:nvPr>
        </p:nvSpPr>
        <p:spPr>
          <a:xfrm>
            <a:off x="876300" y="4468813"/>
            <a:ext cx="5434013" cy="44084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食品接触面必须在清洁并清洗之后进行消毒。这可通过加热或使用化学品实现。</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一种消毒方法是将物品浸泡在热水中。这种方法要想奏效，水温必须不低于 171ºF (77ºC)。物品必须浸泡至少 30 秒。另一种消毒方法是将物品放到高温洗碗机中进行消毒。</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餐具、厨房用具和设备可以浸泡在化学消毒液中进行消毒，也可以用消毒液进行冲洗、擦拭或喷洒。</a:t>
            </a:r>
          </a:p>
        </p:txBody>
      </p:sp>
    </p:spTree>
    <p:extLst>
      <p:ext uri="{BB962C8B-B14F-4D97-AF65-F5344CB8AC3E}">
        <p14:creationId xmlns:p14="http://schemas.microsoft.com/office/powerpoint/2010/main" val="1686597351"/>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918D0A-9BED-994D-89B1-F4C8E91ED5F5}" type="slidenum">
              <a:rPr lang="en-US" sz="1200" b="0" smtClean="0">
                <a:solidFill>
                  <a:srgbClr val="000000"/>
                </a:solidFill>
              </a:rPr>
              <a:pPr eaLnBrk="1" hangingPunct="1">
                <a:defRPr/>
              </a:pPr>
              <a:t>294</a:t>
            </a:fld>
            <a:endParaRPr lang="zh-CN" altLang="en-US" sz="1200" b="0" dirty="0">
              <a:solidFill>
                <a:srgbClr val="000000"/>
              </a:solidFill>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zh-CN" altLang="zh-CN" sz="1200" kern="1200" dirty="0">
                <a:solidFill>
                  <a:schemeClr val="tx1"/>
                </a:solidFill>
                <a:latin typeface="Times New Roman" charset="0"/>
                <a:ea typeface="SimSun"/>
                <a:cs typeface="ＭＳ Ｐゴシック" charset="0"/>
              </a:rPr>
              <a:t>化学</a:t>
            </a:r>
            <a:r>
              <a:rPr lang="zh-CN" altLang="zh-CN" sz="1200" dirty="0">
                <a:solidFill>
                  <a:schemeClr val="tx1"/>
                </a:solidFill>
                <a:latin typeface="Times New Roman" pitchFamily="18" charset="0"/>
                <a:ea typeface="SimSun" charset="0"/>
                <a:cs typeface="ＭＳ Ｐゴシック" charset="0"/>
              </a:rPr>
              <a:t>消毒剂须接受州和联邦环境保护署监管。</a:t>
            </a:r>
            <a:r>
              <a:rPr lang="zh-CN" altLang="zh-CN" baseline="0" dirty="0"/>
              <a:t> </a:t>
            </a:r>
            <a:r>
              <a:rPr lang="zh-CN" altLang="zh-CN" sz="1200" dirty="0">
                <a:solidFill>
                  <a:schemeClr val="tx1"/>
                </a:solidFill>
                <a:latin typeface="Times New Roman" pitchFamily="18" charset="0"/>
                <a:ea typeface="SimSun" charset="0"/>
                <a:cs typeface="ＭＳ Ｐゴシック" charset="0"/>
              </a:rPr>
              <a:t>必须在食品服务机构的所有运营时段备有并可供员工使用。</a:t>
            </a:r>
            <a:endParaRPr lang="en-US"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err="1">
                <a:ea typeface="SimSun" panose="02010600030101010101" pitchFamily="2" charset="-122"/>
                <a:cs typeface="SimSun"/>
              </a:rPr>
              <a:t>在某些情况下，您可以使用清洁剂和消毒剂的混合物来消毒。采用双槽水槽的餐饮机构通常会使用这种混合物</a:t>
            </a:r>
            <a:r>
              <a:rPr lang="en-US" dirty="0">
                <a:ea typeface="SimSun" panose="02010600030101010101" pitchFamily="2" charset="-122"/>
                <a:cs typeface="SimSun"/>
              </a:rPr>
              <a:t>。 </a:t>
            </a:r>
          </a:p>
        </p:txBody>
      </p:sp>
    </p:spTree>
    <p:extLst>
      <p:ext uri="{BB962C8B-B14F-4D97-AF65-F5344CB8AC3E}">
        <p14:creationId xmlns:p14="http://schemas.microsoft.com/office/powerpoint/2010/main" val="1022101530"/>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81348F9-55B2-584F-A5A6-21ACD2449540}" type="slidenum">
              <a:rPr lang="en-US" sz="1200" b="0" smtClean="0">
                <a:solidFill>
                  <a:srgbClr val="000000"/>
                </a:solidFill>
              </a:rPr>
              <a:pPr eaLnBrk="1" hangingPunct="1">
                <a:defRPr/>
              </a:pPr>
              <a:t>295</a:t>
            </a:fld>
            <a:endParaRPr lang="zh-CN" altLang="en-US" sz="1200" b="0" dirty="0">
              <a:solidFill>
                <a:srgbClr val="000000"/>
              </a:solidFill>
            </a:endParaRPr>
          </a:p>
        </p:txBody>
      </p:sp>
      <p:sp>
        <p:nvSpPr>
          <p:cNvPr id="549891" name="Rectangle 2"/>
          <p:cNvSpPr>
            <a:spLocks noGrp="1" noRot="1" noChangeAspect="1" noChangeArrowheads="1" noTextEdit="1"/>
          </p:cNvSpPr>
          <p:nvPr>
            <p:ph type="sldImg"/>
          </p:nvPr>
        </p:nvSpPr>
        <p:spPr>
          <a:xfrm>
            <a:off x="1219200" y="647700"/>
            <a:ext cx="4648200" cy="3486150"/>
          </a:xfrm>
          <a:ln/>
        </p:spPr>
      </p:sp>
      <p:sp>
        <p:nvSpPr>
          <p:cNvPr id="546819" name="Rectangle 3"/>
          <p:cNvSpPr>
            <a:spLocks noGrp="1" noChangeArrowheads="1"/>
          </p:cNvSpPr>
          <p:nvPr>
            <p:ph type="body" idx="1"/>
          </p:nvPr>
        </p:nvSpPr>
        <p:spPr>
          <a:xfrm>
            <a:off x="876300" y="4468813"/>
            <a:ext cx="53197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有些因素会影响化学消毒剂的有效性。最关键的因素包括浓度、温度、接触时间、水硬度和酸硷度。</a:t>
            </a:r>
          </a:p>
          <a:p>
            <a:pPr marL="171450" indent="-171450" eaLnBrk="1" hangingPunct="1">
              <a:buFont typeface="Arial" panose="020B0604020202020204" pitchFamily="34" charset="0"/>
              <a:buChar char="•"/>
            </a:pPr>
            <a:r>
              <a:rPr lang="en-US" dirty="0">
                <a:ea typeface="SimSun" panose="02010600030101010101" pitchFamily="2" charset="-122"/>
                <a:cs typeface="SimSun"/>
              </a:rPr>
              <a:t>消毒液由化学消毒剂和水混合而成。这种混合物的浓度，即消毒剂含量与水之比例，至关重要。水量过多会导致消毒液低效甚至无效。消毒剂过量会导致消毒液过浓而且不安全，还可能在物品上留下异味并腐蚀金属。</a:t>
            </a:r>
          </a:p>
        </p:txBody>
      </p:sp>
    </p:spTree>
    <p:extLst>
      <p:ext uri="{BB962C8B-B14F-4D97-AF65-F5344CB8AC3E}">
        <p14:creationId xmlns:p14="http://schemas.microsoft.com/office/powerpoint/2010/main" val="204853216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0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E55D5E2-C721-E54A-A745-5E8B1C7522F2}" type="slidenum">
              <a:rPr lang="en-US" sz="1200" b="0" smtClean="0">
                <a:solidFill>
                  <a:srgbClr val="000000"/>
                </a:solidFill>
              </a:rPr>
              <a:pPr eaLnBrk="1" hangingPunct="1">
                <a:defRPr/>
              </a:pPr>
              <a:t>296</a:t>
            </a:fld>
            <a:endParaRPr lang="zh-CN" altLang="en-US" sz="1200" b="0" dirty="0">
              <a:solidFill>
                <a:srgbClr val="000000"/>
              </a:solidFill>
            </a:endParaRPr>
          </a:p>
        </p:txBody>
      </p:sp>
      <p:sp>
        <p:nvSpPr>
          <p:cNvPr id="550915" name="Rectangle 2"/>
          <p:cNvSpPr>
            <a:spLocks noGrp="1" noRot="1" noChangeAspect="1" noChangeArrowheads="1" noTextEdit="1"/>
          </p:cNvSpPr>
          <p:nvPr>
            <p:ph type="sldImg"/>
          </p:nvPr>
        </p:nvSpPr>
        <p:spPr>
          <a:ln/>
        </p:spPr>
      </p:sp>
      <p:sp>
        <p:nvSpPr>
          <p:cNvPr id="548867" name="Rectangle 3"/>
          <p:cNvSpPr>
            <a:spLocks noGrp="1" noChangeArrowheads="1"/>
          </p:cNvSpPr>
          <p:nvPr>
            <p:ph type="body" idx="1"/>
          </p:nvPr>
        </p:nvSpPr>
        <p:spPr>
          <a:xfrm>
            <a:off x="876300" y="4468813"/>
            <a:ext cx="5434013" cy="42941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浓度是以百万份率 (ppm) 为单位测量的。您可以使用检测试剂盒来测试消毒液的浓度。请确保检测试剂盒适合当前使用的消毒剂。这些试剂盒通常可从化学品制造商或供应商那里买到。</a:t>
            </a:r>
          </a:p>
          <a:p>
            <a:pPr marL="171450" indent="-171450" eaLnBrk="1" hangingPunct="1">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确保检测试剂盒可供员工随时方便地取用。</a:t>
            </a:r>
            <a:endParaRPr lang="zh-CN" dirty="0">
              <a:ea typeface="SimSun" panose="02010600030101010101" pitchFamily="2" charset="-122"/>
            </a:endParaRPr>
          </a:p>
          <a:p>
            <a:pPr marL="171450" indent="-171450" eaLnBrk="1" hangingPunct="1">
              <a:buFont typeface="Arial" panose="020B0604020202020204" pitchFamily="34" charset="0"/>
              <a:buChar char="•"/>
            </a:pPr>
            <a:r>
              <a:rPr lang="en-US" dirty="0">
                <a:ea typeface="SimSun" panose="02010600030101010101" pitchFamily="2" charset="-122"/>
                <a:cs typeface="SimSun"/>
              </a:rPr>
              <a:t>硬质水、食品残渣和残余的清洁剂会降低消毒液</a:t>
            </a:r>
            <a:r>
              <a:rPr lang="ja-JP" altLang="en-US" dirty="0">
                <a:ea typeface="SimSun" panose="02010600030101010101" pitchFamily="2" charset="-122"/>
                <a:cs typeface="SimSun"/>
              </a:rPr>
              <a:t>的</a:t>
            </a:r>
            <a:r>
              <a:rPr lang="en-US" altLang="ja-JP" dirty="0">
                <a:ea typeface="SimSun" panose="02010600030101010101" pitchFamily="2" charset="-122"/>
                <a:cs typeface="SimSun"/>
              </a:rPr>
              <a:t>有效性。当消毒液变脏或者浓度过低时，请予以更换。请经常检查消毒液的浓度。</a:t>
            </a:r>
            <a:endParaRPr lang="zh-CN" dirty="0">
              <a:ea typeface="SimSun" panose="02010600030101010101" pitchFamily="2" charset="-122"/>
            </a:endParaRPr>
          </a:p>
        </p:txBody>
      </p:sp>
    </p:spTree>
    <p:extLst>
      <p:ext uri="{BB962C8B-B14F-4D97-AF65-F5344CB8AC3E}">
        <p14:creationId xmlns:p14="http://schemas.microsoft.com/office/powerpoint/2010/main" val="59190609"/>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83D48D0-A406-6343-89D4-BD3CC4BEE38A}" type="slidenum">
              <a:rPr lang="en-US" sz="1200" b="0" smtClean="0">
                <a:solidFill>
                  <a:srgbClr val="000000"/>
                </a:solidFill>
              </a:rPr>
              <a:pPr eaLnBrk="1" hangingPunct="1">
                <a:defRPr/>
              </a:pPr>
              <a:t>297</a:t>
            </a:fld>
            <a:endParaRPr lang="zh-CN" altLang="en-US" sz="1200" b="0" dirty="0">
              <a:solidFill>
                <a:srgbClr val="000000"/>
              </a:solidFill>
            </a:endParaRPr>
          </a:p>
        </p:txBody>
      </p:sp>
      <p:sp>
        <p:nvSpPr>
          <p:cNvPr id="551939" name="Rectangle 2"/>
          <p:cNvSpPr>
            <a:spLocks noGrp="1" noRot="1" noChangeAspect="1" noChangeArrowheads="1" noTextEdit="1"/>
          </p:cNvSpPr>
          <p:nvPr>
            <p:ph type="sldImg"/>
          </p:nvPr>
        </p:nvSpPr>
        <p:spPr>
          <a:ln/>
        </p:spPr>
      </p:sp>
      <p:sp>
        <p:nvSpPr>
          <p:cNvPr id="556036" name="Rectangle 4"/>
          <p:cNvSpPr>
            <a:spLocks noGrp="1" noChangeArrowheads="1"/>
          </p:cNvSpPr>
          <p:nvPr>
            <p:ph type="body" idx="1"/>
          </p:nvPr>
        </p:nvSpPr>
        <p:spPr>
          <a:xfrm>
            <a:off x="876300" y="4452257"/>
            <a:ext cx="5608638" cy="4183063"/>
          </a:xfrm>
        </p:spPr>
        <p:txBody>
          <a:bodyPr/>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dirty="0">
                <a:ea typeface="SimSun" panose="02010600030101010101" pitchFamily="2" charset="-122"/>
                <a:cs typeface="SimSun"/>
              </a:rPr>
              <a:t>照片中的餐盆正在使用碘化合物消毒液消毒。该餐盆必须与消毒液至少接触 30 秒钟。 </a:t>
            </a:r>
          </a:p>
          <a:p>
            <a:pPr marL="114300" indent="-114300" eaLnBrk="1" hangingPunct="1">
              <a:buFontTx/>
              <a:buChar char="•"/>
              <a:defRPr/>
            </a:pPr>
            <a:endParaRPr lang="zh-CN" b="1" dirty="0">
              <a:ea typeface="SimSun" panose="02010600030101010101" pitchFamily="2" charset="-122"/>
              <a:cs typeface="SimSun"/>
            </a:endParaRPr>
          </a:p>
          <a:p>
            <a:pPr marL="114300" indent="-114300" eaLnBrk="1" hangingPunct="1">
              <a:buFontTx/>
              <a:buChar char="•"/>
              <a:defRPr/>
            </a:pPr>
            <a:endParaRPr lang="zh-CN" b="1" dirty="0">
              <a:ea typeface="SimSun" panose="02010600030101010101" pitchFamily="2" charset="-122"/>
              <a:cs typeface="SimSun"/>
            </a:endParaRPr>
          </a:p>
          <a:p>
            <a:pPr marL="0" indent="0" eaLnBrk="1" hangingPunct="1">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795820541"/>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8590FE-4A6A-944D-B1D4-63A2326A105B}" type="slidenum">
              <a:rPr lang="en-US" sz="1200" b="0" smtClean="0">
                <a:solidFill>
                  <a:srgbClr val="000000"/>
                </a:solidFill>
              </a:rPr>
              <a:pPr eaLnBrk="1" hangingPunct="1">
                <a:defRPr/>
              </a:pPr>
              <a:t>298</a:t>
            </a:fld>
            <a:endParaRPr lang="zh-CN" altLang="en-US" sz="1200" b="0" dirty="0">
              <a:solidFill>
                <a:srgbClr val="000000"/>
              </a:solidFill>
            </a:endParaRPr>
          </a:p>
        </p:txBody>
      </p:sp>
      <p:sp>
        <p:nvSpPr>
          <p:cNvPr id="552963" name="Rectangle 2"/>
          <p:cNvSpPr>
            <a:spLocks noGrp="1" noRot="1" noChangeAspect="1" noChangeArrowheads="1" noTextEdit="1"/>
          </p:cNvSpPr>
          <p:nvPr>
            <p:ph type="sldImg"/>
          </p:nvPr>
        </p:nvSpPr>
        <p:spPr>
          <a:ln/>
        </p:spPr>
      </p:sp>
      <p:sp>
        <p:nvSpPr>
          <p:cNvPr id="552964"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水硬度可能会影响消毒剂的效果。水硬度是指水中的矿物质含量。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水的酸硷度也可能影响消毒剂。 </a:t>
            </a:r>
          </a:p>
        </p:txBody>
      </p:sp>
    </p:spTree>
    <p:extLst>
      <p:ext uri="{BB962C8B-B14F-4D97-AF65-F5344CB8AC3E}">
        <p14:creationId xmlns:p14="http://schemas.microsoft.com/office/powerpoint/2010/main" val="3321621739"/>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31FE41A-DD89-214A-9D48-47F8E3CAC923}" type="slidenum">
              <a:rPr lang="en-US" sz="1200" b="0" smtClean="0">
                <a:solidFill>
                  <a:srgbClr val="000000"/>
                </a:solidFill>
              </a:rPr>
              <a:pPr eaLnBrk="1" hangingPunct="1">
                <a:defRPr/>
              </a:pPr>
              <a:t>299</a:t>
            </a:fld>
            <a:endParaRPr lang="zh-CN" altLang="en-US" sz="1200" b="0" dirty="0">
              <a:solidFill>
                <a:srgbClr val="000000"/>
              </a:solidFill>
            </a:endParaRPr>
          </a:p>
        </p:txBody>
      </p:sp>
      <p:sp>
        <p:nvSpPr>
          <p:cNvPr id="553987" name="Rectangle 2"/>
          <p:cNvSpPr>
            <a:spLocks noGrp="1" noRot="1" noChangeAspect="1" noChangeArrowheads="1" noTextEdit="1"/>
          </p:cNvSpPr>
          <p:nvPr>
            <p:ph type="sldImg"/>
          </p:nvPr>
        </p:nvSpPr>
        <p:spPr>
          <a:xfrm>
            <a:off x="1182688" y="696913"/>
            <a:ext cx="4648200" cy="3486150"/>
          </a:xfrm>
          <a:ln/>
        </p:spPr>
      </p:sp>
      <p:sp>
        <p:nvSpPr>
          <p:cNvPr id="553988" name="Rectangle 3"/>
          <p:cNvSpPr>
            <a:spLocks noGrp="1" noChangeArrowheads="1"/>
          </p:cNvSpPr>
          <p:nvPr>
            <p:ph type="body" idx="1"/>
          </p:nvPr>
        </p:nvSpPr>
        <p:spPr>
          <a:xfrm>
            <a:off x="869950" y="4484688"/>
            <a:ext cx="5607050" cy="46212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228600" indent="-228600" defTabSz="571500" eaLnBrk="1" hangingPunct="1">
              <a:defRPr/>
            </a:pPr>
            <a:endParaRPr lang="en-US" b="0" dirty="0">
              <a:latin typeface="Times New Roman" charset="0"/>
              <a:cs typeface="+mn-cs"/>
            </a:endParaRPr>
          </a:p>
        </p:txBody>
      </p:sp>
    </p:spTree>
    <p:extLst>
      <p:ext uri="{BB962C8B-B14F-4D97-AF65-F5344CB8AC3E}">
        <p14:creationId xmlns:p14="http://schemas.microsoft.com/office/powerpoint/2010/main" val="39203805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BB43F43-41C1-A347-8D62-550D6A8AE8DA}" type="slidenum">
              <a:rPr lang="en-US" sz="1200" b="0" smtClean="0">
                <a:solidFill>
                  <a:schemeClr val="tx1"/>
                </a:solidFill>
              </a:rPr>
              <a:pPr eaLnBrk="1" hangingPunct="1">
                <a:defRPr/>
              </a:pPr>
              <a:t>3</a:t>
            </a:fld>
            <a:endParaRPr lang="zh-CN" sz="1200" b="0" dirty="0">
              <a:solidFill>
                <a:schemeClr val="tx1"/>
              </a:solidFill>
            </a:endParaRPr>
          </a:p>
        </p:txBody>
      </p:sp>
      <p:sp>
        <p:nvSpPr>
          <p:cNvPr id="292867" name="Rectangle 2"/>
          <p:cNvSpPr>
            <a:spLocks noGrp="1" noRot="1" noChangeAspect="1" noChangeArrowheads="1" noTextEdit="1"/>
          </p:cNvSpPr>
          <p:nvPr>
            <p:ph type="sldImg"/>
          </p:nvPr>
        </p:nvSpPr>
        <p:spPr>
          <a:xfrm>
            <a:off x="1181100" y="698500"/>
            <a:ext cx="4648200" cy="3486150"/>
          </a:xfrm>
          <a:ln/>
        </p:spPr>
      </p:sp>
      <p:sp>
        <p:nvSpPr>
          <p:cNvPr id="32771"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292869" name="Notes Placeholder 1"/>
          <p:cNvSpPr>
            <a:spLocks noGrp="1"/>
          </p:cNvSpPr>
          <p:nvPr>
            <p:ph type="body" idx="1"/>
          </p:nvPr>
        </p:nvSpPr>
        <p:spPr>
          <a:xfrm>
            <a:off x="838199" y="4416425"/>
            <a:ext cx="5472113"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spcBef>
                <a:spcPct val="50000"/>
              </a:spcBef>
              <a:buSzPct val="80000"/>
              <a:buFont typeface="Arial" panose="020B0604020202020204" pitchFamily="34" charset="0"/>
              <a:buChar char="•"/>
              <a:defRPr/>
            </a:pPr>
            <a:r>
              <a:rPr lang="en-US" sz="1200" kern="1200" dirty="0">
                <a:solidFill>
                  <a:schemeClr val="tx1"/>
                </a:solidFill>
                <a:ea typeface="SimSun" panose="02010600030101010101" pitchFamily="2" charset="-122"/>
                <a:cs typeface="SimSun"/>
              </a:rPr>
              <a:t>与班上学员讨论章节目标。</a:t>
            </a:r>
          </a:p>
          <a:p>
            <a:pPr marL="114300" indent="-114300" eaLnBrk="1" hangingPunct="1">
              <a:defRPr/>
            </a:pPr>
            <a:endParaRPr lang="zh-CN" sz="1200" b="1" kern="1200" dirty="0">
              <a:solidFill>
                <a:schemeClr val="tx1"/>
              </a:solidFill>
              <a:ea typeface="SimSun" panose="02010600030101010101" pitchFamily="2" charset="-122"/>
              <a:cs typeface="SimSun"/>
            </a:endParaRPr>
          </a:p>
        </p:txBody>
      </p:sp>
    </p:spTree>
    <p:extLst>
      <p:ext uri="{BB962C8B-B14F-4D97-AF65-F5344CB8AC3E}">
        <p14:creationId xmlns:p14="http://schemas.microsoft.com/office/powerpoint/2010/main" val="71705921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zh-CN" b="1">
                <a:latin typeface="Times New Roman" charset="0"/>
                <a:ea typeface="SimSun"/>
                <a:cs typeface="Times New Roman" charset="0"/>
              </a:rPr>
              <a:t>讲师注释</a:t>
            </a:r>
            <a:r>
              <a:rPr lang="zh-CN" b="1">
                <a:solidFill>
                  <a:srgbClr val="FF3300"/>
                </a:solidFill>
                <a:latin typeface="Times New Roman" charset="0"/>
                <a:ea typeface="SimSun"/>
                <a:cs typeface="+mn-cs"/>
              </a:rPr>
              <a:t> </a:t>
            </a:r>
          </a:p>
          <a:p>
            <a:pPr marL="171450" indent="-171450" eaLnBrk="1" hangingPunct="1">
              <a:buFont typeface="Arial" panose="020B0604020202020204" pitchFamily="34" charset="0"/>
              <a:buChar char="•"/>
              <a:defRPr/>
            </a:pPr>
            <a:r>
              <a:rPr lang="zh-CN" sz="1200" b="0" strike="noStrike">
                <a:solidFill>
                  <a:schemeClr val="tx1"/>
                </a:solidFill>
                <a:latin typeface="+mn-lt"/>
                <a:ea typeface="SimSun"/>
                <a:cs typeface="+mn-cs"/>
              </a:rPr>
              <a:t>对于部分机构类型，负责人可以</a:t>
            </a:r>
            <a:r>
              <a:rPr lang="zh-CN" sz="1200" b="0" i="0" strike="noStrike">
                <a:solidFill>
                  <a:schemeClr val="tx1"/>
                </a:solidFill>
                <a:latin typeface="+mn-lt"/>
                <a:ea typeface="SimSun"/>
                <a:cs typeface="+mn-cs"/>
              </a:rPr>
              <a:t>不必</a:t>
            </a:r>
            <a:r>
              <a:rPr lang="zh-CN" sz="1200" b="0" strike="noStrike">
                <a:solidFill>
                  <a:schemeClr val="tx1"/>
                </a:solidFill>
                <a:latin typeface="+mn-lt"/>
                <a:ea typeface="SimSun"/>
                <a:cs typeface="+mn-cs"/>
              </a:rPr>
              <a:t>全程在现场。例如，如果监管部门已确定食品服务机构引发食源性疾病的风险极低。做出此等决定的依据是食品服务机构的种类，以及所供应或所出售食品的类型。无收银员市场和便利商店是负责人不必全程在现场的典型示例。 </a:t>
            </a: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2096673950"/>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1470029-A89C-3948-A056-70844596351F}" type="slidenum">
              <a:rPr lang="en-US" smtClean="0">
                <a:solidFill>
                  <a:srgbClr val="000000"/>
                </a:solidFill>
              </a:rPr>
              <a:pPr>
                <a:defRPr/>
              </a:pPr>
              <a:t>300</a:t>
            </a:fld>
            <a:endParaRPr lang="zh-CN" altLang="en-US" dirty="0">
              <a:solidFill>
                <a:srgbClr val="000000"/>
              </a:solidFill>
            </a:endParaRPr>
          </a:p>
        </p:txBody>
      </p:sp>
    </p:spTree>
    <p:extLst>
      <p:ext uri="{BB962C8B-B14F-4D97-AF65-F5344CB8AC3E}">
        <p14:creationId xmlns:p14="http://schemas.microsoft.com/office/powerpoint/2010/main" val="2351219938"/>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B9E40C4-7859-514A-8DDE-312668C68ACE}" type="slidenum">
              <a:rPr lang="en-US" sz="1200" b="0" smtClean="0">
                <a:solidFill>
                  <a:srgbClr val="000000"/>
                </a:solidFill>
              </a:rPr>
              <a:pPr eaLnBrk="1" hangingPunct="1">
                <a:defRPr/>
              </a:pPr>
              <a:t>301</a:t>
            </a:fld>
            <a:endParaRPr lang="zh-CN" altLang="en-US" sz="1200" b="0" dirty="0">
              <a:solidFill>
                <a:srgbClr val="000000"/>
              </a:solidFill>
            </a:endParaRPr>
          </a:p>
        </p:txBody>
      </p:sp>
      <p:sp>
        <p:nvSpPr>
          <p:cNvPr id="556035" name="Rectangle 2"/>
          <p:cNvSpPr>
            <a:spLocks noGrp="1" noRot="1" noChangeAspect="1" noChangeArrowheads="1" noTextEdit="1"/>
          </p:cNvSpPr>
          <p:nvPr>
            <p:ph type="sldImg"/>
          </p:nvPr>
        </p:nvSpPr>
        <p:spPr>
          <a:ln/>
        </p:spPr>
      </p:sp>
      <p:sp>
        <p:nvSpPr>
          <p:cNvPr id="374788" name="Rectangle 3"/>
          <p:cNvSpPr>
            <a:spLocks noGrp="1" noChangeArrowheads="1"/>
          </p:cNvSpPr>
          <p:nvPr>
            <p:ph type="body" idx="1"/>
          </p:nvPr>
        </p:nvSpPr>
        <p:spPr>
          <a:xfrm>
            <a:off x="876300" y="4468813"/>
            <a:ext cx="5140325" cy="4479244"/>
          </a:xfrm>
        </p:spPr>
        <p:txBody>
          <a:bodyPr/>
          <a:lstStyle/>
          <a:p>
            <a:pPr marL="114300" indent="-114300" eaLnBrk="1" hangingPunct="1">
              <a:lnSpc>
                <a:spcPct val="80000"/>
              </a:lnSpc>
              <a:spcBef>
                <a:spcPct val="50000"/>
              </a:spcBef>
              <a:defRPr/>
            </a:pPr>
            <a:r>
              <a:rPr lang="en-US" b="1" dirty="0">
                <a:ea typeface="SimSun" panose="02010600030101010101" pitchFamily="2" charset="-122"/>
                <a:cs typeface="SimSun"/>
              </a:rPr>
              <a:t>讲师注释</a:t>
            </a:r>
          </a:p>
          <a:p>
            <a:pPr marL="171450" indent="-171450" eaLnBrk="1" hangingPunct="1">
              <a:spcBef>
                <a:spcPts val="432"/>
              </a:spcBef>
              <a:buSzPct val="80000"/>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不接触食品的表面只需清洁和清洗，以免积聚污垢。但任何接触食品的表面都必须进行清洁、清洗和消毒。 </a:t>
            </a:r>
          </a:p>
          <a:p>
            <a:pPr marL="171450" indent="-171450" eaLnBrk="1" hangingPunct="1">
              <a:spcBef>
                <a:spcPts val="432"/>
              </a:spcBef>
              <a:buSzPct val="80000"/>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要对接触面进行清洁和消毒，请遵循以下详细步骤。 </a:t>
            </a:r>
          </a:p>
          <a:p>
            <a:pPr marL="171450" indent="-171450" eaLnBrk="1" hangingPunct="1">
              <a:spcBef>
                <a:spcPts val="432"/>
              </a:spcBef>
              <a:buSzPct val="80000"/>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如果接触面尚未正确清洁和消毒，请立即采取纠正行动 </a:t>
            </a:r>
            <a:endParaRPr lang="zh-CN" dirty="0">
              <a:ea typeface="SimSun" panose="02010600030101010101" pitchFamily="2" charset="-122"/>
              <a:cs typeface="SimSun"/>
            </a:endParaRPr>
          </a:p>
          <a:p>
            <a:pPr marL="171450" indent="-171450" eaLnBrk="1" hangingPunct="1">
              <a:spcBef>
                <a:spcPts val="432"/>
              </a:spcBef>
              <a:buFont typeface="Arial" pitchFamily="34" charset="0"/>
              <a:buChar char="•"/>
              <a:defRPr/>
            </a:pPr>
            <a:r>
              <a:rPr lang="en-US" b="1" dirty="0">
                <a:ea typeface="SimSun" panose="02010600030101010101" pitchFamily="2" charset="-122"/>
                <a:cs typeface="SimSun"/>
              </a:rPr>
              <a:t>1. </a:t>
            </a:r>
            <a:r>
              <a:rPr lang="en-US" b="1" dirty="0" err="1">
                <a:ea typeface="SimSun" panose="02010600030101010101" pitchFamily="2" charset="-122"/>
                <a:cs typeface="SimSun"/>
              </a:rPr>
              <a:t>刮下或清除接触面上的食品残渣。</a:t>
            </a:r>
            <a:r>
              <a:rPr dirty="0" err="1">
                <a:ea typeface="SimSun" panose="02010600030101010101" pitchFamily="2" charset="-122"/>
                <a:cs typeface="SimSun"/>
              </a:rPr>
              <a:t>进行此操作时，请使用正确的清洁工具，例如尼龙刷、尼龙垫或者布巾</a:t>
            </a:r>
            <a:r>
              <a:rPr dirty="0">
                <a:ea typeface="SimSun" panose="02010600030101010101" pitchFamily="2" charset="-122"/>
                <a:cs typeface="SimSun"/>
              </a:rPr>
              <a:t>。</a:t>
            </a:r>
          </a:p>
          <a:p>
            <a:pPr marL="171450" indent="-171450" eaLnBrk="1" hangingPunct="1">
              <a:spcBef>
                <a:spcPts val="432"/>
              </a:spcBef>
              <a:buFont typeface="Arial" pitchFamily="34" charset="0"/>
              <a:buChar char="•"/>
              <a:defRPr/>
            </a:pPr>
            <a:r>
              <a:rPr lang="en-US" b="1" dirty="0">
                <a:ea typeface="SimSun" panose="02010600030101010101" pitchFamily="2" charset="-122"/>
                <a:cs typeface="SimSun"/>
              </a:rPr>
              <a:t>2. </a:t>
            </a:r>
            <a:r>
              <a:rPr lang="en-US" b="1" dirty="0" err="1">
                <a:ea typeface="SimSun" panose="02010600030101010101" pitchFamily="2" charset="-122"/>
                <a:cs typeface="SimSun"/>
              </a:rPr>
              <a:t>洗涤接触面</a:t>
            </a:r>
            <a:r>
              <a:rPr dirty="0" err="1">
                <a:ea typeface="SimSun" panose="02010600030101010101" pitchFamily="2" charset="-122"/>
                <a:cs typeface="SimSun"/>
              </a:rPr>
              <a:t>。使用认可的清洁剂备制清洗液。使用正确的清洁工具，例如布巾，清洗接触面</a:t>
            </a:r>
            <a:r>
              <a:rPr dirty="0">
                <a:ea typeface="SimSun" panose="02010600030101010101" pitchFamily="2" charset="-122"/>
                <a:cs typeface="SimSun"/>
              </a:rPr>
              <a:t>。</a:t>
            </a:r>
          </a:p>
          <a:p>
            <a:pPr marL="171450" indent="-171450" eaLnBrk="1" hangingPunct="1">
              <a:spcBef>
                <a:spcPts val="432"/>
              </a:spcBef>
              <a:buFont typeface="Arial" pitchFamily="34" charset="0"/>
              <a:buChar char="•"/>
              <a:defRPr/>
            </a:pPr>
            <a:r>
              <a:rPr lang="en-US" b="1" dirty="0">
                <a:ea typeface="SimSun" panose="02010600030101010101" pitchFamily="2" charset="-122"/>
                <a:cs typeface="SimSun"/>
              </a:rPr>
              <a:t>3. </a:t>
            </a:r>
            <a:r>
              <a:rPr lang="en-US" b="1" dirty="0" err="1">
                <a:ea typeface="SimSun" panose="02010600030101010101" pitchFamily="2" charset="-122"/>
                <a:cs typeface="SimSun"/>
              </a:rPr>
              <a:t>冲洗接触面。</a:t>
            </a:r>
            <a:r>
              <a:rPr dirty="0" err="1">
                <a:ea typeface="SimSun" panose="02010600030101010101" pitchFamily="2" charset="-122"/>
                <a:cs typeface="SimSun"/>
              </a:rPr>
              <a:t>使用清水。使用正确的清洁工具，例如布巾，清洗接触面</a:t>
            </a:r>
            <a:r>
              <a:rPr dirty="0">
                <a:ea typeface="SimSun" panose="02010600030101010101" pitchFamily="2" charset="-122"/>
                <a:cs typeface="SimSun"/>
              </a:rPr>
              <a:t>。</a:t>
            </a:r>
          </a:p>
          <a:p>
            <a:pPr marL="171450" indent="-171450" eaLnBrk="1" hangingPunct="1">
              <a:spcBef>
                <a:spcPts val="432"/>
              </a:spcBef>
              <a:buFont typeface="Arial" pitchFamily="34" charset="0"/>
              <a:buChar char="•"/>
              <a:defRPr/>
            </a:pPr>
            <a:r>
              <a:rPr lang="en-US" b="1" dirty="0">
                <a:ea typeface="SimSun" panose="02010600030101010101" pitchFamily="2" charset="-122"/>
                <a:cs typeface="SimSun"/>
              </a:rPr>
              <a:t>4. 消毒接触面</a:t>
            </a:r>
            <a:r>
              <a:rPr dirty="0">
                <a:ea typeface="SimSun" panose="02010600030101010101" pitchFamily="2" charset="-122"/>
                <a:cs typeface="SimSun"/>
              </a:rPr>
              <a:t>。使用正确的消毒液。根据制造商的要求备制浓度。使用正确的工具，例如布巾，对接触面进行消毒。确保整个接触面都与消毒液接触。</a:t>
            </a:r>
          </a:p>
          <a:p>
            <a:pPr marL="171450" indent="-171450" eaLnBrk="1" hangingPunct="1">
              <a:spcBef>
                <a:spcPts val="432"/>
              </a:spcBef>
              <a:buFont typeface="Arial" pitchFamily="34" charset="0"/>
              <a:buChar char="•"/>
              <a:defRPr/>
            </a:pPr>
            <a:r>
              <a:rPr lang="en-US" b="1" dirty="0">
                <a:ea typeface="SimSun" panose="02010600030101010101" pitchFamily="2" charset="-122"/>
                <a:cs typeface="SimSun"/>
              </a:rPr>
              <a:t>5. </a:t>
            </a:r>
            <a:r>
              <a:rPr lang="en-US" b="1" dirty="0" err="1">
                <a:ea typeface="SimSun" panose="02010600030101010101" pitchFamily="2" charset="-122"/>
                <a:cs typeface="SimSun"/>
              </a:rPr>
              <a:t>风干接触面</a:t>
            </a:r>
            <a:r>
              <a:rPr lang="en-US" b="1" dirty="0">
                <a:ea typeface="SimSun" panose="02010600030101010101" pitchFamily="2" charset="-122"/>
                <a:cs typeface="SimSun"/>
              </a:rPr>
              <a:t>。</a:t>
            </a:r>
          </a:p>
          <a:p>
            <a:pPr marL="114300" indent="-114300" eaLnBrk="1" hangingPunct="1">
              <a:lnSpc>
                <a:spcPct val="80000"/>
              </a:lnSpc>
              <a:spcBef>
                <a:spcPct val="50000"/>
              </a:spcBef>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3165810760"/>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70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474B0C9-C24A-D049-A604-1273F26B48CD}" type="slidenum">
              <a:rPr lang="en-US" sz="1200" b="0" smtClean="0">
                <a:solidFill>
                  <a:srgbClr val="000000"/>
                </a:solidFill>
              </a:rPr>
              <a:pPr eaLnBrk="1" hangingPunct="1">
                <a:defRPr/>
              </a:pPr>
              <a:t>302</a:t>
            </a:fld>
            <a:endParaRPr lang="zh-CN" altLang="en-US" sz="1200" b="0" dirty="0">
              <a:solidFill>
                <a:srgbClr val="000000"/>
              </a:solidFill>
            </a:endParaRPr>
          </a:p>
        </p:txBody>
      </p:sp>
      <p:sp>
        <p:nvSpPr>
          <p:cNvPr id="557059"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9796803"/>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B326563-040B-0B4C-BC93-F8EA2F40934E}" type="slidenum">
              <a:rPr lang="en-US" sz="1200" b="0" smtClean="0">
                <a:solidFill>
                  <a:srgbClr val="000000"/>
                </a:solidFill>
              </a:rPr>
              <a:pPr eaLnBrk="1" hangingPunct="1">
                <a:defRPr/>
              </a:pPr>
              <a:t>303</a:t>
            </a:fld>
            <a:endParaRPr lang="zh-CN" altLang="en-US" sz="1200" b="0" dirty="0">
              <a:solidFill>
                <a:srgbClr val="000000"/>
              </a:solidFill>
            </a:endParaRPr>
          </a:p>
        </p:txBody>
      </p:sp>
      <p:sp>
        <p:nvSpPr>
          <p:cNvPr id="558083"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9600"/>
            <a:ext cx="5608638" cy="4183063"/>
          </a:xfrm>
        </p:spPr>
        <p:txBody>
          <a:bodyPr/>
          <a:lstStyle/>
          <a:p>
            <a:endParaRPr lang="en-US" dirty="0"/>
          </a:p>
        </p:txBody>
      </p:sp>
    </p:spTree>
    <p:extLst>
      <p:ext uri="{BB962C8B-B14F-4D97-AF65-F5344CB8AC3E}">
        <p14:creationId xmlns:p14="http://schemas.microsoft.com/office/powerpoint/2010/main" val="2857502125"/>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B802519-3C23-5441-8829-74FE9012A68B}" type="slidenum">
              <a:rPr lang="en-US" sz="1200" b="0" smtClean="0">
                <a:solidFill>
                  <a:srgbClr val="000000"/>
                </a:solidFill>
              </a:rPr>
              <a:pPr eaLnBrk="1" hangingPunct="1">
                <a:defRPr/>
              </a:pPr>
              <a:t>304</a:t>
            </a:fld>
            <a:endParaRPr lang="zh-CN" altLang="en-US" sz="1200" b="0" dirty="0">
              <a:solidFill>
                <a:srgbClr val="000000"/>
              </a:solidFill>
            </a:endParaRPr>
          </a:p>
        </p:txBody>
      </p:sp>
      <p:sp>
        <p:nvSpPr>
          <p:cNvPr id="559107" name="Rectangle 2"/>
          <p:cNvSpPr>
            <a:spLocks noGrp="1" noRot="1" noChangeAspect="1" noChangeArrowheads="1" noTextEdit="1"/>
          </p:cNvSpPr>
          <p:nvPr>
            <p:ph type="sldImg"/>
          </p:nvPr>
        </p:nvSpPr>
        <p:spPr>
          <a:ln/>
        </p:spPr>
      </p:sp>
      <p:sp>
        <p:nvSpPr>
          <p:cNvPr id="3" name="Notes Placeholder 2"/>
          <p:cNvSpPr>
            <a:spLocks noGrp="1"/>
          </p:cNvSpPr>
          <p:nvPr>
            <p:ph type="body" idx="1"/>
          </p:nvPr>
        </p:nvSpPr>
        <p:spPr>
          <a:xfrm>
            <a:off x="838200" y="4414837"/>
            <a:ext cx="5317067" cy="4183063"/>
          </a:xfrm>
        </p:spPr>
        <p:txBody>
          <a:bodyPr/>
          <a:lstStyle/>
          <a:p>
            <a:r>
              <a:rPr lang="en-US" b="1" dirty="0">
                <a:ea typeface="SimSun" panose="02010600030101010101" pitchFamily="2" charset="-122"/>
                <a:cs typeface="SimSun"/>
              </a:rPr>
              <a:t>讲师注释</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清洗设备接触面。使用以认可的清洁剂制备而成的清洗液。使用正确的清洁工具，例如尼龙刷、尼龙垫或布巾来洗涤设备。</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使用清水清洗设备的接触面。使用布巾或其他的正确工具。</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消毒设备接触面。确保消毒剂与每个接触面接触。消毒剂的浓度必须达到要求。</a:t>
            </a:r>
            <a:endParaRPr lang="zh-CN" b="1" dirty="0">
              <a:ea typeface="SimSun" panose="02010600030101010101" pitchFamily="2" charset="-122"/>
            </a:endParaRPr>
          </a:p>
        </p:txBody>
      </p:sp>
    </p:spTree>
    <p:extLst>
      <p:ext uri="{BB962C8B-B14F-4D97-AF65-F5344CB8AC3E}">
        <p14:creationId xmlns:p14="http://schemas.microsoft.com/office/powerpoint/2010/main" val="1599331415"/>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5C36B-572E-4F41-AABF-3F7DE1CFC76B}" type="slidenum">
              <a:rPr lang="en-US" sz="1200" b="0" smtClean="0">
                <a:solidFill>
                  <a:srgbClr val="000000"/>
                </a:solidFill>
              </a:rPr>
              <a:pPr eaLnBrk="1" hangingPunct="1">
                <a:defRPr/>
              </a:pPr>
              <a:t>305</a:t>
            </a:fld>
            <a:endParaRPr lang="zh-CN" altLang="en-US" sz="1200" b="0" dirty="0">
              <a:solidFill>
                <a:srgbClr val="000000"/>
              </a:solidFill>
            </a:endParaRPr>
          </a:p>
        </p:txBody>
      </p:sp>
      <p:sp>
        <p:nvSpPr>
          <p:cNvPr id="560131" name="Rectangle 2"/>
          <p:cNvSpPr>
            <a:spLocks noGrp="1" noRot="1" noChangeAspect="1" noChangeArrowheads="1" noTextEdit="1"/>
          </p:cNvSpPr>
          <p:nvPr>
            <p:ph type="sldImg"/>
          </p:nvPr>
        </p:nvSpPr>
        <p:spPr>
          <a:ln/>
        </p:spPr>
      </p:sp>
      <p:sp>
        <p:nvSpPr>
          <p:cNvPr id="560133" name="Notes Placeholder 2"/>
          <p:cNvSpPr>
            <a:spLocks noGrp="1"/>
          </p:cNvSpPr>
          <p:nvPr>
            <p:ph type="body" idx="1"/>
          </p:nvPr>
        </p:nvSpPr>
        <p:spPr>
          <a:xfrm>
            <a:off x="838200" y="4419600"/>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r>
              <a:rPr lang="en-US" b="1" dirty="0">
                <a:ea typeface="SimSun" panose="02010600030101010101" pitchFamily="2" charset="-122"/>
                <a:cs typeface="SimSun"/>
              </a:rPr>
              <a:t>讲师注释</a:t>
            </a:r>
          </a:p>
          <a:p>
            <a:pPr marL="171450" indent="-171450">
              <a:buFont typeface="Arial" panose="020B0604020202020204" pitchFamily="34" charset="0"/>
              <a:buChar char="•"/>
              <a:defRPr/>
            </a:pPr>
            <a:r>
              <a:rPr lang="en-US" sz="1200" kern="1200" dirty="0">
                <a:solidFill>
                  <a:schemeClr val="tx1"/>
                </a:solidFill>
                <a:effectLst/>
                <a:ea typeface="SimSun" panose="02010600030101010101" pitchFamily="2" charset="-122"/>
                <a:cs typeface="SimSun"/>
              </a:rPr>
              <a:t>软质酸奶机等一些设备部件需要</a:t>
            </a:r>
            <a:r>
              <a:rPr lang="en-US" dirty="0">
                <a:ea typeface="SimSun" panose="02010600030101010101" pitchFamily="2" charset="-122"/>
                <a:cs typeface="SimSun"/>
              </a:rPr>
              <a:t>通过泵压清洁液和消毒液流经设备管道进行清洁和消毒。由于 TCS 食品是在机体内存放的，因此除非制造商另行指示，否则必须每天清洁和消毒这些设备。</a:t>
            </a:r>
          </a:p>
        </p:txBody>
      </p:sp>
    </p:spTree>
    <p:extLst>
      <p:ext uri="{BB962C8B-B14F-4D97-AF65-F5344CB8AC3E}">
        <p14:creationId xmlns:p14="http://schemas.microsoft.com/office/powerpoint/2010/main" val="562540614"/>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11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15D723-C1A9-F847-B339-442324379B45}" type="slidenum">
              <a:rPr lang="en-US" sz="1200" b="0" smtClean="0">
                <a:solidFill>
                  <a:srgbClr val="000000"/>
                </a:solidFill>
              </a:rPr>
              <a:pPr eaLnBrk="1" hangingPunct="1">
                <a:defRPr/>
              </a:pPr>
              <a:t>306</a:t>
            </a:fld>
            <a:endParaRPr lang="zh-CN" altLang="en-US" sz="1200" b="0" dirty="0">
              <a:solidFill>
                <a:srgbClr val="000000"/>
              </a:solidFill>
            </a:endParaRPr>
          </a:p>
        </p:txBody>
      </p:sp>
      <p:sp>
        <p:nvSpPr>
          <p:cNvPr id="561155" name="Rectangle 2"/>
          <p:cNvSpPr>
            <a:spLocks noGrp="1" noRot="1" noChangeAspect="1" noChangeArrowheads="1" noTextEdit="1"/>
          </p:cNvSpPr>
          <p:nvPr>
            <p:ph type="sldImg"/>
          </p:nvPr>
        </p:nvSpPr>
        <p:spPr>
          <a:ln/>
        </p:spPr>
      </p:sp>
      <p:sp>
        <p:nvSpPr>
          <p:cNvPr id="561156" name="Rectangle 3"/>
          <p:cNvSpPr>
            <a:spLocks noGrp="1" noChangeArrowheads="1"/>
          </p:cNvSpPr>
          <p:nvPr>
            <p:ph type="body" idx="1"/>
          </p:nvPr>
        </p:nvSpPr>
        <p:spPr>
          <a:xfrm>
            <a:off x="876300" y="4468813"/>
            <a:ext cx="54340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洗碗机使用热水或化学消毒液消毒。</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高温洗碗机使用热水清洁和消毒。如果水温不够高，将无法消毒物品。但水温过高，也可能会使食物沾到物品上。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洗碗机须配有内置温度计，用于检查歧管处的水温。这就是水箱的喷水口。</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化学消毒洗碗机则可在较低温度下清洁和消毒物品。由于不同消毒剂需要不同的水温，因此请遵循洗碗机制造商的指引</a:t>
            </a:r>
            <a:r>
              <a:rPr lang="ja-JP" altLang="en-US" dirty="0">
                <a:ea typeface="SimSun" panose="02010600030101010101" pitchFamily="2" charset="-122"/>
                <a:cs typeface="SimSun"/>
              </a:rPr>
              <a:t>。</a:t>
            </a:r>
          </a:p>
        </p:txBody>
      </p:sp>
    </p:spTree>
    <p:extLst>
      <p:ext uri="{BB962C8B-B14F-4D97-AF65-F5344CB8AC3E}">
        <p14:creationId xmlns:p14="http://schemas.microsoft.com/office/powerpoint/2010/main" val="2991227671"/>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4FDE363-581B-C841-8750-00147777A92D}" type="slidenum">
              <a:rPr lang="en-US" sz="1200" b="0" smtClean="0">
                <a:solidFill>
                  <a:srgbClr val="000000"/>
                </a:solidFill>
              </a:rPr>
              <a:pPr eaLnBrk="1" hangingPunct="1">
                <a:defRPr/>
              </a:pPr>
              <a:t>307</a:t>
            </a:fld>
            <a:endParaRPr lang="zh-CN" altLang="en-US" sz="1200" b="0" dirty="0">
              <a:solidFill>
                <a:srgbClr val="000000"/>
              </a:solidFill>
            </a:endParaRPr>
          </a:p>
        </p:txBody>
      </p:sp>
      <p:sp>
        <p:nvSpPr>
          <p:cNvPr id="562179" name="Rectangle 2"/>
          <p:cNvSpPr>
            <a:spLocks noGrp="1" noRot="1" noChangeAspect="1" noChangeArrowheads="1" noTextEdit="1"/>
          </p:cNvSpPr>
          <p:nvPr>
            <p:ph type="sldImg"/>
          </p:nvPr>
        </p:nvSpPr>
        <p:spPr>
          <a:ln/>
        </p:spPr>
      </p:sp>
      <p:sp>
        <p:nvSpPr>
          <p:cNvPr id="562180" name="Rectangle 3"/>
          <p:cNvSpPr>
            <a:spLocks noGrp="1" noChangeArrowheads="1"/>
          </p:cNvSpPr>
          <p:nvPr>
            <p:ph type="body" idx="1"/>
          </p:nvPr>
        </p:nvSpPr>
        <p:spPr>
          <a:xfrm>
            <a:off x="876300" y="4468813"/>
            <a:ext cx="531971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根据需要经常清洁洗碗机，并每天至少检查一次。清理喷嘴上的食品和异物。必要时，清除矿物质沉积。将清水注入水箱中，并确保将清洁剂和消毒剂的分配器分别注满。 </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如有必要，可以清洗或预先浸泡物品。在处理有残留干结食物的物品时可能需要这样做。</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放好碗碟架，让水能够喷到所有的接触面上。</a:t>
            </a:r>
            <a:r>
              <a:rPr lang="en-US" b="1" dirty="0">
                <a:solidFill>
                  <a:srgbClr val="FF0000"/>
                </a:solidFill>
                <a:ea typeface="SimSun" panose="02010600030101010101" pitchFamily="2" charset="-122"/>
                <a:cs typeface="SimSun"/>
              </a:rPr>
              <a:t>切勿</a:t>
            </a:r>
            <a:r>
              <a:rPr lang="en-US" dirty="0">
                <a:ea typeface="SimSun" panose="02010600030101010101" pitchFamily="2" charset="-122"/>
                <a:cs typeface="SimSun"/>
              </a:rPr>
              <a:t>将碗碟架装得过满</a:t>
            </a:r>
            <a:r>
              <a:rPr dirty="0">
                <a:ea typeface="SimSun" panose="02010600030101010101" pitchFamily="2" charset="-122"/>
                <a:cs typeface="SimSun"/>
              </a:rPr>
              <a:t>。</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请勿使用毛巾来擦干物品，这样做可能会污染物品。在叠放或贮存物品之前，确保物品已完全风干。</a:t>
            </a:r>
          </a:p>
          <a:p>
            <a:pPr eaLnBrk="1" hangingPunct="1">
              <a:buFontTx/>
              <a:buChar char="•"/>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1000066867"/>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r>
              <a:rPr lang="en-US" b="1" dirty="0">
                <a:ea typeface="SimSun" panose="02010600030101010101" pitchFamily="2" charset="-122"/>
                <a:cs typeface="SimSun"/>
              </a:rPr>
              <a:t>讲师</a:t>
            </a:r>
            <a:r>
              <a:rPr lang="en-US" b="1" baseline="0" dirty="0">
                <a:ea typeface="SimSun" panose="02010600030101010101" pitchFamily="2" charset="-122"/>
                <a:cs typeface="SimSun"/>
              </a:rPr>
              <a:t>注释</a:t>
            </a:r>
            <a:endParaRPr lang="zh-CN" b="1" baseline="0"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使用高温洗碗机的餐饮机构必须为工作人员提供简单快速的方法测量正在消毒的物品的接触面温度。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所用方法必须提供在消毒清洗期间达到过的不可取消的最高温度记录。这将确保洗碗机在操作期间能够达到正确的消毒温度。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能够记录最高温度的温度计或热敏胶带都是检查温度的有效工具。</a:t>
            </a:r>
            <a:endParaRPr lang="zh-CN" dirty="0">
              <a:ea typeface="SimSun" panose="02010600030101010101" pitchFamily="2" charset="-122"/>
              <a:cs typeface="SimSun"/>
            </a:endParaRPr>
          </a:p>
          <a:p>
            <a:endParaRPr lang="zh-CN" dirty="0">
              <a:ea typeface="SimSun" panose="02010600030101010101" pitchFamily="2" charset="-122"/>
              <a:cs typeface="SimSun"/>
            </a:endParaRPr>
          </a:p>
        </p:txBody>
      </p:sp>
      <p:sp>
        <p:nvSpPr>
          <p:cNvPr id="4" name="Slide Number Placeholder 3"/>
          <p:cNvSpPr>
            <a:spLocks noGrp="1"/>
          </p:cNvSpPr>
          <p:nvPr>
            <p:ph type="sldNum" sz="quarter" idx="10"/>
          </p:nvPr>
        </p:nvSpPr>
        <p:spPr/>
        <p:txBody>
          <a:bodyPr/>
          <a:lstStyle/>
          <a:p>
            <a:fld id="{6E113976-0BB7-43CD-B8AA-A45C1DB02039}" type="slidenum">
              <a:rPr lang="en-US" smtClean="0">
                <a:solidFill>
                  <a:srgbClr val="000000"/>
                </a:solidFill>
              </a:rPr>
              <a:pPr/>
              <a:t>308</a:t>
            </a:fld>
            <a:endParaRPr lang="zh-CN" altLang="en-US" dirty="0">
              <a:solidFill>
                <a:srgbClr val="000000"/>
              </a:solidFill>
            </a:endParaRPr>
          </a:p>
        </p:txBody>
      </p:sp>
    </p:spTree>
    <p:extLst>
      <p:ext uri="{BB962C8B-B14F-4D97-AF65-F5344CB8AC3E}">
        <p14:creationId xmlns:p14="http://schemas.microsoft.com/office/powerpoint/2010/main" val="3029565676"/>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EBA1611-5321-D243-88F0-6DEC70DDF319}" type="slidenum">
              <a:rPr lang="en-US" sz="1200" b="0" smtClean="0">
                <a:solidFill>
                  <a:srgbClr val="000000"/>
                </a:solidFill>
              </a:rPr>
              <a:pPr eaLnBrk="1" hangingPunct="1">
                <a:defRPr/>
              </a:pPr>
              <a:t>309</a:t>
            </a:fld>
            <a:endParaRPr lang="zh-CN" altLang="en-US" sz="1200" b="0" dirty="0">
              <a:solidFill>
                <a:srgbClr val="000000"/>
              </a:solidFill>
            </a:endParaRPr>
          </a:p>
        </p:txBody>
      </p:sp>
      <p:sp>
        <p:nvSpPr>
          <p:cNvPr id="563203" name="Rectangle 2"/>
          <p:cNvSpPr>
            <a:spLocks noGrp="1" noRot="1" noChangeAspect="1" noChangeArrowheads="1" noTextEdit="1"/>
          </p:cNvSpPr>
          <p:nvPr>
            <p:ph type="sldImg"/>
          </p:nvPr>
        </p:nvSpPr>
        <p:spPr>
          <a:xfrm>
            <a:off x="1182688" y="696913"/>
            <a:ext cx="4648200" cy="3486150"/>
          </a:xfrm>
          <a:ln/>
        </p:spPr>
      </p:sp>
      <p:sp>
        <p:nvSpPr>
          <p:cNvPr id="563204" name="Rectangle 3"/>
          <p:cNvSpPr>
            <a:spLocks noGrp="1" noChangeArrowheads="1"/>
          </p:cNvSpPr>
          <p:nvPr>
            <p:ph type="body" idx="1"/>
          </p:nvPr>
        </p:nvSpPr>
        <p:spPr>
          <a:xfrm>
            <a:off x="876300" y="4441032"/>
            <a:ext cx="5607050" cy="462121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93571" tIns="46785" rIns="93571" bIns="46785"/>
          <a:lstStyle/>
          <a:p>
            <a:pPr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使用之前，必须正确地准备三槽水槽。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将清洁剂和水注入第一个水槽中。水温必须不低于 110ºF (43ºC)。请遵循制造商的建议。</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将清水注入第二个水槽中。如果物品是喷淋清洗而不是浸洗的，则无需进行此操作。</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将水和消毒剂注入第三个水槽中，以达到正确的浓度。也可以使用热水代替。遵循曾经讨论过的消毒剂指引和制造商建议。</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提供一个带秒针的时钟，以便食品操作者计算物品在消毒剂中浸泡的时间。</a:t>
            </a:r>
          </a:p>
        </p:txBody>
      </p:sp>
    </p:spTree>
    <p:extLst>
      <p:ext uri="{BB962C8B-B14F-4D97-AF65-F5344CB8AC3E}">
        <p14:creationId xmlns:p14="http://schemas.microsoft.com/office/powerpoint/2010/main" val="7798221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r" defTabSz="925513" rtl="0" eaLnBrk="1" fontAlgn="auto" latinLnBrk="0" hangingPunct="1">
              <a:lnSpc>
                <a:spcPct val="100000"/>
              </a:lnSpc>
              <a:spcBef>
                <a:spcPts val="0"/>
              </a:spcBef>
              <a:spcAft>
                <a:spcPts val="0"/>
              </a:spcAft>
              <a:buClrTx/>
              <a:buSzTx/>
              <a:buFontTx/>
              <a:buNone/>
              <a:tabLst/>
              <a:defRPr/>
            </a:pPr>
            <a:fld id="{26F74875-4360-AE4A-AD62-455721A0AA44}"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mn-cs"/>
              </a:rPr>
              <a:pPr marL="0" marR="0" lvl="0" indent="0" algn="r" defTabSz="925513"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mn-cs"/>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zh-CN" b="1">
                <a:latin typeface="Times New Roman" charset="0"/>
                <a:ea typeface="SimSun"/>
                <a:cs typeface="Times New Roman" charset="0"/>
              </a:rPr>
              <a:t>讲师注释</a:t>
            </a:r>
          </a:p>
          <a:p>
            <a:pPr marL="171450" indent="-171450" eaLnBrk="1" hangingPunct="1">
              <a:buFont typeface="Arial" panose="020B0604020202020204" pitchFamily="34" charset="0"/>
              <a:buChar char="•"/>
              <a:defRPr/>
            </a:pPr>
            <a:r>
              <a:rPr lang="zh-CN" sz="1200" b="0" strike="noStrike">
                <a:solidFill>
                  <a:srgbClr val="FF3300"/>
                </a:solidFill>
                <a:latin typeface="Times New Roman" charset="0"/>
                <a:ea typeface="SimSun" charset="0"/>
                <a:cs typeface="+mn-cs"/>
              </a:rPr>
              <a:t>负责人必须能够展示</a:t>
            </a:r>
            <a:r>
              <a:rPr lang="zh-CN" sz="1200" b="0" strike="noStrike">
                <a:solidFill>
                  <a:schemeClr val="tx1"/>
                </a:solidFill>
                <a:latin typeface="Times New Roman" pitchFamily="18" charset="0"/>
                <a:ea typeface="SimSun" charset="0"/>
                <a:cs typeface="ＭＳ Ｐゴシック" charset="0"/>
              </a:rPr>
              <a:t>他们具备所需知识。</a:t>
            </a:r>
            <a:r>
              <a:rPr lang="zh-CN" sz="1200" b="0">
                <a:solidFill>
                  <a:schemeClr val="tx1"/>
                </a:solidFill>
                <a:latin typeface="Times New Roman" pitchFamily="18" charset="0"/>
                <a:ea typeface="SimSun" charset="0"/>
                <a:cs typeface="ＭＳ Ｐゴシック" charset="0"/>
              </a:rPr>
              <a:t>要成为认证食品安全经理，必须通过认证课程的考试。该课程必须得到经食品安全会议批准的机构的认证。完成食品安全（ServSafe）经理课程并通过 ServSafe 食品安全经理认证考试即可满足此要求。 </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4198999507"/>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0682B49-F9AE-744A-8156-3C03DE3A1BC1}" type="slidenum">
              <a:rPr lang="en-US" sz="1200" b="0" smtClean="0">
                <a:solidFill>
                  <a:srgbClr val="000000"/>
                </a:solidFill>
              </a:rPr>
              <a:pPr eaLnBrk="1" hangingPunct="1">
                <a:defRPr/>
              </a:pPr>
              <a:t>310</a:t>
            </a:fld>
            <a:endParaRPr lang="zh-CN" altLang="en-US" sz="1200" b="0" dirty="0">
              <a:solidFill>
                <a:srgbClr val="000000"/>
              </a:solidFill>
            </a:endParaRPr>
          </a:p>
        </p:txBody>
      </p:sp>
      <p:sp>
        <p:nvSpPr>
          <p:cNvPr id="564227" name="Rectangle 2"/>
          <p:cNvSpPr>
            <a:spLocks noGrp="1" noRot="1" noChangeAspect="1" noChangeArrowheads="1" noTextEdit="1"/>
          </p:cNvSpPr>
          <p:nvPr>
            <p:ph type="sldImg"/>
          </p:nvPr>
        </p:nvSpPr>
        <p:spPr>
          <a:xfrm>
            <a:off x="1182688" y="696913"/>
            <a:ext cx="4648200" cy="3486150"/>
          </a:xfrm>
          <a:ln/>
        </p:spPr>
      </p:sp>
      <p:sp>
        <p:nvSpPr>
          <p:cNvPr id="564228" name="Rectangle 3"/>
          <p:cNvSpPr>
            <a:spLocks noGrp="1" noChangeArrowheads="1"/>
          </p:cNvSpPr>
          <p:nvPr>
            <p:ph type="body" idx="1"/>
          </p:nvPr>
        </p:nvSpPr>
        <p:spPr>
          <a:xfrm>
            <a:off x="876300" y="4419600"/>
            <a:ext cx="5465233" cy="431074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eaLnBrk="1" hangingPunct="1">
              <a:defRPr/>
            </a:pPr>
            <a:r>
              <a:rPr lang="en-US" b="1" dirty="0">
                <a:ea typeface="SimSun" panose="02010600030101010101" pitchFamily="2" charset="-122"/>
                <a:cs typeface="SimSun"/>
              </a:rPr>
              <a:t>讲师注释</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dirty="0">
                <a:ea typeface="SimSun" panose="02010600030101010101" pitchFamily="2" charset="-122"/>
                <a:cs typeface="SimSun"/>
              </a:rPr>
              <a:t>第 1 步：</a:t>
            </a:r>
            <a:r>
              <a:rPr lang="en-US" dirty="0">
                <a:ea typeface="SimSun" panose="02010600030101010101" pitchFamily="2" charset="-122"/>
                <a:cs typeface="SimSun"/>
              </a:rPr>
              <a:t>在洗涤之前，先刮掉物品上的残留物。</a:t>
            </a:r>
            <a:r>
              <a:rPr lang="en-US" sz="1200" b="0" i="0" u="none" strike="noStrike" kern="1200" baseline="0" dirty="0">
                <a:solidFill>
                  <a:schemeClr val="tx1"/>
                </a:solidFill>
                <a:ea typeface="SimSun" panose="02010600030101010101" pitchFamily="2" charset="-122"/>
                <a:cs typeface="SimSun"/>
              </a:rPr>
              <a:t>如有必要，可以清洗或浸泡物品。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b="1" dirty="0">
                <a:ea typeface="SimSun" panose="02010600030101010101" pitchFamily="2" charset="-122"/>
                <a:cs typeface="SimSun"/>
              </a:rPr>
              <a:t>第 2 步：</a:t>
            </a:r>
            <a:r>
              <a:rPr lang="en-US" dirty="0">
                <a:ea typeface="SimSun" panose="02010600030101010101" pitchFamily="2" charset="-122"/>
                <a:cs typeface="SimSun"/>
              </a:rPr>
              <a:t>在第一个水槽中洗涤物品。用毛刷、布巾或尼龙擦垫擦松污垢。当肥皂泡消失或者水变脏时，更换水和清洁剂。</a:t>
            </a:r>
          </a:p>
          <a:p>
            <a:pPr marL="171450" indent="-171450" eaLnBrk="1" hangingPunct="1">
              <a:buFont typeface="Arial" panose="020B0604020202020204" pitchFamily="34" charset="0"/>
              <a:buChar char="•"/>
              <a:defRPr/>
            </a:pPr>
            <a:r>
              <a:rPr lang="en-US" b="1" dirty="0">
                <a:ea typeface="SimSun" panose="02010600030101010101" pitchFamily="2" charset="-122"/>
                <a:cs typeface="SimSun"/>
              </a:rPr>
              <a:t>第 3 步：</a:t>
            </a:r>
            <a:r>
              <a:rPr lang="en-US" dirty="0">
                <a:ea typeface="SimSun" panose="02010600030101010101" pitchFamily="2" charset="-122"/>
                <a:cs typeface="SimSun"/>
              </a:rPr>
              <a:t>在第二个水槽中清洗物品。用水喷淋物品或将其浸入水中。确保去除被清洗物品上的所有食品和清洁剂残留物。如果浸泡物品，当清洗用水变脏或满是肥皂泡时，更换清洗用水。</a:t>
            </a:r>
          </a:p>
          <a:p>
            <a:pPr marL="171450" indent="-171450" eaLnBrk="1" hangingPunct="1">
              <a:buFont typeface="Arial" panose="020B0604020202020204" pitchFamily="34" charset="0"/>
              <a:buChar char="•"/>
              <a:defRPr/>
            </a:pPr>
            <a:r>
              <a:rPr lang="en-US" b="1" dirty="0">
                <a:ea typeface="SimSun" panose="02010600030101010101" pitchFamily="2" charset="-122"/>
                <a:cs typeface="SimSun"/>
              </a:rPr>
              <a:t>第 4 步：</a:t>
            </a:r>
            <a:r>
              <a:rPr lang="en-US" dirty="0">
                <a:ea typeface="SimSun" panose="02010600030101010101" pitchFamily="2" charset="-122"/>
                <a:cs typeface="SimSun"/>
              </a:rPr>
              <a:t>在第三个水槽中消毒物品。当水温或消毒剂浓度降到所要求的水平以下时，更换消毒液。切勿在物品消毒后进行清洗。这可能会污染其接触面。</a:t>
            </a:r>
          </a:p>
          <a:p>
            <a:pPr marL="171450" indent="-171450" eaLnBrk="1" hangingPunct="1">
              <a:buFont typeface="Arial" panose="020B0604020202020204" pitchFamily="34" charset="0"/>
              <a:buChar char="•"/>
              <a:defRPr/>
            </a:pPr>
            <a:r>
              <a:rPr lang="en-US" b="1" dirty="0">
                <a:ea typeface="SimSun" panose="02010600030101010101" pitchFamily="2" charset="-122"/>
                <a:cs typeface="SimSun"/>
              </a:rPr>
              <a:t>第 5 步：</a:t>
            </a:r>
            <a:r>
              <a:rPr lang="en-US" dirty="0">
                <a:ea typeface="SimSun" panose="02010600030101010101" pitchFamily="2" charset="-122"/>
                <a:cs typeface="SimSun"/>
              </a:rPr>
              <a:t>在干净且已消毒的表面风干物品。将物品头朝下放置，以便排出水份。</a:t>
            </a:r>
            <a:r>
              <a:rPr lang="en-US" b="1" dirty="0">
                <a:solidFill>
                  <a:srgbClr val="FF0000"/>
                </a:solidFill>
                <a:ea typeface="SimSun" panose="02010600030101010101" pitchFamily="2" charset="-122"/>
                <a:cs typeface="SimSun"/>
              </a:rPr>
              <a:t>切勿</a:t>
            </a:r>
            <a:r>
              <a:rPr lang="en-US" dirty="0">
                <a:ea typeface="SimSun" panose="02010600030101010101" pitchFamily="2" charset="-122"/>
                <a:cs typeface="SimSun"/>
              </a:rPr>
              <a:t>使用布巾来擦干物品，因为这样可能会污染物品。</a:t>
            </a:r>
          </a:p>
        </p:txBody>
      </p:sp>
    </p:spTree>
    <p:extLst>
      <p:ext uri="{BB962C8B-B14F-4D97-AF65-F5344CB8AC3E}">
        <p14:creationId xmlns:p14="http://schemas.microsoft.com/office/powerpoint/2010/main" val="555434328"/>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BC93B8-3159-704E-B60A-F5B57F0F4C57}" type="slidenum">
              <a:rPr lang="en-US" sz="1200" b="0" smtClean="0">
                <a:solidFill>
                  <a:srgbClr val="000000"/>
                </a:solidFill>
              </a:rPr>
              <a:pPr eaLnBrk="1" hangingPunct="1">
                <a:defRPr/>
              </a:pPr>
              <a:t>311</a:t>
            </a:fld>
            <a:endParaRPr lang="zh-CN" altLang="en-US" sz="1200" b="0" dirty="0">
              <a:solidFill>
                <a:srgbClr val="000000"/>
              </a:solidFill>
            </a:endParaRPr>
          </a:p>
        </p:txBody>
      </p:sp>
      <p:sp>
        <p:nvSpPr>
          <p:cNvPr id="565251" name="Rectangle 2"/>
          <p:cNvSpPr>
            <a:spLocks noGrp="1" noRot="1" noChangeAspect="1" noChangeArrowheads="1" noTextEdit="1"/>
          </p:cNvSpPr>
          <p:nvPr>
            <p:ph type="sldImg"/>
          </p:nvPr>
        </p:nvSpPr>
        <p:spPr>
          <a:xfrm>
            <a:off x="1182688" y="696913"/>
            <a:ext cx="4648200" cy="3486150"/>
          </a:xfrm>
          <a:ln/>
        </p:spPr>
      </p:sp>
      <p:sp>
        <p:nvSpPr>
          <p:cNvPr id="569348" name="Rectangle 3"/>
          <p:cNvSpPr>
            <a:spLocks noGrp="1" noChangeArrowheads="1"/>
          </p:cNvSpPr>
          <p:nvPr>
            <p:ph type="body" idx="1"/>
          </p:nvPr>
        </p:nvSpPr>
        <p:spPr>
          <a:xfrm>
            <a:off x="876300" y="4468813"/>
            <a:ext cx="5432425" cy="4294187"/>
          </a:xfrm>
        </p:spPr>
        <p:txBody>
          <a:bodyPr lIns="93571" tIns="46785" rIns="93571" bIns="46785"/>
          <a:lstStyle/>
          <a:p>
            <a:pPr marL="114300" indent="-114300" eaLnBrk="1" hangingPunct="1">
              <a:spcBef>
                <a:spcPct val="50000"/>
              </a:spcBef>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dirty="0">
                <a:ea typeface="SimSun" panose="02010600030101010101" pitchFamily="2" charset="-122"/>
                <a:cs typeface="SimSun"/>
              </a:rPr>
              <a:t>清洁和消毒厨房用具、餐具及设备之后，必须妥善存放，防止污染。</a:t>
            </a:r>
          </a:p>
          <a:p>
            <a:pPr marL="171450" indent="-171450" eaLnBrk="1" hangingPunct="1">
              <a:buFont typeface="Arial" panose="020B0604020202020204" pitchFamily="34" charset="0"/>
              <a:buChar char="•"/>
              <a:defRPr/>
            </a:pPr>
            <a:r>
              <a:rPr dirty="0">
                <a:ea typeface="SimSun" panose="02010600030101010101" pitchFamily="2" charset="-122"/>
                <a:cs typeface="SimSun"/>
              </a:rPr>
              <a:t>餐具和厨房用具应远离灰尘和湿气。</a:t>
            </a:r>
          </a:p>
          <a:p>
            <a:pPr marL="0" indent="0" eaLnBrk="1" hangingPunct="1">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1080394504"/>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C4C29B-3667-364F-AD3D-3A09815A4730}" type="slidenum">
              <a:rPr lang="en-US" sz="1200" b="0" smtClean="0">
                <a:solidFill>
                  <a:srgbClr val="000000"/>
                </a:solidFill>
              </a:rPr>
              <a:pPr eaLnBrk="1" hangingPunct="1">
                <a:defRPr/>
              </a:pPr>
              <a:t>312</a:t>
            </a:fld>
            <a:endParaRPr lang="zh-CN" altLang="en-US" sz="1200" b="0" dirty="0">
              <a:solidFill>
                <a:srgbClr val="000000"/>
              </a:solidFill>
            </a:endParaRPr>
          </a:p>
        </p:txBody>
      </p:sp>
      <p:sp>
        <p:nvSpPr>
          <p:cNvPr id="566275" name="Rectangle 2"/>
          <p:cNvSpPr>
            <a:spLocks noGrp="1" noRot="1" noChangeAspect="1" noChangeArrowheads="1" noTextEdit="1"/>
          </p:cNvSpPr>
          <p:nvPr>
            <p:ph type="sldImg"/>
          </p:nvPr>
        </p:nvSpPr>
        <p:spPr>
          <a:xfrm>
            <a:off x="1182688" y="696913"/>
            <a:ext cx="4648200" cy="3486150"/>
          </a:xfrm>
          <a:ln/>
        </p:spPr>
      </p:sp>
      <p:sp>
        <p:nvSpPr>
          <p:cNvPr id="566276" name="Notes Placeholder 1"/>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a:lstStyle/>
          <a:p>
            <a:pPr marL="233363" marR="0" lvl="0" indent="-233363"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a typeface="SimSun" panose="02010600030101010101" pitchFamily="2" charset="-122"/>
                <a:cs typeface="SimSun"/>
              </a:rPr>
              <a:t>讲师注释</a:t>
            </a:r>
            <a:endParaRPr lang="zh-CN" sz="1200" kern="1200" dirty="0">
              <a:solidFill>
                <a:schemeClr val="tx1"/>
              </a:solidFill>
              <a:ea typeface="SimSun" panose="02010600030101010101" pitchFamily="2" charset="-122"/>
              <a:cs typeface="SimSun"/>
            </a:endParaRPr>
          </a:p>
          <a:p>
            <a:pPr marL="171450" indent="-171450">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存放餐具和厨房用具时应将把手朝上。这样，让员工可以在不触碰食品接触面的情况下握拿餐具和厨房用具，从而防止病原体传播。</a:t>
            </a:r>
          </a:p>
          <a:p>
            <a:pPr marL="171450" indent="-171450">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运送干净餐具及厨房用具的托盘和手推车，必须清洁和消毒。每天检查一次，并根据需要进行清洁。</a:t>
            </a:r>
            <a:endParaRPr lang="zh-CN" dirty="0">
              <a:ea typeface="SimSun" panose="02010600030101010101" pitchFamily="2" charset="-122"/>
              <a:cs typeface="SimSun"/>
            </a:endParaRPr>
          </a:p>
        </p:txBody>
      </p:sp>
    </p:spTree>
    <p:extLst>
      <p:ext uri="{BB962C8B-B14F-4D97-AF65-F5344CB8AC3E}">
        <p14:creationId xmlns:p14="http://schemas.microsoft.com/office/powerpoint/2010/main" val="3702594681"/>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rgbClr val="000000"/>
                </a:solidFill>
              </a:rPr>
              <a:pPr eaLnBrk="1" hangingPunct="1">
                <a:defRPr/>
              </a:pPr>
              <a:t>313</a:t>
            </a:fld>
            <a:endParaRPr lang="zh-CN" altLang="en-US" sz="1200" b="0" dirty="0">
              <a:solidFill>
                <a:srgbClr val="000000"/>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9600"/>
            <a:ext cx="5608638" cy="4183063"/>
          </a:xfrm>
        </p:spPr>
        <p:txBody>
          <a:bodyPr/>
          <a:lstStyle/>
          <a:p>
            <a:r>
              <a:rPr lang="en-US" b="1" dirty="0">
                <a:ea typeface="SimSun" panose="02010600030101010101" pitchFamily="2" charset="-122"/>
                <a:cs typeface="SimSun"/>
              </a:rPr>
              <a:t>讲师注释</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保持餐饮机构的清洁度意味着使用正确的工具、用品和存放方式来预防污染。 </a:t>
            </a:r>
          </a:p>
          <a:p>
            <a:pPr marL="171450" indent="-171450">
              <a:buFont typeface="Arial" panose="020B0604020202020204" pitchFamily="34" charset="0"/>
              <a:buChar char="•"/>
            </a:pPr>
            <a:r>
              <a:rPr dirty="0">
                <a:ea typeface="SimSun" panose="02010600030101010101" pitchFamily="2" charset="-122"/>
                <a:cs typeface="SimSun"/>
              </a:rPr>
              <a:t>在餐饮机构中，通常会用抹布擦拭食品溢出物和设备接触面。餐饮机构使用两种类型的抹布 — 湿抹布和干抹布。每种抹布都有自己的要求。</a:t>
            </a:r>
            <a:r>
              <a:rPr lang="en-US" b="1" dirty="0">
                <a:solidFill>
                  <a:srgbClr val="FF0000"/>
                </a:solidFill>
                <a:ea typeface="SimSun" panose="02010600030101010101" pitchFamily="2" charset="-122"/>
                <a:cs typeface="SimSun"/>
              </a:rPr>
              <a:t>切勿</a:t>
            </a:r>
            <a:r>
              <a:rPr dirty="0">
                <a:ea typeface="SimSun" panose="02010600030101010101" pitchFamily="2" charset="-122"/>
                <a:cs typeface="SimSun"/>
              </a:rPr>
              <a:t>将专门用于擦拭食品溢出物的抹布用于其他任何用途。</a:t>
            </a:r>
          </a:p>
        </p:txBody>
      </p:sp>
    </p:spTree>
    <p:extLst>
      <p:ext uri="{BB962C8B-B14F-4D97-AF65-F5344CB8AC3E}">
        <p14:creationId xmlns:p14="http://schemas.microsoft.com/office/powerpoint/2010/main" val="4013802940"/>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rgbClr val="000000"/>
                </a:solidFill>
              </a:rPr>
              <a:pPr eaLnBrk="1" hangingPunct="1">
                <a:defRPr/>
              </a:pPr>
              <a:t>314</a:t>
            </a:fld>
            <a:endParaRPr lang="zh-CN" altLang="en-US" sz="1200" b="0" dirty="0">
              <a:solidFill>
                <a:srgbClr val="000000"/>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9600"/>
            <a:ext cx="5608638" cy="4183063"/>
          </a:xfrm>
        </p:spPr>
        <p:txBody>
          <a:bodyPr/>
          <a:lstStyle/>
          <a:p>
            <a:r>
              <a:rPr lang="en-US" b="1" dirty="0">
                <a:ea typeface="SimSun" panose="02010600030101010101" pitchFamily="2" charset="-122"/>
                <a:cs typeface="SimSun"/>
              </a:rPr>
              <a:t>讲师注释</a:t>
            </a:r>
          </a:p>
          <a:p>
            <a:pPr marL="171450" indent="-171450">
              <a:buFont typeface="Arial" panose="020B0604020202020204" pitchFamily="34" charset="0"/>
              <a:buChar char="•"/>
            </a:pPr>
            <a:r>
              <a:rPr dirty="0">
                <a:ea typeface="SimSun" panose="02010600030101010101" pitchFamily="2" charset="-122"/>
                <a:cs typeface="SimSun"/>
              </a:rPr>
              <a:t>如幻灯片中的照片所示，不使用时，请将用于擦拭柜台和其他设备接触面的湿抹布存放在消毒液中。</a:t>
            </a:r>
          </a:p>
          <a:p>
            <a:pPr marL="171450" indent="-171450">
              <a:buFont typeface="Arial" panose="020B0604020202020204" pitchFamily="34" charset="0"/>
              <a:buChar char="•"/>
            </a:pPr>
            <a:r>
              <a:rPr dirty="0">
                <a:ea typeface="SimSun" panose="02010600030101010101" pitchFamily="2" charset="-122"/>
                <a:cs typeface="SimSun"/>
              </a:rPr>
              <a:t>当消毒液不再符合所用消毒剂的要求时，就应予以更换。 </a:t>
            </a:r>
          </a:p>
        </p:txBody>
      </p:sp>
    </p:spTree>
    <p:extLst>
      <p:ext uri="{BB962C8B-B14F-4D97-AF65-F5344CB8AC3E}">
        <p14:creationId xmlns:p14="http://schemas.microsoft.com/office/powerpoint/2010/main" val="1945885262"/>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rgbClr val="000000"/>
                </a:solidFill>
              </a:rPr>
              <a:pPr eaLnBrk="1" hangingPunct="1">
                <a:defRPr/>
              </a:pPr>
              <a:t>315</a:t>
            </a:fld>
            <a:endParaRPr lang="zh-CN" altLang="en-US" sz="1200" b="0" dirty="0">
              <a:solidFill>
                <a:srgbClr val="000000"/>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pPr marL="0" indent="0">
              <a:buFont typeface="Arial" panose="020B0604020202020204" pitchFamily="34" charset="0"/>
              <a:buNone/>
            </a:pPr>
            <a:endParaRPr lang="en-US" b="0" dirty="0"/>
          </a:p>
        </p:txBody>
      </p:sp>
    </p:spTree>
    <p:extLst>
      <p:ext uri="{BB962C8B-B14F-4D97-AF65-F5344CB8AC3E}">
        <p14:creationId xmlns:p14="http://schemas.microsoft.com/office/powerpoint/2010/main" val="2486990710"/>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72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C8827CE-F59D-AD42-B696-71417FAA64AB}" type="slidenum">
              <a:rPr lang="en-US" sz="1200" b="0" smtClean="0">
                <a:solidFill>
                  <a:srgbClr val="000000"/>
                </a:solidFill>
              </a:rPr>
              <a:pPr eaLnBrk="1" hangingPunct="1">
                <a:defRPr/>
              </a:pPr>
              <a:t>316</a:t>
            </a:fld>
            <a:endParaRPr lang="zh-CN" altLang="en-US" sz="1200" b="0" dirty="0">
              <a:solidFill>
                <a:srgbClr val="000000"/>
              </a:solidFill>
            </a:endParaRPr>
          </a:p>
        </p:txBody>
      </p:sp>
      <p:sp>
        <p:nvSpPr>
          <p:cNvPr id="56729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9600"/>
            <a:ext cx="5608638" cy="4183063"/>
          </a:xfrm>
        </p:spPr>
        <p:txBody>
          <a:bodyPr/>
          <a:lstStyle/>
          <a:p>
            <a:r>
              <a:rPr lang="en-US" b="1" dirty="0">
                <a:ea typeface="SimSun" panose="02010600030101010101" pitchFamily="2" charset="-122"/>
                <a:cs typeface="SimSun"/>
              </a:rPr>
              <a:t>讲师注释</a:t>
            </a: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餐饮机构的许多接触面正常情况下是不会与食品接触的。这些接触面被称为非食品接触面。这样的例子包括地板、墙壁、天花板和设备外表面等。由于它们不是食品接触面，因此不需要消毒，但需要定期清洁。 </a:t>
            </a:r>
          </a:p>
          <a:p>
            <a:pPr marL="171450" indent="-171450">
              <a:buFont typeface="Arial" panose="020B0604020202020204" pitchFamily="34" charset="0"/>
              <a:buChar char="•"/>
            </a:pPr>
            <a:r>
              <a:rPr dirty="0">
                <a:ea typeface="SimSun" panose="02010600030101010101" pitchFamily="2" charset="-122"/>
                <a:cs typeface="SimSun"/>
              </a:rPr>
              <a:t>这不仅可以预防病原体生长，还能预防虫害。</a:t>
            </a:r>
          </a:p>
        </p:txBody>
      </p:sp>
    </p:spTree>
    <p:extLst>
      <p:ext uri="{BB962C8B-B14F-4D97-AF65-F5344CB8AC3E}">
        <p14:creationId xmlns:p14="http://schemas.microsoft.com/office/powerpoint/2010/main" val="2617442616"/>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462" eaLnBrk="0" hangingPunct="0">
              <a:defRPr sz="3200" b="1">
                <a:solidFill>
                  <a:srgbClr val="FFFFFF"/>
                </a:solidFill>
                <a:latin typeface="Arial" charset="0"/>
                <a:ea typeface="ＭＳ Ｐゴシック" charset="0"/>
              </a:defRPr>
            </a:lvl1pPr>
            <a:lvl2pPr marL="742909" indent="-285734" defTabSz="925462" eaLnBrk="0" hangingPunct="0">
              <a:defRPr sz="3200" b="1">
                <a:solidFill>
                  <a:srgbClr val="FFFFFF"/>
                </a:solidFill>
                <a:latin typeface="Arial" charset="0"/>
                <a:ea typeface="ＭＳ Ｐゴシック" charset="0"/>
              </a:defRPr>
            </a:lvl2pPr>
            <a:lvl3pPr marL="1142937" indent="-228587" defTabSz="925462" eaLnBrk="0" hangingPunct="0">
              <a:defRPr sz="3200" b="1">
                <a:solidFill>
                  <a:srgbClr val="FFFFFF"/>
                </a:solidFill>
                <a:latin typeface="Arial" charset="0"/>
                <a:ea typeface="ＭＳ Ｐゴシック" charset="0"/>
              </a:defRPr>
            </a:lvl3pPr>
            <a:lvl4pPr marL="1600111" indent="-228587" defTabSz="925462" eaLnBrk="0" hangingPunct="0">
              <a:defRPr sz="3200" b="1">
                <a:solidFill>
                  <a:srgbClr val="FFFFFF"/>
                </a:solidFill>
                <a:latin typeface="Arial" charset="0"/>
                <a:ea typeface="ＭＳ Ｐゴシック" charset="0"/>
              </a:defRPr>
            </a:lvl4pPr>
            <a:lvl5pPr marL="2057287" indent="-228587" defTabSz="925462" eaLnBrk="0" hangingPunct="0">
              <a:defRPr sz="3200" b="1">
                <a:solidFill>
                  <a:srgbClr val="FFFFFF"/>
                </a:solidFill>
                <a:latin typeface="Arial" charset="0"/>
                <a:ea typeface="ＭＳ Ｐゴシック" charset="0"/>
              </a:defRPr>
            </a:lvl5pPr>
            <a:lvl6pPr marL="2514461" indent="-228587" defTabSz="925462" eaLnBrk="0" fontAlgn="base" hangingPunct="0">
              <a:spcBef>
                <a:spcPct val="0"/>
              </a:spcBef>
              <a:spcAft>
                <a:spcPct val="0"/>
              </a:spcAft>
              <a:defRPr sz="3200" b="1">
                <a:solidFill>
                  <a:srgbClr val="FFFFFF"/>
                </a:solidFill>
                <a:latin typeface="Arial" charset="0"/>
                <a:ea typeface="ＭＳ Ｐゴシック" charset="0"/>
              </a:defRPr>
            </a:lvl6pPr>
            <a:lvl7pPr marL="2971635" indent="-228587" defTabSz="925462" eaLnBrk="0" fontAlgn="base" hangingPunct="0">
              <a:spcBef>
                <a:spcPct val="0"/>
              </a:spcBef>
              <a:spcAft>
                <a:spcPct val="0"/>
              </a:spcAft>
              <a:defRPr sz="3200" b="1">
                <a:solidFill>
                  <a:srgbClr val="FFFFFF"/>
                </a:solidFill>
                <a:latin typeface="Arial" charset="0"/>
                <a:ea typeface="ＭＳ Ｐゴシック" charset="0"/>
              </a:defRPr>
            </a:lvl7pPr>
            <a:lvl8pPr marL="3428811" indent="-228587" defTabSz="925462" eaLnBrk="0" fontAlgn="base" hangingPunct="0">
              <a:spcBef>
                <a:spcPct val="0"/>
              </a:spcBef>
              <a:spcAft>
                <a:spcPct val="0"/>
              </a:spcAft>
              <a:defRPr sz="3200" b="1">
                <a:solidFill>
                  <a:srgbClr val="FFFFFF"/>
                </a:solidFill>
                <a:latin typeface="Arial" charset="0"/>
                <a:ea typeface="ＭＳ Ｐゴシック" charset="0"/>
              </a:defRPr>
            </a:lvl8pPr>
            <a:lvl9pPr marL="3885985" indent="-228587" defTabSz="925462"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9707471-1AE3-2B46-BF66-DFD8A6FEEF50}" type="slidenum">
              <a:rPr lang="en-US" sz="1200" b="0">
                <a:solidFill>
                  <a:prstClr val="black"/>
                </a:solidFill>
              </a:rPr>
              <a:pPr eaLnBrk="1" hangingPunct="1">
                <a:defRPr/>
              </a:pPr>
              <a:t>317</a:t>
            </a:fld>
            <a:endParaRPr lang="zh-CN" altLang="en-US" sz="1200" b="0" dirty="0">
              <a:solidFill>
                <a:prstClr val="black"/>
              </a:solidFill>
            </a:endParaRPr>
          </a:p>
        </p:txBody>
      </p:sp>
      <p:sp>
        <p:nvSpPr>
          <p:cNvPr id="56832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68363" y="4419600"/>
            <a:ext cx="5608638" cy="4183063"/>
          </a:xfrm>
        </p:spPr>
        <p:txBody>
          <a:bodyPr/>
          <a:lstStyle/>
          <a:p>
            <a:pPr eaLnBrk="1" hangingPunct="1"/>
            <a:r>
              <a:rPr lang="en-US" b="1" dirty="0">
                <a:latin typeface="+mj-ea"/>
                <a:ea typeface="+mj-ea"/>
                <a:cs typeface="SimSun"/>
              </a:rPr>
              <a:t>讲师注释</a:t>
            </a:r>
          </a:p>
          <a:p>
            <a:pPr marL="171450" indent="-171450" eaLnBrk="1" hangingPunct="1">
              <a:buFont typeface="Arial" panose="020B0604020202020204" pitchFamily="34" charset="0"/>
              <a:buChar char="•"/>
            </a:pPr>
            <a:r>
              <a:rPr lang="zh-CN" altLang="zh-CN" dirty="0">
                <a:latin typeface="+mj-ea"/>
                <a:ea typeface="+mj-ea"/>
              </a:rPr>
              <a:t>要使清洁工作有效，食品服务机构就必须制定呕吐物或腹泻物的书面清理规程。这些规程必须规定员工采取特定措施以尽量减少食品、接触面和人身遭到的污染和接触。员工应接受这些规程培训，这一点至关重要。</a:t>
            </a:r>
          </a:p>
        </p:txBody>
      </p:sp>
    </p:spTree>
    <p:extLst>
      <p:ext uri="{BB962C8B-B14F-4D97-AF65-F5344CB8AC3E}">
        <p14:creationId xmlns:p14="http://schemas.microsoft.com/office/powerpoint/2010/main" val="2927052620"/>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7827BC4-7AAD-B144-887E-3049BD1A3F18}" type="slidenum">
              <a:rPr lang="en-US" sz="1200" b="0" smtClean="0">
                <a:solidFill>
                  <a:srgbClr val="000000"/>
                </a:solidFill>
              </a:rPr>
              <a:pPr eaLnBrk="1" hangingPunct="1">
                <a:defRPr/>
              </a:pPr>
              <a:t>318</a:t>
            </a:fld>
            <a:endParaRPr lang="zh-CN" altLang="en-US" sz="1200" b="0" dirty="0">
              <a:solidFill>
                <a:srgbClr val="000000"/>
              </a:solidFill>
            </a:endParaRPr>
          </a:p>
        </p:txBody>
      </p:sp>
      <p:sp>
        <p:nvSpPr>
          <p:cNvPr id="571395" name="Rectangle 2"/>
          <p:cNvSpPr>
            <a:spLocks noGrp="1" noRot="1" noChangeAspect="1" noChangeArrowheads="1" noTextEdit="1"/>
          </p:cNvSpPr>
          <p:nvPr>
            <p:ph type="sldImg"/>
          </p:nvPr>
        </p:nvSpPr>
        <p:spPr>
          <a:xfrm>
            <a:off x="1182688" y="696913"/>
            <a:ext cx="4648200" cy="3486150"/>
          </a:xfrm>
          <a:ln/>
        </p:spPr>
      </p:sp>
      <p:sp>
        <p:nvSpPr>
          <p:cNvPr id="571396"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93571" tIns="46785" rIns="93571" bIns="4678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员工需要使用多种工具和用品来保持干净、整洁的营业环境。但是，如果这些物品没有正确使用和存放，它们就可能会污染食品和接触面。</a:t>
            </a:r>
          </a:p>
          <a:p>
            <a:pPr marL="171450"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清洁工具的存放不得污染食品和设备。最佳做法是将这些物品存放在远离食品的指定区域。清洁工具的存放应保证能够方便地清洁它们的存放区域。  </a:t>
            </a:r>
            <a:endParaRPr lang="zh-CN" dirty="0">
              <a:ea typeface="SimSun" panose="02010600030101010101" pitchFamily="2" charset="-122"/>
              <a:cs typeface="SimSun"/>
            </a:endParaRPr>
          </a:p>
        </p:txBody>
      </p:sp>
    </p:spTree>
    <p:extLst>
      <p:ext uri="{BB962C8B-B14F-4D97-AF65-F5344CB8AC3E}">
        <p14:creationId xmlns:p14="http://schemas.microsoft.com/office/powerpoint/2010/main" val="2111709683"/>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7372821-F8EE-4A4C-BEAE-5199A9B1B6B1}" type="slidenum">
              <a:rPr lang="en-US" sz="1200" b="0" smtClean="0">
                <a:solidFill>
                  <a:srgbClr val="000000"/>
                </a:solidFill>
              </a:rPr>
              <a:pPr eaLnBrk="1" hangingPunct="1">
                <a:defRPr/>
              </a:pPr>
              <a:t>319</a:t>
            </a:fld>
            <a:endParaRPr lang="zh-CN" altLang="en-US" sz="1200" b="0" dirty="0">
              <a:solidFill>
                <a:srgbClr val="000000"/>
              </a:solidFill>
            </a:endParaRPr>
          </a:p>
        </p:txBody>
      </p:sp>
      <p:sp>
        <p:nvSpPr>
          <p:cNvPr id="57241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pPr>
              <a:defRPr/>
            </a:pPr>
            <a:r>
              <a:rPr lang="en-US" b="1" dirty="0">
                <a:ea typeface="SimSun" panose="02010600030101010101" pitchFamily="2" charset="-122"/>
                <a:cs typeface="SimSun"/>
              </a:rPr>
              <a:t>讲师注释</a:t>
            </a:r>
          </a:p>
          <a:p>
            <a:pPr marL="171450" indent="-171450">
              <a:buFont typeface="Arial" panose="020B0604020202020204" pitchFamily="34" charset="0"/>
              <a:buChar char="•"/>
              <a:defRPr/>
            </a:pPr>
            <a:r>
              <a:rPr lang="en-US" sz="1200" kern="1200" dirty="0">
                <a:solidFill>
                  <a:schemeClr val="tx1"/>
                </a:solidFill>
                <a:ea typeface="SimSun" panose="02010600030101010101" pitchFamily="2" charset="-122"/>
                <a:cs typeface="SimSun"/>
              </a:rPr>
              <a:t>存放清洁工具时，请考虑下列事项：</a:t>
            </a:r>
          </a:p>
          <a:p>
            <a:pPr marL="628650" lvl="1" indent="-171450">
              <a:buFont typeface="Arial" panose="020B0604020202020204" pitchFamily="34" charset="0"/>
              <a:buChar char="•"/>
              <a:defRPr/>
            </a:pPr>
            <a:r>
              <a:rPr lang="en-US" sz="1200" kern="1200" dirty="0">
                <a:solidFill>
                  <a:schemeClr val="tx1"/>
                </a:solidFill>
                <a:ea typeface="SimSun" panose="02010600030101010101" pitchFamily="2" charset="-122"/>
                <a:cs typeface="SimSun"/>
              </a:rPr>
              <a:t>放置拖把风干的位置不能弄脏墙壁、设备或用品。</a:t>
            </a:r>
          </a:p>
          <a:p>
            <a:pPr marL="628650" lvl="1" indent="-171450">
              <a:buFont typeface="Arial" panose="020B0604020202020204" pitchFamily="34" charset="0"/>
              <a:buChar char="•"/>
              <a:defRPr/>
            </a:pPr>
            <a:r>
              <a:rPr lang="en-US" sz="1200" kern="1200" dirty="0">
                <a:solidFill>
                  <a:schemeClr val="tx1"/>
                </a:solidFill>
                <a:ea typeface="SimSun" panose="02010600030101010101" pitchFamily="2" charset="-122"/>
                <a:cs typeface="SimSun"/>
              </a:rPr>
              <a:t>清洁并清洗水桶。风干水桶，然后将其与其他工具存放在一起。</a:t>
            </a:r>
          </a:p>
          <a:p>
            <a:pPr marL="171450" indent="-171450">
              <a:buFont typeface="Arial" panose="020B0604020202020204" pitchFamily="34" charset="0"/>
              <a:buChar char="•"/>
              <a:defRPr/>
            </a:pPr>
            <a:r>
              <a:rPr lang="en-US" sz="1200" kern="1200" dirty="0">
                <a:solidFill>
                  <a:schemeClr val="tx1"/>
                </a:solidFill>
                <a:ea typeface="SimSun" panose="02010600030101010101" pitchFamily="2" charset="-122"/>
                <a:cs typeface="SimSun"/>
              </a:rPr>
              <a:t>如果未正确使用或存放化学品或清洁工具，请立即采取纠正行动。</a:t>
            </a:r>
          </a:p>
          <a:p>
            <a:pPr>
              <a:defRPr/>
            </a:pPr>
            <a:endParaRPr lang="zh-CN" b="1" dirty="0">
              <a:ea typeface="SimSun" panose="02010600030101010101" pitchFamily="2" charset="-122"/>
              <a:cs typeface="SimSun"/>
            </a:endParaRPr>
          </a:p>
        </p:txBody>
      </p:sp>
    </p:spTree>
    <p:extLst>
      <p:ext uri="{BB962C8B-B14F-4D97-AF65-F5344CB8AC3E}">
        <p14:creationId xmlns:p14="http://schemas.microsoft.com/office/powerpoint/2010/main" val="25022046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Rectangle 7"/>
          <p:cNvSpPr>
            <a:spLocks noGrp="1" noChangeArrowheads="1"/>
          </p:cNvSpPr>
          <p:nvPr>
            <p:ph type="sldNum" sz="quarter" idx="5"/>
          </p:nvPr>
        </p:nvSpPr>
        <p:spPr>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6F74875-4360-AE4A-AD62-455721A0AA44}" type="slidenum">
              <a:rPr lang="en-US" sz="1200" b="0" smtClean="0">
                <a:solidFill>
                  <a:schemeClr val="tx1"/>
                </a:solidFill>
              </a:rPr>
              <a:pPr eaLnBrk="1" hangingPunct="1">
                <a:defRPr/>
              </a:pPr>
              <a:t>32</a:t>
            </a:fld>
            <a:endParaRPr lang="en-US" sz="1200" b="0">
              <a:solidFill>
                <a:schemeClr val="tx1"/>
              </a:solidFill>
            </a:endParaRPr>
          </a:p>
        </p:txBody>
      </p:sp>
      <p:sp>
        <p:nvSpPr>
          <p:cNvPr id="314371" name="Rectangle 2"/>
          <p:cNvSpPr>
            <a:spLocks noGrp="1" noRot="1" noChangeAspect="1" noChangeArrowheads="1" noTextEdit="1"/>
          </p:cNvSpPr>
          <p:nvPr>
            <p:ph type="sldImg"/>
          </p:nvPr>
        </p:nvSpPr>
        <p:spPr>
          <a:ln/>
        </p:spPr>
      </p:sp>
      <p:sp>
        <p:nvSpPr>
          <p:cNvPr id="314372"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eaLnBrk="1" hangingPunct="1">
              <a:defRPr/>
            </a:pPr>
            <a:r>
              <a:rPr lang="zh-CN" b="1">
                <a:latin typeface="Times New Roman" charset="0"/>
                <a:ea typeface="SimSun"/>
                <a:cs typeface="Times New Roman" charset="0"/>
              </a:rPr>
              <a:t>讲师注释</a:t>
            </a:r>
            <a:r>
              <a:rPr lang="zh-CN" b="1">
                <a:solidFill>
                  <a:srgbClr val="FF3300"/>
                </a:solidFill>
                <a:latin typeface="Times New Roman" charset="0"/>
                <a:ea typeface="SimSun"/>
                <a:cs typeface="+mn-cs"/>
              </a:rPr>
              <a:t>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zh-CN" sz="1200" b="0">
                <a:solidFill>
                  <a:schemeClr val="tx1"/>
                </a:solidFill>
                <a:latin typeface="Times New Roman" pitchFamily="18" charset="0"/>
                <a:ea typeface="SimSun" charset="0"/>
                <a:cs typeface="ＭＳ Ｐゴシック" charset="0"/>
              </a:rPr>
              <a:t>但是，获得认证为何如此重要？美国疾病预防控制中心的研究表明，有认证食品安全经理存在可以降低食品服务机构集中爆发食源性疾病的风险。该研究还表明，这是有和没有食源性疾病集中爆发经历的餐厅之间的区别因素。 </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zh-CN" sz="1200" b="0">
                <a:solidFill>
                  <a:schemeClr val="tx1"/>
                </a:solidFill>
                <a:latin typeface="Times New Roman" pitchFamily="18" charset="0"/>
                <a:ea typeface="SimSun" charset="0"/>
                <a:cs typeface="ＭＳ Ｐゴシック" charset="0"/>
              </a:rPr>
              <a:t>此外，FDA 的零售食品风险因素研究表明，认证经理的存在与在不同设施类型中更有效地控制某些风险因素（例如的不良个人卫生习惯）具有正相关性。</a:t>
            </a: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marR="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endParaRPr lang="en-US" sz="1200" kern="1200" dirty="0">
              <a:solidFill>
                <a:schemeClr val="tx1"/>
              </a:solidFill>
              <a:effectLst/>
              <a:latin typeface="Times New Roman" pitchFamily="18" charset="0"/>
              <a:ea typeface="ＭＳ Ｐゴシック" charset="0"/>
              <a:cs typeface="ＭＳ Ｐゴシック" charset="0"/>
            </a:endParaRPr>
          </a:p>
          <a:p>
            <a:pPr marL="171450" indent="-171450" eaLnBrk="1" hangingPunct="1">
              <a:buFont typeface="Arial" panose="020B0604020202020204" pitchFamily="34" charset="0"/>
              <a:buChar char="•"/>
              <a:defRPr/>
            </a:pPr>
            <a:endParaRPr lang="en-US" b="0" dirty="0">
              <a:latin typeface="Times New Roman" charset="0"/>
              <a:cs typeface="+mn-cs"/>
            </a:endParaRPr>
          </a:p>
        </p:txBody>
      </p:sp>
    </p:spTree>
    <p:extLst>
      <p:ext uri="{BB962C8B-B14F-4D97-AF65-F5344CB8AC3E}">
        <p14:creationId xmlns:p14="http://schemas.microsoft.com/office/powerpoint/2010/main" val="488491834"/>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rgbClr val="000000"/>
                </a:solidFill>
              </a:rPr>
              <a:pPr eaLnBrk="1" hangingPunct="1">
                <a:defRPr/>
              </a:pPr>
              <a:t>320</a:t>
            </a:fld>
            <a:endParaRPr lang="zh-CN" altLang="en-US" sz="1200" b="0" dirty="0">
              <a:solidFill>
                <a:srgbClr val="000000"/>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38200" y="4414837"/>
            <a:ext cx="5608638" cy="4183063"/>
          </a:xfrm>
        </p:spPr>
        <p:txBody>
          <a:bodyPr/>
          <a:lstStyle/>
          <a:p>
            <a:r>
              <a:rPr lang="en-US" b="1" dirty="0">
                <a:ea typeface="SimSun" panose="02010600030101010101" pitchFamily="2" charset="-122"/>
                <a:cs typeface="SimSun"/>
              </a:rPr>
              <a:t>讲师注释</a:t>
            </a:r>
          </a:p>
          <a:p>
            <a:pPr marL="171450" indent="-171450">
              <a:buFont typeface="Arial" panose="020B0604020202020204" pitchFamily="34" charset="0"/>
              <a:buChar char="•"/>
            </a:pPr>
            <a:r>
              <a:rPr lang="en-US" b="0" dirty="0">
                <a:ea typeface="SimSun" panose="02010600030101010101" pitchFamily="2" charset="-122"/>
                <a:cs typeface="SimSun"/>
              </a:rPr>
              <a:t>餐饮机构使用的许多化学品可能造成危害，使用或存放不当时更是如此。最大的危害之一是交叉污染。为了降低风险，请遵循幻灯片中所列的指引。</a:t>
            </a:r>
          </a:p>
          <a:p>
            <a:pPr marL="171450" indent="-171450">
              <a:buFont typeface="Arial" panose="020B0604020202020204" pitchFamily="34" charset="0"/>
              <a:buChar char="•"/>
            </a:pPr>
            <a:r>
              <a:rPr lang="en-US" b="0" dirty="0">
                <a:ea typeface="SimSun" panose="02010600030101010101" pitchFamily="2" charset="-122"/>
                <a:cs typeface="SimSun"/>
              </a:rPr>
              <a:t>仅使用经批准可在食品服务机构内使用的化学品。</a:t>
            </a:r>
            <a:r>
              <a:rPr lang="en-US" b="1" dirty="0">
                <a:solidFill>
                  <a:srgbClr val="FF0000"/>
                </a:solidFill>
                <a:ea typeface="SimSun" panose="02010600030101010101" pitchFamily="2" charset="-122"/>
                <a:cs typeface="SimSun"/>
              </a:rPr>
              <a:t>切勿</a:t>
            </a:r>
            <a:r>
              <a:rPr dirty="0">
                <a:ea typeface="SimSun" panose="02010600030101010101" pitchFamily="2" charset="-122"/>
                <a:cs typeface="SimSun"/>
              </a:rPr>
              <a:t>保留机构运营或维修不需要的化学品。</a:t>
            </a:r>
            <a:r>
              <a:rPr lang="en-US" b="0" dirty="0">
                <a:ea typeface="SimSun" panose="02010600030101010101" pitchFamily="2" charset="-122"/>
                <a:cs typeface="SimSun"/>
              </a:rPr>
              <a:t> </a:t>
            </a:r>
          </a:p>
          <a:p>
            <a:pPr marL="171450" indent="-171450">
              <a:buFont typeface="Arial" panose="020B0604020202020204" pitchFamily="34" charset="0"/>
              <a:buChar char="•"/>
            </a:pPr>
            <a:r>
              <a:rPr lang="en-US" b="0" dirty="0">
                <a:ea typeface="SimSun" panose="02010600030101010101" pitchFamily="2" charset="-122"/>
                <a:cs typeface="SimSun"/>
              </a:rPr>
              <a:t>为防止污染，在使用化学品之前，时刻遮盖或移开可能遭到污染的物品。使用化学品后，确保设备和厨房用具的清洁和消毒。 </a:t>
            </a:r>
          </a:p>
        </p:txBody>
      </p:sp>
    </p:spTree>
    <p:extLst>
      <p:ext uri="{BB962C8B-B14F-4D97-AF65-F5344CB8AC3E}">
        <p14:creationId xmlns:p14="http://schemas.microsoft.com/office/powerpoint/2010/main" val="2366520365"/>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rgbClr val="000000"/>
                </a:solidFill>
              </a:rPr>
              <a:pPr eaLnBrk="1" hangingPunct="1">
                <a:defRPr/>
              </a:pPr>
              <a:t>321</a:t>
            </a:fld>
            <a:endParaRPr lang="zh-CN" altLang="en-US" sz="1200" b="0" dirty="0">
              <a:solidFill>
                <a:srgbClr val="000000"/>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9600"/>
            <a:ext cx="5499100" cy="4183063"/>
          </a:xfrm>
        </p:spPr>
        <p:txBody>
          <a:bodyPr/>
          <a:lstStyle/>
          <a:p>
            <a:r>
              <a:rPr lang="en-US" b="1" dirty="0">
                <a:ea typeface="SimSun" panose="02010600030101010101" pitchFamily="2" charset="-122"/>
                <a:cs typeface="SimSun"/>
              </a:rPr>
              <a:t>讲师注释</a:t>
            </a:r>
          </a:p>
          <a:p>
            <a:pPr marL="171450" indent="-171450">
              <a:buFont typeface="Arial" panose="020B0604020202020204" pitchFamily="34" charset="0"/>
              <a:buChar char="•"/>
            </a:pPr>
            <a:r>
              <a:rPr lang="en-US" b="0" dirty="0">
                <a:ea typeface="SimSun" panose="02010600030101010101" pitchFamily="2" charset="-122"/>
                <a:cs typeface="SimSun"/>
              </a:rPr>
              <a:t>化学品必须在其原装容器中存放。一些餐饮机构还指定了专门存放化学品的区域。不论是否采取了该做法，化学品都必须与食品、设备、厨房用具和亚麻布分开存放。可通过以下方法之一实现隔离：在化学品与其他物品之间保持间距；或将化学品与同一区域内存放的其他物品分隔开。</a:t>
            </a:r>
          </a:p>
          <a:p>
            <a:pPr marL="171450" indent="-171450">
              <a:buFont typeface="Arial" panose="020B0604020202020204" pitchFamily="34" charset="0"/>
              <a:buChar char="•"/>
            </a:pPr>
            <a:r>
              <a:rPr lang="en-US" b="0" dirty="0">
                <a:ea typeface="SimSun" panose="02010600030101010101" pitchFamily="2" charset="-122"/>
                <a:cs typeface="SimSun"/>
              </a:rPr>
              <a:t>不论使用哪种方法，化学品都必须时刻存放在食品、设备、厨房用具和亚麻布的下面。</a:t>
            </a:r>
          </a:p>
        </p:txBody>
      </p:sp>
    </p:spTree>
    <p:extLst>
      <p:ext uri="{BB962C8B-B14F-4D97-AF65-F5344CB8AC3E}">
        <p14:creationId xmlns:p14="http://schemas.microsoft.com/office/powerpoint/2010/main" val="1731825158"/>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628C777-8B52-F84D-BCF1-306048C0723C}" type="slidenum">
              <a:rPr lang="en-US" sz="1200" b="0" smtClean="0">
                <a:solidFill>
                  <a:srgbClr val="000000"/>
                </a:solidFill>
              </a:rPr>
              <a:pPr eaLnBrk="1" hangingPunct="1">
                <a:defRPr/>
              </a:pPr>
              <a:t>322</a:t>
            </a:fld>
            <a:endParaRPr lang="zh-CN" altLang="en-US" sz="1200" b="0" dirty="0">
              <a:solidFill>
                <a:srgbClr val="000000"/>
              </a:solidFill>
            </a:endParaRPr>
          </a:p>
        </p:txBody>
      </p:sp>
      <p:sp>
        <p:nvSpPr>
          <p:cNvPr id="573443"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idx="1"/>
          </p:nvPr>
        </p:nvSpPr>
        <p:spPr>
          <a:xfrm>
            <a:off x="876300" y="4414837"/>
            <a:ext cx="5608638" cy="4183063"/>
          </a:xfrm>
        </p:spPr>
        <p:txBody>
          <a:bodyPr/>
          <a:lstStyle/>
          <a:p>
            <a:r>
              <a:rPr lang="en-US" b="1" dirty="0">
                <a:ea typeface="SimSun" panose="02010600030101010101" pitchFamily="2" charset="-122"/>
                <a:cs typeface="SimSun"/>
              </a:rPr>
              <a:t>讲师注释</a:t>
            </a:r>
          </a:p>
          <a:p>
            <a:pPr marL="171450" indent="-171450">
              <a:buFont typeface="Arial" panose="020B0604020202020204" pitchFamily="34" charset="0"/>
              <a:buChar char="•"/>
            </a:pPr>
            <a:r>
              <a:rPr lang="en-US" b="0" dirty="0">
                <a:ea typeface="SimSun" panose="02010600030101010101" pitchFamily="2" charset="-122"/>
                <a:cs typeface="SimSun"/>
              </a:rPr>
              <a:t>如果将化学品转移到新的工作容器中，新容器的标签上必须列出化学品的通俗名称。幻灯片中的照片显示了标有化学品通俗名称的工作容器。</a:t>
            </a:r>
          </a:p>
        </p:txBody>
      </p:sp>
    </p:spTree>
    <p:extLst>
      <p:ext uri="{BB962C8B-B14F-4D97-AF65-F5344CB8AC3E}">
        <p14:creationId xmlns:p14="http://schemas.microsoft.com/office/powerpoint/2010/main" val="923368541"/>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5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BEAAA4E-EC9E-6C4A-95FC-41B671ECAF93}" type="slidenum">
              <a:rPr lang="en-US" sz="1200" b="0" smtClean="0">
                <a:solidFill>
                  <a:srgbClr val="000000"/>
                </a:solidFill>
              </a:rPr>
              <a:pPr eaLnBrk="1" hangingPunct="1">
                <a:defRPr/>
              </a:pPr>
              <a:t>323</a:t>
            </a:fld>
            <a:endParaRPr lang="zh-CN" altLang="en-US" sz="1200" b="0" dirty="0">
              <a:solidFill>
                <a:srgbClr val="000000"/>
              </a:solidFill>
            </a:endParaRPr>
          </a:p>
        </p:txBody>
      </p:sp>
      <p:sp>
        <p:nvSpPr>
          <p:cNvPr id="575491" name="Rectangle 2"/>
          <p:cNvSpPr>
            <a:spLocks noGrp="1" noRot="1" noChangeAspect="1" noChangeArrowheads="1" noTextEdit="1"/>
          </p:cNvSpPr>
          <p:nvPr>
            <p:ph type="sldImg"/>
          </p:nvPr>
        </p:nvSpPr>
        <p:spPr>
          <a:xfrm>
            <a:off x="1182688" y="696913"/>
            <a:ext cx="4648200" cy="3486150"/>
          </a:xfrm>
          <a:ln/>
        </p:spPr>
      </p:sp>
      <p:sp>
        <p:nvSpPr>
          <p:cNvPr id="4" name="Rectangle 3"/>
          <p:cNvSpPr>
            <a:spLocks noGrp="1" noChangeArrowheads="1"/>
          </p:cNvSpPr>
          <p:nvPr>
            <p:ph type="body" idx="3"/>
          </p:nvPr>
        </p:nvSpPr>
        <p:spPr>
          <a:xfrm>
            <a:off x="876300" y="44148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93571" tIns="46785" rIns="93571" bIns="46785"/>
          <a:lstStyle/>
          <a:p>
            <a:pPr marL="114300" indent="-114300" eaLnBrk="1" hangingPunct="1">
              <a:defRPr/>
            </a:pPr>
            <a:endParaRPr lang="en-US" dirty="0"/>
          </a:p>
        </p:txBody>
      </p:sp>
    </p:spTree>
    <p:extLst>
      <p:ext uri="{BB962C8B-B14F-4D97-AF65-F5344CB8AC3E}">
        <p14:creationId xmlns:p14="http://schemas.microsoft.com/office/powerpoint/2010/main" val="749648361"/>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797CD36-0AC2-6947-9F2C-F6ECCA9E20EB}" type="slidenum">
              <a:rPr lang="en-US" sz="1200" b="0" smtClean="0">
                <a:solidFill>
                  <a:srgbClr val="000000"/>
                </a:solidFill>
              </a:rPr>
              <a:pPr eaLnBrk="1" hangingPunct="1">
                <a:defRPr/>
              </a:pPr>
              <a:t>324</a:t>
            </a:fld>
            <a:endParaRPr lang="zh-CN" altLang="en-US" sz="1200" b="0" dirty="0">
              <a:solidFill>
                <a:srgbClr val="000000"/>
              </a:solidFill>
            </a:endParaRPr>
          </a:p>
        </p:txBody>
      </p:sp>
      <p:sp>
        <p:nvSpPr>
          <p:cNvPr id="576515" name="Rectangle 2"/>
          <p:cNvSpPr>
            <a:spLocks noGrp="1" noRot="1" noChangeAspect="1" noChangeArrowheads="1" noTextEdit="1"/>
          </p:cNvSpPr>
          <p:nvPr>
            <p:ph type="sldImg"/>
          </p:nvPr>
        </p:nvSpPr>
        <p:spPr>
          <a:xfrm>
            <a:off x="1182688" y="696913"/>
            <a:ext cx="4648200" cy="3486150"/>
          </a:xfrm>
          <a:ln/>
        </p:spPr>
      </p:sp>
      <p:sp>
        <p:nvSpPr>
          <p:cNvPr id="576516" name="Rectangle 3"/>
          <p:cNvSpPr>
            <a:spLocks noGrp="1" noChangeArrowheads="1"/>
          </p:cNvSpPr>
          <p:nvPr>
            <p:ph type="body" idx="1"/>
          </p:nvPr>
        </p:nvSpPr>
        <p:spPr>
          <a:xfrm>
            <a:off x="876300" y="4419600"/>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71" tIns="46785" rIns="93571" bIns="4678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列出一个区域中的所有清洁任务。或者按照执行顺序列出任务。需要清洁的物品包括食品和非食品接触面。</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为每项清洁任务指派专人。</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员工应根据需要进行清洁和消毒。将主要的清洁任务安排在不会污染食品或影响运营的时段。安排工作班次时，应留出足够的时间。</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为清洁任务制定明确的书面规程，按名称列出所有清洁工具和化学品。将清洁说明张贴在物品附近，并在清洁设备时始终遵循制造商的说明</a:t>
            </a:r>
            <a:r>
              <a:rPr lang="ja-JP" altLang="en-US" dirty="0">
                <a:ea typeface="SimSun" panose="02010600030101010101" pitchFamily="2" charset="-122"/>
                <a:cs typeface="SimSun"/>
              </a:rPr>
              <a:t>。</a:t>
            </a:r>
          </a:p>
        </p:txBody>
      </p:sp>
    </p:spTree>
    <p:extLst>
      <p:ext uri="{BB962C8B-B14F-4D97-AF65-F5344CB8AC3E}">
        <p14:creationId xmlns:p14="http://schemas.microsoft.com/office/powerpoint/2010/main" val="3134568940"/>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75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59F925-9E0D-4547-AF7D-096BAC526FC2}" type="slidenum">
              <a:rPr lang="en-US" sz="1200" b="0" smtClean="0">
                <a:solidFill>
                  <a:srgbClr val="000000"/>
                </a:solidFill>
              </a:rPr>
              <a:pPr eaLnBrk="1" hangingPunct="1">
                <a:defRPr/>
              </a:pPr>
              <a:t>325</a:t>
            </a:fld>
            <a:endParaRPr lang="zh-CN" altLang="en-US" sz="1200" b="0" dirty="0">
              <a:solidFill>
                <a:srgbClr val="000000"/>
              </a:solidFill>
            </a:endParaRPr>
          </a:p>
        </p:txBody>
      </p:sp>
      <p:sp>
        <p:nvSpPr>
          <p:cNvPr id="577539" name="Rectangle 2"/>
          <p:cNvSpPr>
            <a:spLocks noGrp="1" noRot="1" noChangeAspect="1" noChangeArrowheads="1" noTextEdit="1"/>
          </p:cNvSpPr>
          <p:nvPr>
            <p:ph type="sldImg"/>
          </p:nvPr>
        </p:nvSpPr>
        <p:spPr>
          <a:xfrm>
            <a:off x="1182688" y="696913"/>
            <a:ext cx="4648200" cy="3486150"/>
          </a:xfrm>
          <a:ln/>
        </p:spPr>
      </p:sp>
      <p:sp>
        <p:nvSpPr>
          <p:cNvPr id="577540"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lIns="93571" tIns="46785" rIns="93571" bIns="46785"/>
          <a:lstStyle/>
          <a:p>
            <a:pPr marL="114300" indent="-114300" eaLnBrk="1" hangingPunct="1">
              <a:defRPr/>
            </a:pPr>
            <a:r>
              <a:rPr lang="en-US" b="1" dirty="0">
                <a:ea typeface="SimSun" panose="02010600030101010101" pitchFamily="2" charset="-122"/>
                <a:cs typeface="SimSun"/>
              </a:rPr>
              <a:t>讲师注释</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a typeface="SimSun" panose="02010600030101010101" pitchFamily="2" charset="-122"/>
                <a:cs typeface="SimSun"/>
              </a:rPr>
              <a:t>培训员工执行计划。安排时间开展培训。分小组或按区域开展培训。</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b="0" i="0" u="none" strike="noStrike" kern="1200" baseline="0" dirty="0">
                <a:solidFill>
                  <a:schemeClr val="tx1"/>
                </a:solidFill>
                <a:ea typeface="SimSun" panose="02010600030101010101" pitchFamily="2" charset="-122"/>
                <a:cs typeface="SimSun"/>
              </a:rPr>
              <a:t>确保清洁计划有效运行。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a typeface="SimSun" panose="02010600030101010101" pitchFamily="2" charset="-122"/>
                <a:cs typeface="SimSun"/>
              </a:rPr>
              <a:t>当菜单、规程或设备出现任何变动时，根据需要更改主计划表。</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sz="1200" kern="1200" dirty="0">
                <a:solidFill>
                  <a:schemeClr val="tx1"/>
                </a:solidFill>
                <a:ea typeface="SimSun" panose="02010600030101010101" pitchFamily="2" charset="-122"/>
                <a:cs typeface="SimSun"/>
              </a:rPr>
              <a:t>在开会时征求员工对计划的意见和建议。</a:t>
            </a:r>
          </a:p>
          <a:p>
            <a:pPr marL="114300" indent="-114300" eaLnBrk="1" hangingPunct="1">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37762227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E9D3DF0-0258-2E44-87FB-D66B203585B3}" type="slidenum">
              <a:rPr lang="en-US" sz="1200" b="0" smtClean="0">
                <a:solidFill>
                  <a:schemeClr val="tx1"/>
                </a:solidFill>
              </a:rPr>
              <a:pPr eaLnBrk="1" hangingPunct="1">
                <a:defRPr/>
              </a:pPr>
              <a:t>33</a:t>
            </a:fld>
            <a:endParaRPr lang="zh-CN" sz="1200" b="0" dirty="0">
              <a:solidFill>
                <a:schemeClr val="tx1"/>
              </a:solidFill>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cs typeface="SimSun"/>
              </a:rPr>
              <a:t>讲师注释</a:t>
            </a:r>
            <a:r>
              <a:rPr dirty="0">
                <a:ea typeface="SimSun" panose="02010600030101010101" pitchFamily="2" charset="-122"/>
                <a:cs typeface="SimSun"/>
              </a:rPr>
              <a:t> </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食品和药物管理局 (FDA)：</a:t>
            </a:r>
          </a:p>
          <a:p>
            <a:pPr marL="628650" lvl="1" indent="-171450" eaLnBrk="1" hangingPunct="1">
              <a:buFont typeface="Arial" panose="020B0604020202020204" pitchFamily="34" charset="0"/>
              <a:buChar char="•"/>
              <a:defRPr/>
            </a:pPr>
            <a:r>
              <a:rPr lang="en-US" dirty="0">
                <a:ea typeface="SimSun" panose="02010600030101010101" pitchFamily="2" charset="-122"/>
                <a:cs typeface="SimSun"/>
              </a:rPr>
              <a:t>检查除肉类、禽肉和蛋类以外的所有食品</a:t>
            </a:r>
          </a:p>
          <a:p>
            <a:pPr marL="628650" lvl="1" indent="-171450" eaLnBrk="1" hangingPunct="1">
              <a:buFont typeface="Arial" panose="020B0604020202020204" pitchFamily="34" charset="0"/>
              <a:buChar char="•"/>
              <a:defRPr/>
            </a:pPr>
            <a:r>
              <a:rPr lang="en-US" dirty="0">
                <a:ea typeface="SimSun" panose="02010600030101010101" pitchFamily="2" charset="-122"/>
                <a:cs typeface="SimSun"/>
              </a:rPr>
              <a:t>监管跨州运输的食品</a:t>
            </a:r>
          </a:p>
          <a:p>
            <a:pPr marL="628650" lvl="1" indent="-171450" eaLnBrk="1" hangingPunct="1">
              <a:buFont typeface="Arial" panose="020B0604020202020204" pitchFamily="34" charset="0"/>
              <a:buChar char="•"/>
              <a:defRPr/>
            </a:pPr>
            <a:r>
              <a:rPr lang="en-US" dirty="0">
                <a:ea typeface="SimSun" panose="02010600030101010101" pitchFamily="2" charset="-122"/>
                <a:cs typeface="SimSun"/>
              </a:rPr>
              <a:t>颁发</a:t>
            </a:r>
            <a:r>
              <a:rPr lang="en-US" i="1" dirty="0">
                <a:ea typeface="SimSun" panose="02010600030101010101" pitchFamily="2" charset="-122"/>
                <a:cs typeface="SimSun"/>
              </a:rPr>
              <a:t>《食品法规》</a:t>
            </a:r>
            <a:r>
              <a:rPr lang="en-US" dirty="0">
                <a:ea typeface="SimSun" panose="02010600030101010101" pitchFamily="2" charset="-122"/>
                <a:cs typeface="SimSun"/>
              </a:rPr>
              <a:t>。</a:t>
            </a:r>
            <a:r>
              <a:rPr lang="en-US" sz="1200" b="0" i="0" u="none" strike="noStrike" kern="1200" baseline="0" dirty="0">
                <a:solidFill>
                  <a:schemeClr val="tx1"/>
                </a:solidFill>
                <a:ea typeface="SimSun" panose="02010600030101010101" pitchFamily="2" charset="-122"/>
                <a:cs typeface="SimSun"/>
              </a:rPr>
              <a:t>这部以科学为基础的法典旨在提供食品安全监管建议。 </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美国农业部 (USDA)：</a:t>
            </a:r>
          </a:p>
          <a:p>
            <a:pPr marL="628650" lvl="1" indent="-171450" eaLnBrk="1" hangingPunct="1">
              <a:buFont typeface="Arial" panose="020B0604020202020204" pitchFamily="34" charset="0"/>
              <a:buChar char="•"/>
              <a:defRPr/>
            </a:pPr>
            <a:r>
              <a:rPr lang="en-US" dirty="0">
                <a:ea typeface="SimSun" panose="02010600030101010101" pitchFamily="2" charset="-122"/>
                <a:cs typeface="SimSun"/>
              </a:rPr>
              <a:t>监管和检查肉类、禽肉和蛋类</a:t>
            </a:r>
          </a:p>
          <a:p>
            <a:pPr marL="628650" lvl="1" indent="-171450" eaLnBrk="1" hangingPunct="1">
              <a:buFont typeface="Arial" panose="020B0604020202020204" pitchFamily="34" charset="0"/>
              <a:buChar char="•"/>
              <a:defRPr/>
            </a:pPr>
            <a:r>
              <a:rPr lang="en-US" dirty="0">
                <a:ea typeface="SimSun" panose="02010600030101010101" pitchFamily="2" charset="-122"/>
                <a:cs typeface="SimSun"/>
              </a:rPr>
              <a:t>监管跨州或涉及多个州的食品</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疾病预防控制中心 (CDC) 和美国公共卫生服务部 (PHS)：</a:t>
            </a:r>
          </a:p>
          <a:p>
            <a:pPr marL="628650" lvl="1" indent="-171450" eaLnBrk="1" hangingPunct="1">
              <a:buFont typeface="Arial" panose="020B0604020202020204" pitchFamily="34" charset="0"/>
              <a:buChar char="•"/>
              <a:defRPr/>
            </a:pPr>
            <a:r>
              <a:rPr lang="en-US" dirty="0">
                <a:ea typeface="SimSun" panose="02010600030101010101" pitchFamily="2" charset="-122"/>
                <a:cs typeface="SimSun"/>
              </a:rPr>
              <a:t>研究食源性疾病集中爆发的原因</a:t>
            </a:r>
          </a:p>
          <a:p>
            <a:pPr marL="628650" lvl="1" indent="-171450" eaLnBrk="1" hangingPunct="1">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协助调查疾病集中爆发事件</a:t>
            </a:r>
            <a:r>
              <a:rPr dirty="0">
                <a:ea typeface="SimSun" panose="02010600030101010101" pitchFamily="2" charset="-122"/>
                <a:cs typeface="SimSun"/>
              </a:rPr>
              <a:t> </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ea typeface="SimSun" panose="02010600030101010101" pitchFamily="2" charset="-122"/>
                <a:cs typeface="SimSun"/>
              </a:rPr>
              <a:t>州和当地监管部门制定或推行用于监管零售和食品服务机构的法典。 </a:t>
            </a:r>
          </a:p>
          <a:p>
            <a:pPr marL="457200" lvl="1" indent="0" eaLnBrk="1" hangingPunct="1">
              <a:buFont typeface="Arial" panose="020B0604020202020204" pitchFamily="34" charset="0"/>
              <a:buNone/>
              <a:defRPr/>
            </a:pPr>
            <a:endParaRPr lang="zh-CN" b="1" dirty="0">
              <a:solidFill>
                <a:srgbClr val="FF3300"/>
              </a:solidFill>
              <a:ea typeface="SimSun" panose="02010600030101010101" pitchFamily="2" charset="-122"/>
              <a:cs typeface="SimSun"/>
            </a:endParaRPr>
          </a:p>
        </p:txBody>
      </p:sp>
    </p:spTree>
    <p:extLst>
      <p:ext uri="{BB962C8B-B14F-4D97-AF65-F5344CB8AC3E}">
        <p14:creationId xmlns:p14="http://schemas.microsoft.com/office/powerpoint/2010/main" val="70643414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E9D3DF0-0258-2E44-87FB-D66B203585B3}" type="slidenum">
              <a:rPr lang="en-US" sz="1200" b="0" smtClean="0">
                <a:solidFill>
                  <a:schemeClr val="tx1"/>
                </a:solidFill>
              </a:rPr>
              <a:pPr eaLnBrk="1" hangingPunct="1">
                <a:defRPr/>
              </a:pPr>
              <a:t>34</a:t>
            </a:fld>
            <a:endParaRPr lang="zh-CN" sz="1200" b="0" dirty="0">
              <a:solidFill>
                <a:schemeClr val="tx1"/>
              </a:solidFill>
            </a:endParaRPr>
          </a:p>
        </p:txBody>
      </p:sp>
      <p:sp>
        <p:nvSpPr>
          <p:cNvPr id="316419" name="Rectangle 2"/>
          <p:cNvSpPr>
            <a:spLocks noGrp="1" noRot="1" noChangeAspect="1" noChangeArrowheads="1" noTextEdit="1"/>
          </p:cNvSpPr>
          <p:nvPr>
            <p:ph type="sldImg"/>
          </p:nvPr>
        </p:nvSpPr>
        <p:spPr>
          <a:ln/>
        </p:spPr>
      </p:sp>
      <p:sp>
        <p:nvSpPr>
          <p:cNvPr id="316420"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eaLnBrk="1" hangingPunct="1">
              <a:defRPr/>
            </a:pPr>
            <a:r>
              <a:rPr lang="en-US" b="1" dirty="0">
                <a:ea typeface="SimSun" panose="02010600030101010101" pitchFamily="2" charset="-122"/>
                <a:cs typeface="SimSun"/>
              </a:rPr>
              <a:t>讲师注释</a:t>
            </a:r>
            <a:r>
              <a:rPr dirty="0">
                <a:ea typeface="SimSun" panose="02010600030101010101" pitchFamily="2" charset="-122"/>
                <a:cs typeface="SimSun"/>
              </a:rPr>
              <a:t> </a:t>
            </a:r>
            <a:endParaRPr lang="zh-CN" dirty="0">
              <a:ea typeface="SimSun" panose="02010600030101010101" pitchFamily="2" charset="-122"/>
              <a:cs typeface="SimSun"/>
            </a:endParaRPr>
          </a:p>
          <a:p>
            <a:pPr marL="171450" indent="-171450" eaLnBrk="1" hangingPunct="1">
              <a:buFont typeface="Arial" panose="020B0604020202020204" pitchFamily="34" charset="0"/>
              <a:buChar char="•"/>
              <a:defRPr/>
            </a:pPr>
            <a:r>
              <a:rPr lang="en-US" dirty="0">
                <a:ea typeface="SimSun" panose="02010600030101010101" pitchFamily="2" charset="-122"/>
                <a:cs typeface="SimSun"/>
              </a:rPr>
              <a:t>监管部门肩负许多责任。此处所列的是与食品安全相关的部分责任。</a:t>
            </a:r>
          </a:p>
        </p:txBody>
      </p:sp>
    </p:spTree>
    <p:extLst>
      <p:ext uri="{BB962C8B-B14F-4D97-AF65-F5344CB8AC3E}">
        <p14:creationId xmlns:p14="http://schemas.microsoft.com/office/powerpoint/2010/main" val="63751846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a:ln/>
        </p:spPr>
      </p:sp>
      <p:sp>
        <p:nvSpPr>
          <p:cNvPr id="317443"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a:lstStyle/>
          <a:p>
            <a:pPr>
              <a:defRPr/>
            </a:pPr>
            <a:endParaRPr lang="en-US" dirty="0">
              <a:latin typeface="Times New Roman" charset="0"/>
              <a:cs typeface="+mn-cs"/>
            </a:endParaRPr>
          </a:p>
        </p:txBody>
      </p:sp>
      <p:sp>
        <p:nvSpPr>
          <p:cNvPr id="317444"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F1F4FDD-7786-E249-BDDE-ACCF5E318278}" type="slidenum">
              <a:rPr lang="en-US" sz="1200" b="0" smtClean="0">
                <a:solidFill>
                  <a:schemeClr val="tx1"/>
                </a:solidFill>
              </a:rPr>
              <a:pPr eaLnBrk="1" hangingPunct="1">
                <a:defRPr/>
              </a:pPr>
              <a:t>35</a:t>
            </a:fld>
            <a:endParaRPr lang="zh-CN" sz="1200" b="0" dirty="0">
              <a:solidFill>
                <a:schemeClr val="tx1"/>
              </a:solidFill>
            </a:endParaRPr>
          </a:p>
        </p:txBody>
      </p:sp>
    </p:spTree>
    <p:extLst>
      <p:ext uri="{BB962C8B-B14F-4D97-AF65-F5344CB8AC3E}">
        <p14:creationId xmlns:p14="http://schemas.microsoft.com/office/powerpoint/2010/main" val="114813453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6A8FF18-BA79-634D-9775-EC4D253D3F89}" type="slidenum">
              <a:rPr lang="en-US" sz="1200" b="0" smtClean="0">
                <a:solidFill>
                  <a:schemeClr val="tx1"/>
                </a:solidFill>
              </a:rPr>
              <a:pPr eaLnBrk="1" hangingPunct="1">
                <a:defRPr/>
              </a:pPr>
              <a:t>36</a:t>
            </a:fld>
            <a:endParaRPr lang="zh-CN" sz="1200" b="0" dirty="0">
              <a:solidFill>
                <a:schemeClr val="tx1"/>
              </a:solidFill>
            </a:endParaRPr>
          </a:p>
        </p:txBody>
      </p:sp>
      <p:sp>
        <p:nvSpPr>
          <p:cNvPr id="318467" name="Rectangle 2"/>
          <p:cNvSpPr>
            <a:spLocks noGrp="1" noRot="1" noChangeAspect="1" noChangeArrowheads="1" noTextEdit="1"/>
          </p:cNvSpPr>
          <p:nvPr>
            <p:ph type="sldImg"/>
          </p:nvPr>
        </p:nvSpPr>
        <p:spPr>
          <a:xfrm>
            <a:off x="1181100" y="698500"/>
            <a:ext cx="4648200" cy="3486150"/>
          </a:xfrm>
          <a:ln/>
        </p:spPr>
      </p:sp>
      <p:sp>
        <p:nvSpPr>
          <p:cNvPr id="8397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spcBef>
                <a:spcPct val="50000"/>
              </a:spcBef>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spcBef>
                <a:spcPct val="50000"/>
              </a:spcBef>
              <a:buSzPct val="80000"/>
              <a:buFont typeface="Arial" panose="020B0604020202020204" pitchFamily="34" charset="0"/>
              <a:buChar char="•"/>
              <a:defRPr/>
            </a:pPr>
            <a:r>
              <a:rPr lang="en-US" sz="1200" kern="1200" dirty="0">
                <a:solidFill>
                  <a:schemeClr val="tx1"/>
                </a:solidFill>
                <a:ea typeface="SimSun" panose="02010600030101010101" pitchFamily="2" charset="-122"/>
                <a:cs typeface="SimSun"/>
              </a:rPr>
              <a:t>与班上学员讨论章节目标。</a:t>
            </a:r>
          </a:p>
          <a:p>
            <a:pPr marL="114300" indent="-114300" eaLnBrk="1" hangingPunct="1"/>
            <a:endParaRPr lang="zh-CN" dirty="0">
              <a:ea typeface="SimSun" panose="02010600030101010101" pitchFamily="2" charset="-122"/>
            </a:endParaRPr>
          </a:p>
        </p:txBody>
      </p:sp>
    </p:spTree>
    <p:extLst>
      <p:ext uri="{BB962C8B-B14F-4D97-AF65-F5344CB8AC3E}">
        <p14:creationId xmlns:p14="http://schemas.microsoft.com/office/powerpoint/2010/main" val="288978816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160B8F2-5E34-184E-A935-1A4DBDAD3270}" type="slidenum">
              <a:rPr lang="en-US" sz="1200" b="0" smtClean="0">
                <a:solidFill>
                  <a:schemeClr val="tx1"/>
                </a:solidFill>
              </a:rPr>
              <a:pPr eaLnBrk="1" hangingPunct="1">
                <a:defRPr/>
              </a:pPr>
              <a:t>37</a:t>
            </a:fld>
            <a:endParaRPr lang="zh-CN" sz="1200" b="0" dirty="0">
              <a:solidFill>
                <a:schemeClr val="tx1"/>
              </a:solidFill>
            </a:endParaRPr>
          </a:p>
        </p:txBody>
      </p:sp>
      <p:sp>
        <p:nvSpPr>
          <p:cNvPr id="319491" name="Rectangle 2"/>
          <p:cNvSpPr>
            <a:spLocks noGrp="1" noRot="1" noChangeAspect="1" noChangeArrowheads="1" noTextEdit="1"/>
          </p:cNvSpPr>
          <p:nvPr>
            <p:ph type="sldImg"/>
          </p:nvPr>
        </p:nvSpPr>
        <p:spPr>
          <a:xfrm>
            <a:off x="1181100" y="698500"/>
            <a:ext cx="4648200" cy="3486150"/>
          </a:xfrm>
          <a:ln/>
        </p:spPr>
      </p:sp>
      <p:sp>
        <p:nvSpPr>
          <p:cNvPr id="8601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sz="1200" kern="1200" dirty="0">
                <a:solidFill>
                  <a:schemeClr val="tx1"/>
                </a:solidFill>
                <a:effectLst/>
                <a:ea typeface="SimSun" panose="02010600030101010101" pitchFamily="2" charset="-122"/>
                <a:cs typeface="SimSun"/>
              </a:rPr>
              <a:t>食品服务经理最重要的职责之一就是防止发生任何类型的食品污染。 </a:t>
            </a:r>
          </a:p>
          <a:p>
            <a:pPr marL="171450" indent="-171450" eaLnBrk="1" hangingPunct="1">
              <a:buFont typeface="Arial" panose="020B0604020202020204" pitchFamily="34" charset="0"/>
              <a:buChar char="•"/>
            </a:pPr>
            <a:r>
              <a:rPr lang="en-US" sz="1200" kern="1200" dirty="0">
                <a:solidFill>
                  <a:schemeClr val="tx1"/>
                </a:solidFill>
                <a:effectLst/>
                <a:ea typeface="SimSun" panose="02010600030101010101" pitchFamily="2" charset="-122"/>
                <a:cs typeface="SimSun"/>
              </a:rPr>
              <a:t>污染是指食品中存在有害物质。</a:t>
            </a:r>
          </a:p>
          <a:p>
            <a:pPr marL="171450" indent="-171450" eaLnBrk="1" hangingPunct="1">
              <a:buFont typeface="Arial" panose="020B0604020202020204" pitchFamily="34" charset="0"/>
              <a:buChar char="•"/>
            </a:pPr>
            <a:r>
              <a:rPr lang="en-US" sz="1200" kern="1200" dirty="0">
                <a:solidFill>
                  <a:schemeClr val="tx1"/>
                </a:solidFill>
                <a:effectLst/>
                <a:ea typeface="SimSun" panose="02010600030101010101" pitchFamily="2" charset="-122"/>
                <a:cs typeface="SimSun"/>
              </a:rPr>
              <a:t>这些物质可以是生物、化学或物理物质。 </a:t>
            </a:r>
          </a:p>
          <a:p>
            <a:pPr marL="171450" indent="-171450" eaLnBrk="1" hangingPunct="1">
              <a:buFont typeface="Arial" panose="020B0604020202020204" pitchFamily="34" charset="0"/>
              <a:buChar char="•"/>
            </a:pPr>
            <a:r>
              <a:rPr lang="en-US" dirty="0">
                <a:ea typeface="SimSun" panose="02010600030101010101" pitchFamily="2" charset="-122"/>
                <a:cs typeface="SimSun"/>
              </a:rPr>
              <a:t>大多数污染物都会导致食源性疾病。</a:t>
            </a:r>
          </a:p>
          <a:p>
            <a:pPr marL="171450" indent="-171450" eaLnBrk="1" hangingPunct="1">
              <a:buFont typeface="Arial" panose="020B0604020202020204" pitchFamily="34" charset="0"/>
              <a:buChar char="•"/>
            </a:pPr>
            <a:r>
              <a:rPr lang="en-US" dirty="0">
                <a:ea typeface="SimSun" panose="02010600030101010101" pitchFamily="2" charset="-122"/>
                <a:cs typeface="SimSun"/>
              </a:rPr>
              <a:t>其他污染物则会造成身体伤害。</a:t>
            </a:r>
          </a:p>
          <a:p>
            <a:pPr marL="114300" indent="-114300" eaLnBrk="1" hangingPunct="1">
              <a:buFontTx/>
              <a:buChar char="•"/>
            </a:pPr>
            <a:endParaRPr lang="zh-CN" dirty="0">
              <a:ea typeface="SimSun" panose="02010600030101010101" pitchFamily="2" charset="-122"/>
            </a:endParaRPr>
          </a:p>
        </p:txBody>
      </p:sp>
    </p:spTree>
    <p:extLst>
      <p:ext uri="{BB962C8B-B14F-4D97-AF65-F5344CB8AC3E}">
        <p14:creationId xmlns:p14="http://schemas.microsoft.com/office/powerpoint/2010/main" val="40256891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160B8F2-5E34-184E-A935-1A4DBDAD3270}" type="slidenum">
              <a:rPr lang="en-US" sz="1200" b="0" smtClean="0">
                <a:solidFill>
                  <a:schemeClr val="tx1"/>
                </a:solidFill>
              </a:rPr>
              <a:pPr eaLnBrk="1" hangingPunct="1">
                <a:defRPr/>
              </a:pPr>
              <a:t>38</a:t>
            </a:fld>
            <a:endParaRPr lang="zh-CN" sz="1200" b="0" dirty="0">
              <a:solidFill>
                <a:schemeClr val="tx1"/>
              </a:solidFill>
            </a:endParaRPr>
          </a:p>
        </p:txBody>
      </p:sp>
      <p:sp>
        <p:nvSpPr>
          <p:cNvPr id="319491" name="Rectangle 2"/>
          <p:cNvSpPr>
            <a:spLocks noGrp="1" noRot="1" noChangeAspect="1" noChangeArrowheads="1" noTextEdit="1"/>
          </p:cNvSpPr>
          <p:nvPr>
            <p:ph type="sldImg"/>
          </p:nvPr>
        </p:nvSpPr>
        <p:spPr>
          <a:xfrm>
            <a:off x="1181100" y="698500"/>
            <a:ext cx="4648200" cy="3486150"/>
          </a:xfrm>
          <a:ln/>
        </p:spPr>
      </p:sp>
      <p:sp>
        <p:nvSpPr>
          <p:cNvPr id="8601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在我们用于食品的动物；空气、水和灰尘；以及在我们的餐饮机构中使用的化学品中，都能找到污染物。</a:t>
            </a:r>
            <a:endParaRPr lang="zh-CN" dirty="0">
              <a:ea typeface="SimSun" panose="02010600030101010101" pitchFamily="2" charset="-122"/>
            </a:endParaRPr>
          </a:p>
          <a:p>
            <a:pPr marL="171450" indent="-171450" eaLnBrk="1" hangingPunct="1">
              <a:buFont typeface="Arial" panose="020B0604020202020204" pitchFamily="34" charset="0"/>
              <a:buChar char="•"/>
            </a:pPr>
            <a:r>
              <a:rPr lang="en-US" dirty="0">
                <a:ea typeface="SimSun" panose="02010600030101010101" pitchFamily="2" charset="-122"/>
                <a:cs typeface="SimSun"/>
              </a:rPr>
              <a:t>污染物天然存在于食品中，例如鱼骨。</a:t>
            </a:r>
          </a:p>
          <a:p>
            <a:pPr marL="171450" indent="-171450" eaLnBrk="1" hangingPunct="1">
              <a:buFont typeface="Arial" panose="020B0604020202020204" pitchFamily="34" charset="0"/>
              <a:buChar char="•"/>
            </a:pPr>
            <a:r>
              <a:rPr lang="en-US" dirty="0">
                <a:ea typeface="SimSun" panose="02010600030101010101" pitchFamily="2" charset="-122"/>
                <a:cs typeface="SimSun"/>
              </a:rPr>
              <a:t>食品可能是被蓄意污染的。</a:t>
            </a:r>
          </a:p>
          <a:p>
            <a:pPr marL="171450" indent="-171450" eaLnBrk="1" hangingPunct="1">
              <a:buFont typeface="Arial" panose="020B0604020202020204" pitchFamily="34" charset="0"/>
              <a:buChar char="•"/>
            </a:pPr>
            <a:r>
              <a:rPr lang="en-US" dirty="0">
                <a:ea typeface="SimSun" panose="02010600030101010101" pitchFamily="2" charset="-122"/>
                <a:cs typeface="SimSun"/>
              </a:rPr>
              <a:t>大多数食品是被意外污染的。 </a:t>
            </a:r>
            <a:endParaRPr lang="zh-CN" altLang="ja-JP" dirty="0">
              <a:ea typeface="SimSun" panose="02010600030101010101" pitchFamily="2" charset="-122"/>
            </a:endParaRPr>
          </a:p>
          <a:p>
            <a:pPr marL="0" indent="0" eaLnBrk="1" hangingPunct="1">
              <a:buFontTx/>
              <a:buNone/>
            </a:pPr>
            <a:endParaRPr lang="zh-CN" dirty="0">
              <a:ea typeface="SimSun" panose="02010600030101010101" pitchFamily="2" charset="-122"/>
            </a:endParaRPr>
          </a:p>
        </p:txBody>
      </p:sp>
    </p:spTree>
    <p:extLst>
      <p:ext uri="{BB962C8B-B14F-4D97-AF65-F5344CB8AC3E}">
        <p14:creationId xmlns:p14="http://schemas.microsoft.com/office/powerpoint/2010/main" val="73115995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72FBC-CBC6-4C43-BA7F-C97A70A09E63}" type="slidenum">
              <a:rPr lang="en-US" sz="1200" b="0" smtClean="0">
                <a:solidFill>
                  <a:schemeClr val="tx1"/>
                </a:solidFill>
              </a:rPr>
              <a:pPr eaLnBrk="1" hangingPunct="1">
                <a:defRPr/>
              </a:pPr>
              <a:t>39</a:t>
            </a:fld>
            <a:endParaRPr lang="zh-CN" sz="1200" b="0" dirty="0">
              <a:solidFill>
                <a:schemeClr val="tx1"/>
              </a:solidFill>
            </a:endParaRPr>
          </a:p>
        </p:txBody>
      </p:sp>
      <p:sp>
        <p:nvSpPr>
          <p:cNvPr id="320515" name="Rectangle 2"/>
          <p:cNvSpPr>
            <a:spLocks noGrp="1" noRot="1" noChangeAspect="1" noChangeArrowheads="1" noTextEdit="1"/>
          </p:cNvSpPr>
          <p:nvPr>
            <p:ph type="sldImg"/>
          </p:nvPr>
        </p:nvSpPr>
        <p:spPr>
          <a:xfrm>
            <a:off x="1181100" y="698500"/>
            <a:ext cx="4648200" cy="3486150"/>
          </a:xfrm>
          <a:ln/>
        </p:spPr>
      </p:sp>
      <p:sp>
        <p:nvSpPr>
          <p:cNvPr id="8806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如果去洗手间之后</a:t>
            </a:r>
            <a:r>
              <a:rPr lang="ja-JP" altLang="en-US" dirty="0">
                <a:ea typeface="SimSun" panose="02010600030101010101" pitchFamily="2" charset="-122"/>
                <a:cs typeface="SimSun"/>
              </a:rPr>
              <a:t>没有</a:t>
            </a:r>
            <a:r>
              <a:rPr lang="en-US" altLang="ja-JP" dirty="0">
                <a:ea typeface="SimSun" panose="02010600030101010101" pitchFamily="2" charset="-122"/>
                <a:cs typeface="SimSun"/>
              </a:rPr>
              <a:t>洗手，食品加工者的手指可能会沾染粪便，继而可能会污染食品和接触面。人们食用了这样的食品操作者接触过的食品，就可能罹患食源性疾病。这被称为粪-口污染途径。</a:t>
            </a:r>
            <a:endParaRPr lang="zh-CN" dirty="0">
              <a:ea typeface="SimSun" panose="02010600030101010101" pitchFamily="2" charset="-122"/>
            </a:endParaRPr>
          </a:p>
        </p:txBody>
      </p:sp>
    </p:spTree>
    <p:extLst>
      <p:ext uri="{BB962C8B-B14F-4D97-AF65-F5344CB8AC3E}">
        <p14:creationId xmlns:p14="http://schemas.microsoft.com/office/powerpoint/2010/main" val="24699242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7AC8A17-ED1F-B24A-8892-65A566A862DF}" type="slidenum">
              <a:rPr lang="en-US" sz="1200" b="0" smtClean="0">
                <a:solidFill>
                  <a:schemeClr val="tx1"/>
                </a:solidFill>
              </a:rPr>
              <a:pPr eaLnBrk="1" hangingPunct="1">
                <a:defRPr/>
              </a:pPr>
              <a:t>4</a:t>
            </a:fld>
            <a:endParaRPr lang="zh-CN" sz="1200" b="0" dirty="0">
              <a:solidFill>
                <a:schemeClr val="tx1"/>
              </a:solidFill>
            </a:endParaRPr>
          </a:p>
        </p:txBody>
      </p:sp>
      <p:sp>
        <p:nvSpPr>
          <p:cNvPr id="293891" name="Rectangle 2"/>
          <p:cNvSpPr>
            <a:spLocks noGrp="1" noRot="1" noChangeAspect="1" noChangeArrowheads="1" noTextEdit="1"/>
          </p:cNvSpPr>
          <p:nvPr>
            <p:ph type="sldImg"/>
          </p:nvPr>
        </p:nvSpPr>
        <p:spPr>
          <a:xfrm>
            <a:off x="1181100" y="698500"/>
            <a:ext cx="4648200" cy="3486150"/>
          </a:xfrm>
          <a:ln/>
        </p:spPr>
      </p:sp>
      <p:sp>
        <p:nvSpPr>
          <p:cNvPr id="293892"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a:lstStyle/>
          <a:p>
            <a:pPr marL="114300" indent="-114300" eaLnBrk="1" hangingPunct="1">
              <a:spcBef>
                <a:spcPct val="50000"/>
              </a:spcBef>
              <a:defRPr/>
            </a:pPr>
            <a:endParaRPr lang="en-US" dirty="0">
              <a:latin typeface="Times New Roman" charset="0"/>
              <a:cs typeface="Times New Roman" charset="0"/>
            </a:endParaRPr>
          </a:p>
        </p:txBody>
      </p:sp>
    </p:spTree>
    <p:extLst>
      <p:ext uri="{BB962C8B-B14F-4D97-AF65-F5344CB8AC3E}">
        <p14:creationId xmlns:p14="http://schemas.microsoft.com/office/powerpoint/2010/main" val="308398921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072FBC-CBC6-4C43-BA7F-C97A70A09E63}" type="slidenum">
              <a:rPr lang="en-US" sz="1200" b="0" smtClean="0">
                <a:solidFill>
                  <a:schemeClr val="tx1"/>
                </a:solidFill>
              </a:rPr>
              <a:pPr eaLnBrk="1" hangingPunct="1">
                <a:defRPr/>
              </a:pPr>
              <a:t>40</a:t>
            </a:fld>
            <a:endParaRPr lang="zh-CN" sz="1200" b="0" dirty="0">
              <a:solidFill>
                <a:schemeClr val="tx1"/>
              </a:solidFill>
            </a:endParaRPr>
          </a:p>
        </p:txBody>
      </p:sp>
      <p:sp>
        <p:nvSpPr>
          <p:cNvPr id="320515" name="Rectangle 2"/>
          <p:cNvSpPr>
            <a:spLocks noGrp="1" noRot="1" noChangeAspect="1" noChangeArrowheads="1" noTextEdit="1"/>
          </p:cNvSpPr>
          <p:nvPr>
            <p:ph type="sldImg"/>
          </p:nvPr>
        </p:nvSpPr>
        <p:spPr>
          <a:xfrm>
            <a:off x="1181100" y="698500"/>
            <a:ext cx="4648200" cy="3486150"/>
          </a:xfrm>
          <a:ln/>
        </p:spPr>
      </p:sp>
      <p:sp>
        <p:nvSpPr>
          <p:cNvPr id="8806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疏于发现餐饮机构内的虫害迹象可能会导致食品受到污染，因为虫害是主要的疾病源之一。</a:t>
            </a:r>
            <a:endParaRPr lang="zh-CN" dirty="0">
              <a:ea typeface="SimSun" panose="02010600030101010101" pitchFamily="2" charset="-122"/>
            </a:endParaRPr>
          </a:p>
        </p:txBody>
      </p:sp>
    </p:spTree>
    <p:extLst>
      <p:ext uri="{BB962C8B-B14F-4D97-AF65-F5344CB8AC3E}">
        <p14:creationId xmlns:p14="http://schemas.microsoft.com/office/powerpoint/2010/main" val="96939746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F3CBC5F-533B-3D4E-B4E9-E47CBD0E3238}" type="slidenum">
              <a:rPr lang="en-US" sz="1200" b="0" smtClean="0">
                <a:solidFill>
                  <a:schemeClr val="tx1"/>
                </a:solidFill>
              </a:rPr>
              <a:pPr eaLnBrk="1" hangingPunct="1">
                <a:defRPr/>
              </a:pPr>
              <a:t>41</a:t>
            </a:fld>
            <a:endParaRPr lang="zh-CN" sz="1200" b="0" dirty="0">
              <a:solidFill>
                <a:schemeClr val="tx1"/>
              </a:solidFill>
            </a:endParaRPr>
          </a:p>
        </p:txBody>
      </p:sp>
      <p:sp>
        <p:nvSpPr>
          <p:cNvPr id="321539" name="Rectangle 2"/>
          <p:cNvSpPr>
            <a:spLocks noGrp="1" noRot="1" noChangeAspect="1" noChangeArrowheads="1" noTextEdit="1"/>
          </p:cNvSpPr>
          <p:nvPr>
            <p:ph type="sldImg"/>
          </p:nvPr>
        </p:nvSpPr>
        <p:spPr>
          <a:xfrm>
            <a:off x="1181100" y="698500"/>
            <a:ext cx="4648200" cy="3486150"/>
          </a:xfrm>
          <a:ln/>
        </p:spPr>
      </p:sp>
      <p:sp>
        <p:nvSpPr>
          <p:cNvPr id="49156" name="Rectangle 3"/>
          <p:cNvSpPr>
            <a:spLocks noGrp="1" noChangeArrowheads="1"/>
          </p:cNvSpPr>
          <p:nvPr>
            <p:ph type="body" idx="1"/>
          </p:nvPr>
        </p:nvSpPr>
        <p:spPr>
          <a:xfrm>
            <a:off x="876300" y="4465638"/>
            <a:ext cx="5391150" cy="41830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itchFamily="34" charset="0"/>
              <a:buChar char="•"/>
              <a:defRPr/>
            </a:pPr>
            <a:r>
              <a:rPr dirty="0">
                <a:ea typeface="SimSun" panose="02010600030101010101" pitchFamily="2" charset="-122"/>
                <a:cs typeface="SimSun"/>
              </a:rPr>
              <a:t>生物污染在有害微生物（也称为病原体）污染食品时发生。</a:t>
            </a:r>
          </a:p>
        </p:txBody>
      </p:sp>
    </p:spTree>
    <p:extLst>
      <p:ext uri="{BB962C8B-B14F-4D97-AF65-F5344CB8AC3E}">
        <p14:creationId xmlns:p14="http://schemas.microsoft.com/office/powerpoint/2010/main" val="2144460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25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94D708D-8109-0E4D-9770-6B601F4F366B}" type="slidenum">
              <a:rPr lang="en-US" sz="1200" b="0" smtClean="0">
                <a:solidFill>
                  <a:schemeClr val="tx1"/>
                </a:solidFill>
              </a:rPr>
              <a:pPr eaLnBrk="1" hangingPunct="1">
                <a:defRPr/>
              </a:pPr>
              <a:t>42</a:t>
            </a:fld>
            <a:endParaRPr lang="zh-CN" sz="1200" b="0" dirty="0">
              <a:solidFill>
                <a:schemeClr val="tx1"/>
              </a:solidFill>
            </a:endParaRPr>
          </a:p>
        </p:txBody>
      </p:sp>
      <p:sp>
        <p:nvSpPr>
          <p:cNvPr id="322563" name="Rectangle 2"/>
          <p:cNvSpPr>
            <a:spLocks noGrp="1" noRot="1" noChangeAspect="1" noChangeArrowheads="1" noTextEdit="1"/>
          </p:cNvSpPr>
          <p:nvPr>
            <p:ph type="sldImg"/>
          </p:nvPr>
        </p:nvSpPr>
        <p:spPr>
          <a:xfrm>
            <a:off x="1181100" y="698500"/>
            <a:ext cx="4648200" cy="3486150"/>
          </a:xfrm>
          <a:ln/>
        </p:spPr>
      </p:sp>
      <p:sp>
        <p:nvSpPr>
          <p:cNvPr id="92163" name="Rectangle 3"/>
          <p:cNvSpPr>
            <a:spLocks noGrp="1" noChangeArrowheads="1"/>
          </p:cNvSpPr>
          <p:nvPr>
            <p:ph type="body" idx="1"/>
          </p:nvPr>
        </p:nvSpPr>
        <p:spPr>
          <a:xfrm>
            <a:off x="876300" y="4465638"/>
            <a:ext cx="53594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endParaRPr lang="zh-CN" dirty="0">
              <a:ea typeface="SimSun" panose="02010600030101010101" pitchFamily="2" charset="-122"/>
            </a:endParaRPr>
          </a:p>
          <a:p>
            <a:pPr marL="171450" indent="-171450" eaLnBrk="1" hangingPunct="1">
              <a:buFont typeface="Arial" panose="020B0604020202020204" pitchFamily="34" charset="0"/>
              <a:buChar char="•"/>
            </a:pPr>
            <a:r>
              <a:rPr lang="en-US" dirty="0">
                <a:ea typeface="SimSun" panose="02010600030101010101" pitchFamily="2" charset="-122"/>
                <a:cs typeface="SimSun"/>
              </a:rPr>
              <a:t>在整个演示过程中，我们将会更详细地讨论每种类型的病原体。</a:t>
            </a:r>
          </a:p>
        </p:txBody>
      </p:sp>
    </p:spTree>
    <p:extLst>
      <p:ext uri="{BB962C8B-B14F-4D97-AF65-F5344CB8AC3E}">
        <p14:creationId xmlns:p14="http://schemas.microsoft.com/office/powerpoint/2010/main" val="18551652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876300" y="4414837"/>
            <a:ext cx="5608638" cy="4183063"/>
          </a:xfrm>
        </p:spPr>
        <p:txBody>
          <a:bodyPr/>
          <a:lstStyle/>
          <a:p>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食品和药物管理局 (FDA) 称，超过 40 种细菌、病毒、寄生虫和霉菌可能存在于食品中，并导致食源性疾病。 </a:t>
            </a:r>
          </a:p>
          <a:p>
            <a:pPr marL="171450" indent="-171450" eaLnBrk="1" hangingPunct="1">
              <a:buFont typeface="Arial" panose="020B0604020202020204" pitchFamily="34" charset="0"/>
              <a:buChar char="•"/>
            </a:pPr>
            <a:r>
              <a:rPr lang="en-US" dirty="0">
                <a:ea typeface="SimSun" panose="02010600030101010101" pitchFamily="2" charset="-122"/>
                <a:cs typeface="SimSun"/>
              </a:rPr>
              <a:t>FDA 之所以单独列出这 6 </a:t>
            </a:r>
            <a:r>
              <a:rPr lang="en-US" dirty="0" err="1">
                <a:ea typeface="SimSun" panose="02010600030101010101" pitchFamily="2" charset="-122"/>
                <a:cs typeface="SimSun"/>
              </a:rPr>
              <a:t>种病原体，是因为它们有很强的传染性，并且会导致严重的疾病。</a:t>
            </a:r>
            <a:r>
              <a:rPr lang="en-US" sz="1200" kern="1200" dirty="0" err="1">
                <a:solidFill>
                  <a:schemeClr val="tx1"/>
                </a:solidFill>
                <a:ea typeface="SimSun" panose="02010600030101010101" pitchFamily="2" charset="-122"/>
                <a:cs typeface="SimSun"/>
              </a:rPr>
              <a:t>它们被称为</a:t>
            </a:r>
            <a:r>
              <a:rPr lang="zh-CN" altLang="en-US" sz="1200" kern="1200" dirty="0">
                <a:solidFill>
                  <a:schemeClr val="tx1"/>
                </a:solidFill>
                <a:ea typeface="SimSun" panose="02010600030101010101" pitchFamily="2" charset="-122"/>
                <a:cs typeface="SimSun"/>
              </a:rPr>
              <a:t>“六大病原体”。 </a:t>
            </a:r>
            <a:endParaRPr lang="zh-CN" altLang="en-US" dirty="0">
              <a:ea typeface="SimSun" panose="02010600030101010101" pitchFamily="2" charset="-122"/>
              <a:cs typeface="SimSun"/>
            </a:endParaRPr>
          </a:p>
        </p:txBody>
      </p:sp>
      <p:sp>
        <p:nvSpPr>
          <p:cNvPr id="4" name="Slide Number Placeholder 3"/>
          <p:cNvSpPr>
            <a:spLocks noGrp="1"/>
          </p:cNvSpPr>
          <p:nvPr>
            <p:ph type="sldNum" sz="quarter" idx="10"/>
          </p:nvPr>
        </p:nvSpPr>
        <p:spPr/>
        <p:txBody>
          <a:bodyPr/>
          <a:lstStyle/>
          <a:p>
            <a:fld id="{3D494EC2-D9B4-4583-8DA9-E77DF161A85C}" type="slidenum">
              <a:rPr lang="en-US" smtClean="0"/>
              <a:t>43</a:t>
            </a:fld>
            <a:endParaRPr lang="zh-CN" dirty="0"/>
          </a:p>
        </p:txBody>
      </p:sp>
    </p:spTree>
    <p:extLst>
      <p:ext uri="{BB962C8B-B14F-4D97-AF65-F5344CB8AC3E}">
        <p14:creationId xmlns:p14="http://schemas.microsoft.com/office/powerpoint/2010/main" val="15303864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78CC097-7AD7-6947-9A60-E0E0DE2B92F1}" type="slidenum">
              <a:rPr lang="en-US" sz="1200" b="0" smtClean="0">
                <a:solidFill>
                  <a:schemeClr val="tx1"/>
                </a:solidFill>
              </a:rPr>
              <a:pPr eaLnBrk="1" hangingPunct="1">
                <a:defRPr/>
              </a:pPr>
              <a:t>44</a:t>
            </a:fld>
            <a:endParaRPr lang="zh-CN" sz="1200" b="0" dirty="0">
              <a:solidFill>
                <a:schemeClr val="tx1"/>
              </a:solidFill>
            </a:endParaRPr>
          </a:p>
        </p:txBody>
      </p:sp>
      <p:sp>
        <p:nvSpPr>
          <p:cNvPr id="323587" name="Rectangle 2"/>
          <p:cNvSpPr>
            <a:spLocks noGrp="1" noRot="1" noChangeAspect="1" noChangeArrowheads="1" noTextEdit="1"/>
          </p:cNvSpPr>
          <p:nvPr>
            <p:ph type="sldImg"/>
          </p:nvPr>
        </p:nvSpPr>
        <p:spPr>
          <a:xfrm>
            <a:off x="1181100" y="698500"/>
            <a:ext cx="4648200" cy="3486150"/>
          </a:xfrm>
          <a:ln/>
        </p:spPr>
      </p:sp>
      <p:sp>
        <p:nvSpPr>
          <p:cNvPr id="94211" name="Rectangle 3"/>
          <p:cNvSpPr>
            <a:spLocks noGrp="1" noChangeArrowheads="1"/>
          </p:cNvSpPr>
          <p:nvPr>
            <p:ph type="body" idx="1"/>
          </p:nvPr>
        </p:nvSpPr>
        <p:spPr>
          <a:xfrm>
            <a:off x="876300" y="4465638"/>
            <a:ext cx="535940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endParaRPr lang="zh-CN" dirty="0">
              <a:ea typeface="SimSun" panose="02010600030101010101" pitchFamily="2" charset="-122"/>
            </a:endParaRPr>
          </a:p>
          <a:p>
            <a:pPr marL="171450" indent="-171450" eaLnBrk="1" hangingPunct="1">
              <a:buFont typeface="Arial" panose="020B0604020202020204" pitchFamily="34" charset="0"/>
              <a:buChar char="•"/>
            </a:pPr>
            <a:r>
              <a:rPr lang="en-US" dirty="0">
                <a:ea typeface="SimSun" panose="02010600030101010101" pitchFamily="2" charset="-122"/>
                <a:cs typeface="SimSun"/>
              </a:rPr>
              <a:t>食源性疾病的症状不尽相同，具体情况取决于所患的是哪种疾病。但食源性疾病的大多数受害者都会有一些共同的症状。</a:t>
            </a:r>
          </a:p>
          <a:p>
            <a:pPr marL="171450" indent="-171450" eaLnBrk="1" hangingPunct="1">
              <a:buFont typeface="Arial" panose="020B0604020202020204" pitchFamily="34" charset="0"/>
              <a:buChar char="•"/>
            </a:pPr>
            <a:r>
              <a:rPr lang="en-US" dirty="0">
                <a:ea typeface="SimSun" panose="02010600030101010101" pitchFamily="2" charset="-122"/>
                <a:cs typeface="SimSun"/>
              </a:rPr>
              <a:t>并非每个食源性疾病患者都会呈现上述所有症状。食源性疾病的症状也并非只有这几种。</a:t>
            </a:r>
          </a:p>
          <a:p>
            <a:pPr marL="171450" indent="-171450" eaLnBrk="1" hangingPunct="1">
              <a:buFont typeface="Arial" panose="020B0604020202020204" pitchFamily="34" charset="0"/>
              <a:buChar char="•"/>
            </a:pPr>
            <a:r>
              <a:rPr lang="en-US" dirty="0">
                <a:ea typeface="SimSun" panose="02010600030101010101" pitchFamily="2" charset="-122"/>
                <a:cs typeface="SimSun"/>
              </a:rPr>
              <a:t>食源性疾病症状在人体出现的速度被称为发病时间。发病时间取决于食源性疾病的类型。发病时间可以是 30 分钟到 6 周不等。病情的严重程度也不尽相同：轻者可以是轻度腹泻，重者可能导致死亡。</a:t>
            </a:r>
          </a:p>
        </p:txBody>
      </p:sp>
    </p:spTree>
    <p:extLst>
      <p:ext uri="{BB962C8B-B14F-4D97-AF65-F5344CB8AC3E}">
        <p14:creationId xmlns:p14="http://schemas.microsoft.com/office/powerpoint/2010/main" val="21117277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46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35D818E-6643-3344-8B93-6F2BAFFD2476}" type="slidenum">
              <a:rPr lang="en-US" sz="1200" b="0" smtClean="0">
                <a:solidFill>
                  <a:schemeClr val="tx1"/>
                </a:solidFill>
              </a:rPr>
              <a:pPr eaLnBrk="1" hangingPunct="1">
                <a:defRPr/>
              </a:pPr>
              <a:t>45</a:t>
            </a:fld>
            <a:endParaRPr lang="zh-CN" sz="1200" b="0" dirty="0">
              <a:solidFill>
                <a:schemeClr val="tx1"/>
              </a:solidFill>
            </a:endParaRPr>
          </a:p>
        </p:txBody>
      </p:sp>
      <p:sp>
        <p:nvSpPr>
          <p:cNvPr id="324611" name="Rectangle 2"/>
          <p:cNvSpPr>
            <a:spLocks noGrp="1" noRot="1" noChangeAspect="1" noChangeArrowheads="1" noTextEdit="1"/>
          </p:cNvSpPr>
          <p:nvPr>
            <p:ph type="sldImg"/>
          </p:nvPr>
        </p:nvSpPr>
        <p:spPr>
          <a:xfrm>
            <a:off x="1181100" y="698500"/>
            <a:ext cx="4648200" cy="3486150"/>
          </a:xfrm>
          <a:ln/>
        </p:spPr>
      </p:sp>
      <p:sp>
        <p:nvSpPr>
          <p:cNvPr id="324612"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细菌在我们的体内生存。某些类型的细菌会帮助我们保持健康，另一些类型的细菌会导致疾病。</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要预防细菌引发食源性疾病，最重要的方法就是控制时间和温度。</a:t>
            </a:r>
          </a:p>
          <a:p>
            <a:pPr marL="114300" indent="-114300" eaLnBrk="1" hangingPunct="1">
              <a:buFontTx/>
              <a:buChar char="•"/>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246486842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2FA0AD0-3503-CA48-B617-2F4D0685461C}" type="slidenum">
              <a:rPr lang="en-US" sz="1200" b="0" smtClean="0">
                <a:solidFill>
                  <a:schemeClr val="tx1"/>
                </a:solidFill>
              </a:rPr>
              <a:pPr eaLnBrk="1" hangingPunct="1">
                <a:defRPr/>
              </a:pPr>
              <a:t>46</a:t>
            </a:fld>
            <a:endParaRPr lang="zh-CN" sz="1200" b="0" dirty="0">
              <a:solidFill>
                <a:schemeClr val="tx1"/>
              </a:solidFill>
            </a:endParaRPr>
          </a:p>
        </p:txBody>
      </p:sp>
      <p:sp>
        <p:nvSpPr>
          <p:cNvPr id="325635" name="Rectangle 2"/>
          <p:cNvSpPr>
            <a:spLocks noGrp="1" noRot="1" noChangeAspect="1" noChangeArrowheads="1" noTextEdit="1"/>
          </p:cNvSpPr>
          <p:nvPr>
            <p:ph type="sldImg"/>
          </p:nvPr>
        </p:nvSpPr>
        <p:spPr>
          <a:xfrm>
            <a:off x="1181100" y="698500"/>
            <a:ext cx="4648200" cy="3486150"/>
          </a:xfrm>
          <a:ln/>
        </p:spPr>
      </p:sp>
      <p:sp>
        <p:nvSpPr>
          <p:cNvPr id="305156" name="Rectangle 3"/>
          <p:cNvSpPr>
            <a:spLocks noGrp="1" noChangeArrowheads="1"/>
          </p:cNvSpPr>
          <p:nvPr>
            <p:ph type="body" idx="1"/>
          </p:nvPr>
        </p:nvSpPr>
        <p:spPr>
          <a:xfrm>
            <a:off x="876300" y="4465638"/>
            <a:ext cx="5499100" cy="4183062"/>
          </a:xfrm>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dirty="0">
                <a:ea typeface="SimSun" panose="02010600030101010101" pitchFamily="2" charset="-122"/>
                <a:cs typeface="SimSun"/>
              </a:rPr>
              <a:t>细菌生长需要 6 个条件。您可以用胖汤姆 (FAT TOM) 口诀记住这 6 项条件。</a:t>
            </a:r>
          </a:p>
          <a:p>
            <a:pPr marL="0" indent="0" eaLnBrk="1" hangingPunct="1">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90528709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0E7D603-5986-3B4A-A3DA-51BE03542DA1}" type="slidenum">
              <a:rPr lang="en-US" sz="1200" b="0" smtClean="0">
                <a:solidFill>
                  <a:schemeClr val="tx1"/>
                </a:solidFill>
              </a:rPr>
              <a:pPr eaLnBrk="1" hangingPunct="1">
                <a:defRPr/>
              </a:pPr>
              <a:t>47</a:t>
            </a:fld>
            <a:endParaRPr lang="zh-CN" sz="1200" b="0" dirty="0">
              <a:solidFill>
                <a:schemeClr val="tx1"/>
              </a:solidFill>
            </a:endParaRPr>
          </a:p>
        </p:txBody>
      </p:sp>
      <p:sp>
        <p:nvSpPr>
          <p:cNvPr id="326659"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413284978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1C7C6AA-4CFB-7645-BA39-823539747BC9}" type="slidenum">
              <a:rPr lang="en-US" sz="1200" b="0" smtClean="0">
                <a:solidFill>
                  <a:schemeClr val="tx1"/>
                </a:solidFill>
              </a:rPr>
              <a:pPr eaLnBrk="1" hangingPunct="1">
                <a:defRPr/>
              </a:pPr>
              <a:t>48</a:t>
            </a:fld>
            <a:endParaRPr lang="zh-CN" sz="1200" b="0" dirty="0">
              <a:solidFill>
                <a:schemeClr val="tx1"/>
              </a:solidFill>
            </a:endParaRPr>
          </a:p>
        </p:txBody>
      </p:sp>
      <p:sp>
        <p:nvSpPr>
          <p:cNvPr id="327683" name="Rectangle 2"/>
          <p:cNvSpPr>
            <a:spLocks noGrp="1" noRot="1" noChangeAspect="1" noChangeArrowheads="1" noTextEdit="1"/>
          </p:cNvSpPr>
          <p:nvPr>
            <p:ph type="sldImg"/>
          </p:nvPr>
        </p:nvSpPr>
        <p:spPr>
          <a:xfrm>
            <a:off x="1181100" y="698500"/>
            <a:ext cx="4648200" cy="3486150"/>
          </a:xfrm>
          <a:ln/>
        </p:spPr>
      </p:sp>
      <p:sp>
        <p:nvSpPr>
          <p:cNvPr id="55300" name="Rectangle 3"/>
          <p:cNvSpPr>
            <a:spLocks noGrp="1" noChangeArrowheads="1"/>
          </p:cNvSpPr>
          <p:nvPr>
            <p:ph type="body" idx="1"/>
          </p:nvPr>
        </p:nvSpPr>
        <p:spPr>
          <a:xfrm>
            <a:off x="876300" y="4415631"/>
            <a:ext cx="5608638" cy="4183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itchFamily="34" charset="0"/>
              <a:buChar char="•"/>
              <a:defRPr/>
            </a:pPr>
            <a:r>
              <a:rPr dirty="0">
                <a:ea typeface="SimSun" panose="02010600030101010101" pitchFamily="2" charset="-122"/>
                <a:cs typeface="SimSun"/>
              </a:rPr>
              <a:t>pH 值是衡量酸度的标准。其范围介于 0 到 14.0 之间。 </a:t>
            </a:r>
          </a:p>
          <a:p>
            <a:pPr marL="171450" indent="-171450" eaLnBrk="1" hangingPunct="1">
              <a:buFont typeface="Arial" pitchFamily="34" charset="0"/>
              <a:buChar char="•"/>
              <a:defRPr/>
            </a:pPr>
            <a:r>
              <a:rPr dirty="0">
                <a:ea typeface="SimSun" panose="02010600030101010101" pitchFamily="2" charset="-122"/>
                <a:cs typeface="SimSun"/>
              </a:rPr>
              <a:t>0 表示强酸性，14 表示强碱性。</a:t>
            </a:r>
          </a:p>
          <a:p>
            <a:pPr marL="171450" indent="-171450" eaLnBrk="1" hangingPunct="1">
              <a:buFont typeface="Arial" pitchFamily="34" charset="0"/>
              <a:buChar char="•"/>
              <a:defRPr/>
            </a:pPr>
            <a:r>
              <a:rPr dirty="0">
                <a:ea typeface="SimSun" panose="02010600030101010101" pitchFamily="2" charset="-122"/>
                <a:cs typeface="SimSun"/>
              </a:rPr>
              <a:t>pH 值为 7 表示中性。</a:t>
            </a:r>
          </a:p>
          <a:p>
            <a:pPr marL="171450" indent="-171450" eaLnBrk="1" hangingPunct="1">
              <a:buFont typeface="Arial" pitchFamily="34" charset="0"/>
              <a:buChar char="•"/>
              <a:defRPr/>
            </a:pPr>
            <a:r>
              <a:rPr dirty="0">
                <a:ea typeface="SimSun" panose="02010600030101010101" pitchFamily="2" charset="-122"/>
                <a:cs typeface="SimSun"/>
              </a:rPr>
              <a:t>细菌在中性至弱酸性食品中生长得最好。</a:t>
            </a:r>
          </a:p>
        </p:txBody>
      </p:sp>
    </p:spTree>
    <p:extLst>
      <p:ext uri="{BB962C8B-B14F-4D97-AF65-F5344CB8AC3E}">
        <p14:creationId xmlns:p14="http://schemas.microsoft.com/office/powerpoint/2010/main" val="30060550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778BC49-61CF-6349-8D67-DFF90D15E714}" type="slidenum">
              <a:rPr lang="en-US" sz="1200" b="0" smtClean="0">
                <a:solidFill>
                  <a:schemeClr val="tx1"/>
                </a:solidFill>
              </a:rPr>
              <a:pPr eaLnBrk="1" hangingPunct="1">
                <a:defRPr/>
              </a:pPr>
              <a:t>49</a:t>
            </a:fld>
            <a:endParaRPr lang="zh-CN" sz="1200" b="0" dirty="0">
              <a:solidFill>
                <a:schemeClr val="tx1"/>
              </a:solidFill>
            </a:endParaRPr>
          </a:p>
        </p:txBody>
      </p:sp>
      <p:sp>
        <p:nvSpPr>
          <p:cNvPr id="328707" name="Rectangle 2"/>
          <p:cNvSpPr>
            <a:spLocks noGrp="1" noRot="1" noChangeAspect="1" noChangeArrowheads="1" noTextEdit="1"/>
          </p:cNvSpPr>
          <p:nvPr>
            <p:ph type="sldImg"/>
          </p:nvPr>
        </p:nvSpPr>
        <p:spPr>
          <a:xfrm>
            <a:off x="1181100" y="698500"/>
            <a:ext cx="4648200" cy="3486150"/>
          </a:xfrm>
          <a:ln/>
        </p:spPr>
      </p:sp>
      <p:sp>
        <p:nvSpPr>
          <p:cNvPr id="10445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lnSpc>
                <a:spcPct val="80000"/>
              </a:lnSpc>
              <a:spcBef>
                <a:spcPct val="50000"/>
              </a:spcBef>
              <a:buFont typeface="Arial" panose="020B0604020202020204" pitchFamily="34" charset="0"/>
              <a:buChar char="•"/>
            </a:pPr>
            <a:r>
              <a:rPr lang="en-US" dirty="0">
                <a:ea typeface="SimSun" panose="02010600030101010101" pitchFamily="2" charset="-122"/>
                <a:cs typeface="SimSun"/>
              </a:rPr>
              <a:t>细菌在 70˚F 到 125˚F（21˚C 到 52˚C）之间的生长速度甚至更快。 </a:t>
            </a:r>
          </a:p>
        </p:txBody>
      </p:sp>
    </p:spTree>
    <p:extLst>
      <p:ext uri="{BB962C8B-B14F-4D97-AF65-F5344CB8AC3E}">
        <p14:creationId xmlns:p14="http://schemas.microsoft.com/office/powerpoint/2010/main" val="1161752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EB3BDE0-0320-AF48-91DE-B45C3EBD0330}" type="slidenum">
              <a:rPr lang="en-US" sz="1200" b="0" smtClean="0">
                <a:solidFill>
                  <a:schemeClr val="tx1"/>
                </a:solidFill>
              </a:rPr>
              <a:pPr eaLnBrk="1" hangingPunct="1">
                <a:defRPr/>
              </a:pPr>
              <a:t>5</a:t>
            </a:fld>
            <a:endParaRPr lang="zh-CN" sz="1200" b="0" dirty="0">
              <a:solidFill>
                <a:schemeClr val="tx1"/>
              </a:solidFill>
            </a:endParaRPr>
          </a:p>
        </p:txBody>
      </p:sp>
      <p:sp>
        <p:nvSpPr>
          <p:cNvPr id="294915" name="Rectangle 2"/>
          <p:cNvSpPr>
            <a:spLocks noGrp="1" noRot="1" noChangeAspect="1" noChangeArrowheads="1" noTextEdit="1"/>
          </p:cNvSpPr>
          <p:nvPr>
            <p:ph type="sldImg"/>
          </p:nvPr>
        </p:nvSpPr>
        <p:spPr>
          <a:xfrm>
            <a:off x="1181100" y="698500"/>
            <a:ext cx="4648200" cy="3486150"/>
          </a:xfrm>
          <a:ln/>
        </p:spPr>
      </p:sp>
      <p:sp>
        <p:nvSpPr>
          <p:cNvPr id="294916"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员工在快节奏的工作压力下，很难有时间遵照食品安全做法行事。</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您的员工所说的语言可能与您不同，这可能导致沟通困难。文化差异也会影响食品操作者对食品安全的看法。</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员工往往具有不同的教育水平，增加了向其传授食品安全知识的难度。</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在更多的情况下，会导致疾病的微生物是在曾经被视为安全的食品中发现的。 </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从未采取食品安全做法的供应商处收到的食品可能会导致食源性疾病集中爆发。</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具有高风险罹患食源性疾病的顾客数量在不断增加。这方面的一个例子就是老龄人口的增加。</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培训新员工导致食品安全培训时间减少。</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ServSafe 课程将提供必需的工具，帮助克服在管理良好的食品安全计划方面遇到的挑战。</a:t>
            </a:r>
          </a:p>
        </p:txBody>
      </p:sp>
    </p:spTree>
    <p:extLst>
      <p:ext uri="{BB962C8B-B14F-4D97-AF65-F5344CB8AC3E}">
        <p14:creationId xmlns:p14="http://schemas.microsoft.com/office/powerpoint/2010/main" val="169610243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B0D26FC-347B-E541-8E89-E911E854B9D2}" type="slidenum">
              <a:rPr lang="en-US" sz="1200" b="0" smtClean="0">
                <a:solidFill>
                  <a:schemeClr val="tx1"/>
                </a:solidFill>
              </a:rPr>
              <a:pPr eaLnBrk="1" hangingPunct="1">
                <a:defRPr/>
              </a:pPr>
              <a:t>50</a:t>
            </a:fld>
            <a:endParaRPr lang="zh-CN" sz="1200" b="0" dirty="0">
              <a:solidFill>
                <a:schemeClr val="tx1"/>
              </a:solidFill>
            </a:endParaRPr>
          </a:p>
        </p:txBody>
      </p:sp>
      <p:sp>
        <p:nvSpPr>
          <p:cNvPr id="329731"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sz="quarter" idx="10"/>
          </p:nvPr>
        </p:nvSpPr>
        <p:spPr>
          <a:xfrm>
            <a:off x="876300" y="4415631"/>
            <a:ext cx="5608638" cy="4183063"/>
          </a:xfrm>
        </p:spPr>
        <p:txBody>
          <a:bodyPr/>
          <a:lstStyle/>
          <a:p>
            <a:endParaRPr lang="en-US"/>
          </a:p>
        </p:txBody>
      </p:sp>
    </p:spTree>
    <p:extLst>
      <p:ext uri="{BB962C8B-B14F-4D97-AF65-F5344CB8AC3E}">
        <p14:creationId xmlns:p14="http://schemas.microsoft.com/office/powerpoint/2010/main" val="155714704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FA41E46-53E9-BC40-B329-919C0BE8958D}" type="slidenum">
              <a:rPr lang="en-US" sz="1200" b="0" smtClean="0">
                <a:solidFill>
                  <a:schemeClr val="tx1"/>
                </a:solidFill>
              </a:rPr>
              <a:pPr eaLnBrk="1" hangingPunct="1">
                <a:defRPr/>
              </a:pPr>
              <a:t>51</a:t>
            </a:fld>
            <a:endParaRPr lang="zh-CN" sz="1200" b="0" dirty="0">
              <a:solidFill>
                <a:schemeClr val="tx1"/>
              </a:solidFill>
            </a:endParaRPr>
          </a:p>
        </p:txBody>
      </p:sp>
      <p:sp>
        <p:nvSpPr>
          <p:cNvPr id="330755"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9600"/>
            <a:ext cx="5608638" cy="4183063"/>
          </a:xfrm>
        </p:spPr>
        <p:txBody>
          <a:bodyPr/>
          <a:lstStyle/>
          <a:p>
            <a:endParaRPr lang="en-US" dirty="0"/>
          </a:p>
        </p:txBody>
      </p:sp>
    </p:spTree>
    <p:extLst>
      <p:ext uri="{BB962C8B-B14F-4D97-AF65-F5344CB8AC3E}">
        <p14:creationId xmlns:p14="http://schemas.microsoft.com/office/powerpoint/2010/main" val="221289770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B4A2629-2EFD-BE4A-8FC4-DE187E1FBA0B}" type="slidenum">
              <a:rPr lang="en-US" sz="1200" b="0" smtClean="0">
                <a:solidFill>
                  <a:schemeClr val="tx1"/>
                </a:solidFill>
              </a:rPr>
              <a:pPr eaLnBrk="1" hangingPunct="1">
                <a:defRPr/>
              </a:pPr>
              <a:t>52</a:t>
            </a:fld>
            <a:endParaRPr lang="zh-CN" sz="1200" b="0" dirty="0">
              <a:solidFill>
                <a:schemeClr val="tx1"/>
              </a:solidFill>
            </a:endParaRPr>
          </a:p>
        </p:txBody>
      </p:sp>
      <p:sp>
        <p:nvSpPr>
          <p:cNvPr id="331779" name="Rectangle 2"/>
          <p:cNvSpPr>
            <a:spLocks noGrp="1" noRot="1" noChangeAspect="1" noChangeArrowheads="1" noTextEdit="1"/>
          </p:cNvSpPr>
          <p:nvPr>
            <p:ph type="sldImg"/>
          </p:nvPr>
        </p:nvSpPr>
        <p:spPr>
          <a:xfrm>
            <a:off x="1181100" y="698500"/>
            <a:ext cx="4648200" cy="3486150"/>
          </a:xfrm>
          <a:ln/>
        </p:spPr>
      </p:sp>
      <p:sp>
        <p:nvSpPr>
          <p:cNvPr id="5" name="Rectangle 3"/>
          <p:cNvSpPr>
            <a:spLocks noGrp="1" noChangeArrowheads="1"/>
          </p:cNvSpPr>
          <p:nvPr>
            <p:ph type="body" idx="3"/>
          </p:nvPr>
        </p:nvSpPr>
        <p:spPr>
          <a:xfrm>
            <a:off x="876300" y="4419600"/>
            <a:ext cx="5608638" cy="4183063"/>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itchFamily="34" charset="0"/>
              <a:buChar char="•"/>
              <a:defRPr/>
            </a:pPr>
            <a:r>
              <a:rPr dirty="0">
                <a:ea typeface="SimSun" panose="02010600030101010101" pitchFamily="2" charset="-122"/>
                <a:cs typeface="SimSun"/>
              </a:rPr>
              <a:t>食品中的可用水分含量被称为水分活度 (a</a:t>
            </a:r>
            <a:r>
              <a:rPr lang="en-US" sz="800" baseline="-25000" dirty="0">
                <a:ea typeface="SimSun" panose="02010600030101010101" pitchFamily="2" charset="-122"/>
                <a:cs typeface="SimSun"/>
              </a:rPr>
              <a:t>w</a:t>
            </a:r>
            <a:r>
              <a:rPr lang="en-US" sz="900" dirty="0">
                <a:ea typeface="SimSun" panose="02010600030101010101" pitchFamily="2" charset="-122"/>
                <a:cs typeface="SimSun"/>
              </a:rPr>
              <a:t>)。</a:t>
            </a:r>
            <a:r>
              <a:rPr dirty="0">
                <a:ea typeface="SimSun" panose="02010600030101010101" pitchFamily="2" charset="-122"/>
                <a:cs typeface="SimSun"/>
              </a:rPr>
              <a:t>A</a:t>
            </a:r>
            <a:r>
              <a:rPr lang="en-US" sz="800" baseline="-25000" dirty="0">
                <a:ea typeface="SimSun" panose="02010600030101010101" pitchFamily="2" charset="-122"/>
                <a:cs typeface="SimSun"/>
              </a:rPr>
              <a:t>w</a:t>
            </a:r>
            <a:r>
              <a:rPr dirty="0">
                <a:ea typeface="SimSun" panose="02010600030101010101" pitchFamily="2" charset="-122"/>
                <a:cs typeface="SimSun"/>
              </a:rPr>
              <a:t>的范围是 0.0 至 1.0。 </a:t>
            </a:r>
          </a:p>
          <a:p>
            <a:pPr marL="171450" indent="-171450" eaLnBrk="1" hangingPunct="1">
              <a:buFont typeface="Arial" pitchFamily="34" charset="0"/>
              <a:buChar char="•"/>
              <a:defRPr/>
            </a:pPr>
            <a:r>
              <a:rPr dirty="0">
                <a:ea typeface="SimSun" panose="02010600030101010101" pitchFamily="2" charset="-122"/>
                <a:cs typeface="SimSun"/>
              </a:rPr>
              <a:t>这个值越高，食品中的水分越多。 </a:t>
            </a:r>
          </a:p>
        </p:txBody>
      </p:sp>
    </p:spTree>
    <p:extLst>
      <p:ext uri="{BB962C8B-B14F-4D97-AF65-F5344CB8AC3E}">
        <p14:creationId xmlns:p14="http://schemas.microsoft.com/office/powerpoint/2010/main" val="342763634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D64B121-A070-A746-896B-068D307676C0}" type="slidenum">
              <a:rPr lang="en-US" sz="1200" b="0" smtClean="0">
                <a:solidFill>
                  <a:schemeClr val="tx1"/>
                </a:solidFill>
              </a:rPr>
              <a:pPr eaLnBrk="1" hangingPunct="1">
                <a:defRPr/>
              </a:pPr>
              <a:t>53</a:t>
            </a:fld>
            <a:endParaRPr lang="zh-CN" sz="1200" b="0" dirty="0">
              <a:solidFill>
                <a:schemeClr val="tx1"/>
              </a:solidFill>
            </a:endParaRPr>
          </a:p>
        </p:txBody>
      </p:sp>
      <p:sp>
        <p:nvSpPr>
          <p:cNvPr id="332803" name="Rectangle 2"/>
          <p:cNvSpPr>
            <a:spLocks noGrp="1" noRot="1" noChangeAspect="1" noChangeArrowheads="1" noTextEdit="1"/>
          </p:cNvSpPr>
          <p:nvPr>
            <p:ph type="sldImg"/>
          </p:nvPr>
        </p:nvSpPr>
        <p:spPr>
          <a:xfrm>
            <a:off x="1181100" y="698500"/>
            <a:ext cx="4648200" cy="3486150"/>
          </a:xfrm>
          <a:ln/>
        </p:spPr>
      </p:sp>
      <p:sp>
        <p:nvSpPr>
          <p:cNvPr id="332804" name="Rectangle 3"/>
          <p:cNvSpPr>
            <a:spLocks noGrp="1" noChangeArrowheads="1"/>
          </p:cNvSpPr>
          <p:nvPr>
            <p:ph type="body" idx="1"/>
          </p:nvPr>
        </p:nvSpPr>
        <p:spPr>
          <a:xfrm>
            <a:off x="876300" y="4465638"/>
            <a:ext cx="53340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温度和时间是在餐饮机构内可以控制的两项重要生长条件。 </a:t>
            </a:r>
          </a:p>
          <a:p>
            <a:pPr marL="114300" indent="-114300" eaLnBrk="1" hangingPunct="1">
              <a:defRPr/>
            </a:pPr>
            <a:endParaRPr lang="zh-CN" dirty="0">
              <a:ea typeface="SimSun" panose="02010600030101010101" pitchFamily="2" charset="-122"/>
              <a:cs typeface="SimSun"/>
            </a:endParaRPr>
          </a:p>
          <a:p>
            <a:pPr marL="114300" indent="-114300" eaLnBrk="1" hangingPunct="1">
              <a:defRPr/>
            </a:pPr>
            <a:r>
              <a:rPr dirty="0">
                <a:ea typeface="SimSun" panose="02010600030101010101" pitchFamily="2" charset="-122"/>
                <a:cs typeface="SimSun"/>
              </a:rPr>
              <a:t> </a:t>
            </a:r>
          </a:p>
        </p:txBody>
      </p:sp>
    </p:spTree>
    <p:extLst>
      <p:ext uri="{BB962C8B-B14F-4D97-AF65-F5344CB8AC3E}">
        <p14:creationId xmlns:p14="http://schemas.microsoft.com/office/powerpoint/2010/main" val="130599721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871B50F-F5AE-9141-9F69-F0EF8F92A849}" type="slidenum">
              <a:rPr lang="en-US" sz="1200" b="0" smtClean="0">
                <a:solidFill>
                  <a:schemeClr val="tx1"/>
                </a:solidFill>
              </a:rPr>
              <a:pPr eaLnBrk="1" hangingPunct="1">
                <a:defRPr/>
              </a:pPr>
              <a:t>54</a:t>
            </a:fld>
            <a:endParaRPr lang="zh-CN" sz="1200" b="0" dirty="0">
              <a:solidFill>
                <a:schemeClr val="tx1"/>
              </a:solidFill>
            </a:endParaRPr>
          </a:p>
        </p:txBody>
      </p:sp>
      <p:sp>
        <p:nvSpPr>
          <p:cNvPr id="333827" name="Rectangle 2"/>
          <p:cNvSpPr>
            <a:spLocks noGrp="1" noRot="1" noChangeAspect="1" noChangeArrowheads="1" noTextEdit="1"/>
          </p:cNvSpPr>
          <p:nvPr>
            <p:ph type="sldImg"/>
          </p:nvPr>
        </p:nvSpPr>
        <p:spPr>
          <a:xfrm>
            <a:off x="1181100" y="698500"/>
            <a:ext cx="4648200" cy="3486150"/>
          </a:xfrm>
          <a:ln/>
        </p:spPr>
      </p:sp>
      <p:sp>
        <p:nvSpPr>
          <p:cNvPr id="333828" name="Rectangle 3"/>
          <p:cNvSpPr>
            <a:spLocks noGrp="1" noChangeArrowheads="1"/>
          </p:cNvSpPr>
          <p:nvPr>
            <p:ph type="body" idx="1"/>
          </p:nvPr>
        </p:nvSpPr>
        <p:spPr>
          <a:xfrm>
            <a:off x="876300" y="4467225"/>
            <a:ext cx="5245100" cy="4181475"/>
          </a:xfrm>
          <a:extLst>
            <a:ext uri="{91240B29-F687-4F45-9708-019B960494DF}">
              <a14:hiddenLine xmlns:a14="http://schemas.microsoft.com/office/drawing/2010/main" w="9525" cap="flat" cmpd="sng">
                <a:solidFill>
                  <a:schemeClr val="tx1"/>
                </a:solidFill>
                <a:prstDash val="solid"/>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许多类型的细菌都会引发食源性疾病。FDA 已经特别确定了 4 种具有很强的传染性并且会导致严重疾病的细菌。</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FDA 的六大病原体中就包括了这四种细菌。</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ea typeface="SimSun" panose="02010600030101010101" pitchFamily="2" charset="-122"/>
                <a:cs typeface="SimSun"/>
              </a:rPr>
              <a:t>患有这些细菌所致疾病的食品操作者，</a:t>
            </a:r>
            <a:r>
              <a:rPr lang="en-US" b="1" dirty="0">
                <a:solidFill>
                  <a:srgbClr val="FF0000"/>
                </a:solidFill>
                <a:ea typeface="SimSun" panose="02010600030101010101" pitchFamily="2" charset="-122"/>
                <a:cs typeface="SimSun"/>
              </a:rPr>
              <a:t>切勿</a:t>
            </a:r>
            <a:r>
              <a:rPr lang="en-US" dirty="0">
                <a:ea typeface="SimSun" panose="02010600030101010101" pitchFamily="2" charset="-122"/>
                <a:cs typeface="SimSun"/>
              </a:rPr>
              <a:t>带病在食品服务机构中工作。</a:t>
            </a:r>
          </a:p>
          <a:p>
            <a:pPr marL="114300" indent="-114300" eaLnBrk="1" hangingPunct="1">
              <a:buFontTx/>
              <a:buChar char="•"/>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37960500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04ECBF-50E2-E043-94DF-383730A0E653}" type="slidenum">
              <a:rPr lang="en-US" sz="1200" b="0" smtClean="0">
                <a:solidFill>
                  <a:schemeClr val="tx1"/>
                </a:solidFill>
              </a:rPr>
              <a:pPr eaLnBrk="1" hangingPunct="1">
                <a:defRPr/>
              </a:pPr>
              <a:t>55</a:t>
            </a:fld>
            <a:endParaRPr lang="zh-CN" sz="1200" b="0" dirty="0">
              <a:solidFill>
                <a:schemeClr val="tx1"/>
              </a:solidFill>
            </a:endParaRPr>
          </a:p>
        </p:txBody>
      </p:sp>
      <p:sp>
        <p:nvSpPr>
          <p:cNvPr id="334851" name="Rectangle 2"/>
          <p:cNvSpPr>
            <a:spLocks noGrp="1" noRot="1" noChangeAspect="1" noChangeArrowheads="1" noTextEdit="1"/>
          </p:cNvSpPr>
          <p:nvPr>
            <p:ph type="sldImg"/>
          </p:nvPr>
        </p:nvSpPr>
        <p:spPr>
          <a:xfrm>
            <a:off x="1182688" y="696913"/>
            <a:ext cx="4648200" cy="3486150"/>
          </a:xfrm>
          <a:ln/>
        </p:spPr>
      </p:sp>
      <p:sp>
        <p:nvSpPr>
          <p:cNvPr id="3348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57" tIns="46778" rIns="93557" bIns="46778"/>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伤寒</a:t>
            </a:r>
            <a:r>
              <a:rPr lang="en-US" i="1" dirty="0">
                <a:ea typeface="SimSun" panose="02010600030101010101" pitchFamily="2" charset="-122"/>
                <a:cs typeface="SimSun"/>
              </a:rPr>
              <a:t>沙门氏菌</a:t>
            </a:r>
            <a:r>
              <a:rPr lang="en-US" dirty="0">
                <a:ea typeface="SimSun" panose="02010600030101010101" pitchFamily="2" charset="-122"/>
                <a:cs typeface="SimSun"/>
              </a:rPr>
              <a:t>仅存活在人体内。</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伤寒患者的血液和肠道中会携带这种细菌。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仅食入少量这种细菌就能使人生病。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症状的严重性取决于人的健康状况和食入细菌的数量。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疾病症状消失后</a:t>
            </a:r>
            <a:r>
              <a:rPr lang="ja-JP" altLang="en-US" dirty="0">
                <a:ea typeface="SimSun" panose="02010600030101010101" pitchFamily="2" charset="-122"/>
                <a:cs typeface="SimSun"/>
              </a:rPr>
              <a:t>，</a:t>
            </a:r>
            <a:r>
              <a:rPr lang="en-US" dirty="0">
                <a:ea typeface="SimSun" panose="02010600030101010101" pitchFamily="2" charset="-122"/>
                <a:cs typeface="SimSun"/>
              </a:rPr>
              <a:t>这种细菌往往会在人的粪便中存在数周。</a:t>
            </a:r>
          </a:p>
          <a:p>
            <a:pPr marL="114300" indent="-114300" eaLnBrk="1" hangingPunct="1">
              <a:spcBef>
                <a:spcPct val="0"/>
              </a:spcBef>
              <a:buFontTx/>
              <a:buChar char="•"/>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249042022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104ECBF-50E2-E043-94DF-383730A0E653}" type="slidenum">
              <a:rPr lang="en-US" sz="1200" b="0" smtClean="0">
                <a:solidFill>
                  <a:schemeClr val="tx1"/>
                </a:solidFill>
              </a:rPr>
              <a:pPr eaLnBrk="1" hangingPunct="1">
                <a:defRPr/>
              </a:pPr>
              <a:t>56</a:t>
            </a:fld>
            <a:endParaRPr lang="zh-CN" sz="1200" b="0" dirty="0">
              <a:solidFill>
                <a:schemeClr val="tx1"/>
              </a:solidFill>
            </a:endParaRPr>
          </a:p>
        </p:txBody>
      </p:sp>
      <p:sp>
        <p:nvSpPr>
          <p:cNvPr id="334851" name="Rectangle 2"/>
          <p:cNvSpPr>
            <a:spLocks noGrp="1" noRot="1" noChangeAspect="1" noChangeArrowheads="1" noTextEdit="1"/>
          </p:cNvSpPr>
          <p:nvPr>
            <p:ph type="sldImg"/>
          </p:nvPr>
        </p:nvSpPr>
        <p:spPr>
          <a:xfrm>
            <a:off x="1182688" y="696913"/>
            <a:ext cx="4648200" cy="3486150"/>
          </a:xfrm>
          <a:ln/>
        </p:spPr>
      </p:sp>
      <p:sp>
        <p:nvSpPr>
          <p:cNvPr id="334852" name="Rectangle 3"/>
          <p:cNvSpPr>
            <a:spLocks noGrp="1" noChangeArrowheads="1"/>
          </p:cNvSpPr>
          <p:nvPr>
            <p:ph type="body" idx="1"/>
          </p:nvPr>
        </p:nvSpPr>
        <p:spPr>
          <a:xfrm>
            <a:off x="876300" y="4468813"/>
            <a:ext cx="54324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3557" tIns="46778" rIns="93557" bIns="46778"/>
          <a:lstStyle/>
          <a:p>
            <a:pPr marL="114300" indent="-114300" eaLnBrk="1" hangingPunct="1">
              <a:defRPr/>
            </a:pPr>
            <a:r>
              <a:rPr lang="en-US" b="1" dirty="0">
                <a:ea typeface="SimSun" panose="02010600030101010101" pitchFamily="2" charset="-122"/>
                <a:cs typeface="SimSun"/>
              </a:rPr>
              <a:t>讲师注释</a:t>
            </a:r>
          </a:p>
          <a:p>
            <a:pPr marL="171450" indent="-171450">
              <a:buFont typeface="Arial" panose="020B0604020202020204" pitchFamily="34" charset="0"/>
              <a:buChar char="•"/>
            </a:pPr>
            <a:r>
              <a:rPr dirty="0">
                <a:ea typeface="SimSun" panose="02010600030101010101" pitchFamily="2" charset="-122"/>
                <a:cs typeface="SimSun"/>
              </a:rPr>
              <a:t>许多农场动物天生就携带非伤寒</a:t>
            </a:r>
            <a:r>
              <a:rPr lang="en-US" i="1" baseline="0" dirty="0">
                <a:ea typeface="SimSun" panose="02010600030101010101" pitchFamily="2" charset="-122"/>
                <a:cs typeface="SimSun"/>
              </a:rPr>
              <a:t>沙门氏菌</a:t>
            </a:r>
            <a:r>
              <a:rPr dirty="0">
                <a:ea typeface="SimSun" panose="02010600030101010101" pitchFamily="2" charset="-122"/>
                <a:cs typeface="SimSun"/>
              </a:rPr>
              <a:t>。</a:t>
            </a:r>
          </a:p>
          <a:p>
            <a:pPr marL="171450" indent="-171450">
              <a:buFont typeface="Arial" panose="020B0604020202020204" pitchFamily="34" charset="0"/>
              <a:buChar char="•"/>
            </a:pPr>
            <a:r>
              <a:rPr dirty="0">
                <a:ea typeface="SimSun" panose="02010600030101010101" pitchFamily="2" charset="-122"/>
                <a:cs typeface="SimSun"/>
              </a:rPr>
              <a:t>仅食入少量这种细菌就能使人生病。</a:t>
            </a:r>
          </a:p>
          <a:p>
            <a:pPr marL="171450" indent="-171450" eaLnBrk="1" hangingPunct="1">
              <a:buFont typeface="Arial" panose="020B0604020202020204" pitchFamily="34" charset="0"/>
              <a:buChar char="•"/>
              <a:defRPr/>
            </a:pPr>
            <a:r>
              <a:rPr lang="en-US" sz="1200" kern="1200" dirty="0">
                <a:solidFill>
                  <a:schemeClr val="tx1"/>
                </a:solidFill>
                <a:ea typeface="SimSun" panose="02010600030101010101" pitchFamily="2" charset="-122"/>
                <a:cs typeface="SimSun"/>
              </a:rPr>
              <a:t>症状的严重性取决于人的健康状况和食入细菌的数量。 </a:t>
            </a:r>
          </a:p>
          <a:p>
            <a:pPr marL="171450" indent="-171450" eaLnBrk="1" hangingPunct="1">
              <a:buFont typeface="Arial" panose="020B0604020202020204" pitchFamily="34" charset="0"/>
              <a:buChar char="•"/>
              <a:defRPr/>
            </a:pPr>
            <a:r>
              <a:rPr lang="en-US" sz="1200" kern="1200" dirty="0">
                <a:solidFill>
                  <a:schemeClr val="tx1"/>
                </a:solidFill>
                <a:ea typeface="SimSun" panose="02010600030101010101" pitchFamily="2" charset="-122"/>
                <a:cs typeface="SimSun"/>
              </a:rPr>
              <a:t>疾病症状消失后，这种细菌往往会在人</a:t>
            </a:r>
            <a:r>
              <a:rPr lang="ja-JP" altLang="en-US" sz="1200" kern="1200" dirty="0">
                <a:solidFill>
                  <a:schemeClr val="tx1"/>
                </a:solidFill>
                <a:ea typeface="SimSun" panose="02010600030101010101" pitchFamily="2" charset="-122"/>
                <a:cs typeface="SimSun"/>
              </a:rPr>
              <a:t>的</a:t>
            </a:r>
            <a:r>
              <a:rPr lang="en-US" sz="1200" kern="1200" dirty="0">
                <a:solidFill>
                  <a:schemeClr val="tx1"/>
                </a:solidFill>
                <a:ea typeface="SimSun" panose="02010600030101010101" pitchFamily="2" charset="-122"/>
                <a:cs typeface="SimSun"/>
              </a:rPr>
              <a:t>粪便中存在数周。</a:t>
            </a:r>
          </a:p>
          <a:p>
            <a:pPr marL="171450" indent="-171450" eaLnBrk="1" hangingPunct="1">
              <a:buFont typeface="Arial" panose="020B0604020202020204" pitchFamily="34" charset="0"/>
              <a:buChar char="•"/>
              <a:defRPr/>
            </a:pPr>
            <a:r>
              <a:rPr lang="en-US" sz="1200" kern="1200" dirty="0">
                <a:solidFill>
                  <a:schemeClr val="tx1"/>
                </a:solidFill>
                <a:ea typeface="SimSun" panose="02010600030101010101" pitchFamily="2" charset="-122"/>
                <a:cs typeface="SimSun"/>
              </a:rPr>
              <a:t>与</a:t>
            </a:r>
            <a:r>
              <a:rPr lang="en-US" sz="1200" i="1" kern="1200" baseline="0" dirty="0">
                <a:solidFill>
                  <a:schemeClr val="tx1"/>
                </a:solidFill>
                <a:ea typeface="SimSun" panose="02010600030101010101" pitchFamily="2" charset="-122"/>
                <a:cs typeface="SimSun"/>
              </a:rPr>
              <a:t>沙门氏菌</a:t>
            </a:r>
            <a:r>
              <a:rPr lang="en-US" sz="1200" kern="1200" dirty="0">
                <a:solidFill>
                  <a:schemeClr val="tx1"/>
                </a:solidFill>
                <a:ea typeface="SimSun" panose="02010600030101010101" pitchFamily="2" charset="-122"/>
                <a:cs typeface="SimSun"/>
              </a:rPr>
              <a:t>相关的果蔬包括番茄、辣椒和哈密瓜。</a:t>
            </a:r>
            <a:endParaRPr lang="zh-CN" sz="1200" kern="1200" dirty="0">
              <a:solidFill>
                <a:schemeClr val="tx1"/>
              </a:solidFill>
              <a:ea typeface="SimSun" panose="02010600030101010101" pitchFamily="2" charset="-122"/>
              <a:cs typeface="SimSun"/>
            </a:endParaRPr>
          </a:p>
          <a:p>
            <a:pPr marL="114300" indent="-114300" eaLnBrk="1" hangingPunct="1">
              <a:spcBef>
                <a:spcPct val="0"/>
              </a:spcBef>
              <a:buFontTx/>
              <a:buChar char="•"/>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1534087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C42B265-B4C3-F14E-A555-F1A40983EFEC}" type="slidenum">
              <a:rPr lang="en-US" sz="1200" b="0" smtClean="0">
                <a:solidFill>
                  <a:schemeClr val="tx1"/>
                </a:solidFill>
              </a:rPr>
              <a:pPr eaLnBrk="1" hangingPunct="1">
                <a:defRPr/>
              </a:pPr>
              <a:t>57</a:t>
            </a:fld>
            <a:endParaRPr lang="zh-CN" sz="1200" b="0" dirty="0">
              <a:solidFill>
                <a:schemeClr val="tx1"/>
              </a:solidFill>
            </a:endParaRPr>
          </a:p>
        </p:txBody>
      </p:sp>
      <p:sp>
        <p:nvSpPr>
          <p:cNvPr id="335875" name="Rectangle 2"/>
          <p:cNvSpPr>
            <a:spLocks noGrp="1" noRot="1" noChangeAspect="1" noChangeArrowheads="1" noTextEdit="1"/>
          </p:cNvSpPr>
          <p:nvPr>
            <p:ph type="sldImg"/>
          </p:nvPr>
        </p:nvSpPr>
        <p:spPr>
          <a:xfrm>
            <a:off x="1182688" y="696913"/>
            <a:ext cx="4648200" cy="3486150"/>
          </a:xfrm>
          <a:ln/>
        </p:spPr>
      </p:sp>
      <p:sp>
        <p:nvSpPr>
          <p:cNvPr id="118787" name="Rectangle 3"/>
          <p:cNvSpPr>
            <a:spLocks noGrp="1" noChangeArrowheads="1"/>
          </p:cNvSpPr>
          <p:nvPr>
            <p:ph type="body" idx="1"/>
          </p:nvPr>
        </p:nvSpPr>
        <p:spPr>
          <a:xfrm>
            <a:off x="876300" y="4468813"/>
            <a:ext cx="5432425" cy="4294187"/>
          </a:xfrm>
          <a:noFill/>
        </p:spPr>
        <p:txBody>
          <a:bodyPr lIns="93557" tIns="46778" rIns="93557" bIns="46778"/>
          <a:lstStyle/>
          <a:p>
            <a:pPr marL="114300" indent="-114300" eaLnBrk="1" hangingPunct="1"/>
            <a:r>
              <a:rPr lang="en-US" b="1" dirty="0">
                <a:ea typeface="SimSun" panose="02010600030101010101" pitchFamily="2" charset="-122"/>
                <a:cs typeface="SimSun"/>
              </a:rPr>
              <a:t>讲师注释</a:t>
            </a:r>
          </a:p>
          <a:p>
            <a:pPr marL="171450" indent="-171450" eaLnBrk="1" hangingPunct="1">
              <a:spcBef>
                <a:spcPct val="0"/>
              </a:spcBef>
              <a:buFont typeface="Arial" panose="020B0604020202020204" pitchFamily="34" charset="0"/>
              <a:buChar char="•"/>
            </a:pPr>
            <a:r>
              <a:rPr lang="en-US" i="1" dirty="0">
                <a:ea typeface="SimSun" panose="02010600030101010101" pitchFamily="2" charset="-122"/>
                <a:cs typeface="SimSun"/>
              </a:rPr>
              <a:t>志贺氏</a:t>
            </a:r>
            <a:r>
              <a:rPr lang="en-US" dirty="0">
                <a:ea typeface="SimSun" panose="02010600030101010101" pitchFamily="2" charset="-122"/>
                <a:cs typeface="SimSun"/>
              </a:rPr>
              <a:t>菌存在于这种疾病患者的粪便中。</a:t>
            </a:r>
          </a:p>
          <a:p>
            <a:pPr marL="171450" indent="-171450" eaLnBrk="1" hangingPunct="1">
              <a:spcBef>
                <a:spcPct val="0"/>
              </a:spcBef>
              <a:buFont typeface="Arial" panose="020B0604020202020204" pitchFamily="34" charset="0"/>
              <a:buChar char="•"/>
            </a:pPr>
            <a:r>
              <a:rPr lang="en-US" dirty="0">
                <a:ea typeface="SimSun" panose="02010600030101010101" pitchFamily="2" charset="-122"/>
                <a:cs typeface="SimSun"/>
              </a:rPr>
              <a:t>大多数疾病都是人们食用或饮用了受污染的食品或水引起的。</a:t>
            </a:r>
          </a:p>
          <a:p>
            <a:pPr marL="171450" indent="-171450" eaLnBrk="1" hangingPunct="1">
              <a:spcBef>
                <a:spcPct val="0"/>
              </a:spcBef>
              <a:buFont typeface="Arial" panose="020B0604020202020204" pitchFamily="34" charset="0"/>
              <a:buChar char="•"/>
            </a:pPr>
            <a:r>
              <a:rPr lang="en-US" dirty="0">
                <a:ea typeface="SimSun" panose="02010600030101010101" pitchFamily="2" charset="-122"/>
                <a:cs typeface="SimSun"/>
              </a:rPr>
              <a:t>苍蝇也可以将细菌从粪便传播到食品中。 </a:t>
            </a:r>
          </a:p>
          <a:p>
            <a:pPr marL="171450" indent="-171450" eaLnBrk="1" hangingPunct="1">
              <a:spcBef>
                <a:spcPct val="0"/>
              </a:spcBef>
              <a:buFont typeface="Arial" panose="020B0604020202020204" pitchFamily="34" charset="0"/>
              <a:buChar char="•"/>
            </a:pPr>
            <a:r>
              <a:rPr lang="en-US" dirty="0">
                <a:ea typeface="SimSun" panose="02010600030101010101" pitchFamily="2" charset="-122"/>
                <a:cs typeface="SimSun"/>
              </a:rPr>
              <a:t>仅食入少量这种细菌就能使人生病。</a:t>
            </a:r>
          </a:p>
          <a:p>
            <a:pPr marL="171450" indent="-171450" eaLnBrk="1" hangingPunct="1">
              <a:spcBef>
                <a:spcPct val="0"/>
              </a:spcBef>
              <a:buFont typeface="Arial" panose="020B0604020202020204" pitchFamily="34" charset="0"/>
              <a:buChar char="•"/>
            </a:pPr>
            <a:r>
              <a:rPr lang="en-US" dirty="0">
                <a:ea typeface="SimSun" panose="02010600030101010101" pitchFamily="2" charset="-122"/>
                <a:cs typeface="SimSun"/>
              </a:rPr>
              <a:t>疾病症状消失后</a:t>
            </a:r>
            <a:r>
              <a:rPr lang="ja-JP" altLang="en-US" dirty="0">
                <a:ea typeface="SimSun" panose="02010600030101010101" pitchFamily="2" charset="-122"/>
                <a:cs typeface="SimSun"/>
              </a:rPr>
              <a:t>，</a:t>
            </a:r>
            <a:r>
              <a:rPr lang="en-US" altLang="ja-JP" dirty="0">
                <a:ea typeface="SimSun" panose="02010600030101010101" pitchFamily="2" charset="-122"/>
                <a:cs typeface="SimSun"/>
              </a:rPr>
              <a:t>高水平的细菌往往会在人的粪便中继续存在数周。</a:t>
            </a:r>
          </a:p>
          <a:p>
            <a:pPr marL="114300" indent="-114300" eaLnBrk="1" hangingPunct="1">
              <a:spcBef>
                <a:spcPct val="0"/>
              </a:spcBef>
            </a:pPr>
            <a:endParaRPr lang="zh-CN" dirty="0">
              <a:ea typeface="SimSun" panose="02010600030101010101" pitchFamily="2" charset="-122"/>
            </a:endParaRPr>
          </a:p>
        </p:txBody>
      </p:sp>
    </p:spTree>
    <p:extLst>
      <p:ext uri="{BB962C8B-B14F-4D97-AF65-F5344CB8AC3E}">
        <p14:creationId xmlns:p14="http://schemas.microsoft.com/office/powerpoint/2010/main" val="230199639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B72689-3E5B-9C48-A727-38FADDD5BD19}" type="slidenum">
              <a:rPr lang="en-US" sz="1200" b="0" smtClean="0">
                <a:solidFill>
                  <a:schemeClr val="tx1"/>
                </a:solidFill>
              </a:rPr>
              <a:pPr eaLnBrk="1" hangingPunct="1">
                <a:defRPr/>
              </a:pPr>
              <a:t>58</a:t>
            </a:fld>
            <a:endParaRPr lang="zh-CN" sz="1200" b="0" dirty="0">
              <a:solidFill>
                <a:schemeClr val="tx1"/>
              </a:solidFill>
            </a:endParaRPr>
          </a:p>
        </p:txBody>
      </p:sp>
      <p:sp>
        <p:nvSpPr>
          <p:cNvPr id="336899" name="Rectangle 2"/>
          <p:cNvSpPr>
            <a:spLocks noGrp="1" noRot="1" noChangeAspect="1" noChangeArrowheads="1" noTextEdit="1"/>
          </p:cNvSpPr>
          <p:nvPr>
            <p:ph type="sldImg"/>
          </p:nvPr>
        </p:nvSpPr>
        <p:spPr>
          <a:xfrm>
            <a:off x="1182688" y="696913"/>
            <a:ext cx="4648200" cy="3486150"/>
          </a:xfrm>
          <a:ln/>
        </p:spPr>
      </p:sp>
      <p:sp>
        <p:nvSpPr>
          <p:cNvPr id="120835" name="Rectangle 3"/>
          <p:cNvSpPr>
            <a:spLocks noGrp="1" noChangeArrowheads="1"/>
          </p:cNvSpPr>
          <p:nvPr>
            <p:ph type="body" idx="1"/>
          </p:nvPr>
        </p:nvSpPr>
        <p:spPr>
          <a:xfrm>
            <a:off x="876300" y="4468813"/>
            <a:ext cx="5432425" cy="4294187"/>
          </a:xfrm>
          <a:noFill/>
        </p:spPr>
        <p:txBody>
          <a:bodyPr lIns="93557" tIns="46778" rIns="93557" bIns="46778"/>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产志贺毒素</a:t>
            </a:r>
            <a:r>
              <a:rPr lang="en-US" i="1" dirty="0">
                <a:ea typeface="SimSun" panose="02010600030101010101" pitchFamily="2" charset="-122"/>
                <a:cs typeface="SimSun"/>
              </a:rPr>
              <a:t>大肠杆菌</a:t>
            </a:r>
            <a:r>
              <a:rPr lang="en-US" dirty="0">
                <a:ea typeface="SimSun" panose="02010600030101010101" pitchFamily="2" charset="-122"/>
                <a:cs typeface="SimSun"/>
              </a:rPr>
              <a:t>存在于牛的肠道中， </a:t>
            </a:r>
          </a:p>
          <a:p>
            <a:pPr marL="171450" indent="-171450" eaLnBrk="1" hangingPunct="1">
              <a:buFont typeface="Arial" panose="020B0604020202020204" pitchFamily="34" charset="0"/>
              <a:buChar char="•"/>
            </a:pPr>
            <a:r>
              <a:rPr lang="en-US" dirty="0">
                <a:ea typeface="SimSun" panose="02010600030101010101" pitchFamily="2" charset="-122"/>
                <a:cs typeface="SimSun"/>
              </a:rPr>
              <a:t>这种细菌可在牲口屠宰期间污染肉类。</a:t>
            </a:r>
          </a:p>
          <a:p>
            <a:pPr marL="171450" marR="0" lvl="0" indent="-171450" algn="l" defTabSz="914400" rtl="0" eaLnBrk="1" fontAlgn="base" latinLnBrk="0" hangingPunct="1">
              <a:lnSpc>
                <a:spcPct val="100000"/>
              </a:lnSpc>
              <a:spcBef>
                <a:spcPct val="30000"/>
              </a:spcBef>
              <a:spcAft>
                <a:spcPct val="0"/>
              </a:spcAft>
              <a:buClrTx/>
              <a:buSzTx/>
              <a:buFont typeface="Arial" panose="020B0604020202020204" pitchFamily="34" charset="0"/>
              <a:buChar char="•"/>
              <a:tabLst/>
              <a:defRPr/>
            </a:pPr>
            <a:r>
              <a:rPr lang="en-US" dirty="0">
                <a:ea typeface="SimSun" panose="02010600030101010101" pitchFamily="2" charset="-122"/>
                <a:cs typeface="SimSun"/>
              </a:rPr>
              <a:t>也存在于受感染的人士中。 </a:t>
            </a:r>
          </a:p>
          <a:p>
            <a:pPr marL="171450" indent="-171450" eaLnBrk="1" hangingPunct="1">
              <a:buFont typeface="Arial" panose="020B0604020202020204" pitchFamily="34" charset="0"/>
              <a:buChar char="•"/>
            </a:pPr>
            <a:r>
              <a:rPr lang="en-US" dirty="0">
                <a:ea typeface="SimSun" panose="02010600030101010101" pitchFamily="2" charset="-122"/>
                <a:cs typeface="SimSun"/>
              </a:rPr>
              <a:t>仅食入少量这种细菌就能使人生病。</a:t>
            </a:r>
          </a:p>
          <a:p>
            <a:pPr marL="171450" indent="-171450" eaLnBrk="1" hangingPunct="1">
              <a:buFont typeface="Arial" panose="020B0604020202020204" pitchFamily="34" charset="0"/>
              <a:buChar char="•"/>
            </a:pPr>
            <a:r>
              <a:rPr lang="en-US" dirty="0">
                <a:ea typeface="SimSun" panose="02010600030101010101" pitchFamily="2" charset="-122"/>
                <a:cs typeface="SimSun"/>
              </a:rPr>
              <a:t>食入后，这些细菌就会在肠道中产生毒素，从而导致疾病。 </a:t>
            </a:r>
          </a:p>
          <a:p>
            <a:pPr marL="171450" indent="-171450" eaLnBrk="1" hangingPunct="1">
              <a:buFont typeface="Arial" panose="020B0604020202020204" pitchFamily="34" charset="0"/>
              <a:buChar char="•"/>
            </a:pPr>
            <a:r>
              <a:rPr lang="en-US" dirty="0">
                <a:ea typeface="SimSun" panose="02010600030101010101" pitchFamily="2" charset="-122"/>
                <a:cs typeface="SimSun"/>
              </a:rPr>
              <a:t>疾病症状消失后</a:t>
            </a:r>
            <a:r>
              <a:rPr lang="ja-JP" altLang="en-US" dirty="0">
                <a:ea typeface="SimSun" panose="02010600030101010101" pitchFamily="2" charset="-122"/>
                <a:cs typeface="SimSun"/>
              </a:rPr>
              <a:t>，</a:t>
            </a:r>
            <a:r>
              <a:rPr lang="en-US" altLang="ja-JP" dirty="0">
                <a:ea typeface="SimSun" panose="02010600030101010101" pitchFamily="2" charset="-122"/>
                <a:cs typeface="SimSun"/>
              </a:rPr>
              <a:t>这种细菌往往会在人的粪便中存在数周。</a:t>
            </a:r>
          </a:p>
          <a:p>
            <a:pPr marL="114300" indent="-114300" eaLnBrk="1" hangingPunct="1">
              <a:spcBef>
                <a:spcPct val="0"/>
              </a:spcBef>
            </a:pPr>
            <a:endParaRPr lang="zh-CN" dirty="0">
              <a:ea typeface="SimSun" panose="02010600030101010101" pitchFamily="2" charset="-122"/>
            </a:endParaRPr>
          </a:p>
        </p:txBody>
      </p:sp>
    </p:spTree>
    <p:extLst>
      <p:ext uri="{BB962C8B-B14F-4D97-AF65-F5344CB8AC3E}">
        <p14:creationId xmlns:p14="http://schemas.microsoft.com/office/powerpoint/2010/main" val="5546137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CBDCE51-EA21-5D4A-98CC-BB07B1DEBAA2}" type="slidenum">
              <a:rPr lang="en-US" sz="1200" b="0" smtClean="0">
                <a:solidFill>
                  <a:schemeClr val="tx1"/>
                </a:solidFill>
              </a:rPr>
              <a:pPr eaLnBrk="1" hangingPunct="1">
                <a:defRPr/>
              </a:pPr>
              <a:t>59</a:t>
            </a:fld>
            <a:endParaRPr lang="zh-CN" sz="1200" b="0" dirty="0">
              <a:solidFill>
                <a:schemeClr val="tx1"/>
              </a:solidFill>
            </a:endParaRPr>
          </a:p>
        </p:txBody>
      </p:sp>
      <p:sp>
        <p:nvSpPr>
          <p:cNvPr id="337923" name="Rectangle 2"/>
          <p:cNvSpPr>
            <a:spLocks noGrp="1" noRot="1" noChangeAspect="1" noChangeArrowheads="1" noTextEdit="1"/>
          </p:cNvSpPr>
          <p:nvPr>
            <p:ph type="sldImg"/>
          </p:nvPr>
        </p:nvSpPr>
        <p:spPr>
          <a:xfrm>
            <a:off x="1181100" y="698500"/>
            <a:ext cx="4648200" cy="3486150"/>
          </a:xfrm>
          <a:ln/>
        </p:spPr>
      </p:sp>
      <p:sp>
        <p:nvSpPr>
          <p:cNvPr id="65540" name="Rectangle 3"/>
          <p:cNvSpPr>
            <a:spLocks noGrp="1" noChangeArrowheads="1"/>
          </p:cNvSpPr>
          <p:nvPr>
            <p:ph type="body" idx="1"/>
          </p:nvPr>
        </p:nvSpPr>
        <p:spPr>
          <a:xfrm>
            <a:off x="876300" y="4465638"/>
            <a:ext cx="5140325" cy="4183062"/>
          </a:xfrm>
        </p:spPr>
        <p:txBody>
          <a:bodyPr/>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itchFamily="34" charset="0"/>
              <a:buChar char="•"/>
              <a:defRPr/>
            </a:pPr>
            <a:r>
              <a:rPr dirty="0">
                <a:ea typeface="SimSun" panose="02010600030101010101" pitchFamily="2" charset="-122"/>
                <a:cs typeface="SimSun"/>
              </a:rPr>
              <a:t>病毒是导致食源性疾病的首要原因。</a:t>
            </a:r>
          </a:p>
          <a:p>
            <a:pPr marL="171450" indent="-171450" eaLnBrk="1" hangingPunct="1">
              <a:buFont typeface="Arial" pitchFamily="34" charset="0"/>
              <a:buChar char="•"/>
              <a:defRPr/>
            </a:pPr>
            <a:r>
              <a:rPr dirty="0">
                <a:ea typeface="SimSun" panose="02010600030101010101" pitchFamily="2" charset="-122"/>
                <a:cs typeface="SimSun"/>
              </a:rPr>
              <a:t>诺瓦克病毒是导致食源性疾病的首要原因之一。它通常通过空气中的呕吐物颗粒传播。</a:t>
            </a:r>
          </a:p>
          <a:p>
            <a:pPr marL="114300" indent="-114300" eaLnBrk="1" hangingPunct="1">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37759396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3702FD2-33FE-8C43-AF27-CD1169DBA655}" type="slidenum">
              <a:rPr lang="en-US" sz="1200" b="0" smtClean="0">
                <a:solidFill>
                  <a:schemeClr val="tx1"/>
                </a:solidFill>
              </a:rPr>
              <a:pPr eaLnBrk="1" hangingPunct="1">
                <a:defRPr/>
              </a:pPr>
              <a:t>6</a:t>
            </a:fld>
            <a:endParaRPr lang="zh-CN" sz="1200" b="0" dirty="0">
              <a:solidFill>
                <a:schemeClr val="tx1"/>
              </a:solidFill>
            </a:endParaRPr>
          </a:p>
        </p:txBody>
      </p:sp>
      <p:sp>
        <p:nvSpPr>
          <p:cNvPr id="295939" name="Rectangle 2"/>
          <p:cNvSpPr>
            <a:spLocks noGrp="1" noRot="1" noChangeAspect="1" noChangeArrowheads="1" noTextEdit="1"/>
          </p:cNvSpPr>
          <p:nvPr>
            <p:ph type="sldImg"/>
          </p:nvPr>
        </p:nvSpPr>
        <p:spPr>
          <a:xfrm>
            <a:off x="1181100" y="698500"/>
            <a:ext cx="4648200" cy="3486150"/>
          </a:xfrm>
          <a:ln/>
        </p:spPr>
      </p:sp>
      <p:sp>
        <p:nvSpPr>
          <p:cNvPr id="295940"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spcBef>
                <a:spcPct val="50000"/>
              </a:spcBef>
              <a:defRPr/>
            </a:pPr>
            <a:r>
              <a:rPr lang="en-US" b="1" dirty="0">
                <a:ea typeface="SimSun" panose="02010600030101010101" pitchFamily="2" charset="-122"/>
                <a:cs typeface="SimSun"/>
              </a:rPr>
              <a:t>讲师注释</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美国餐饮协会的数字显示，一次食源性疾病的集中爆发便会使餐饮机构损失数千美元，甚至导致关门歇业。 </a:t>
            </a:r>
          </a:p>
        </p:txBody>
      </p:sp>
    </p:spTree>
    <p:extLst>
      <p:ext uri="{BB962C8B-B14F-4D97-AF65-F5344CB8AC3E}">
        <p14:creationId xmlns:p14="http://schemas.microsoft.com/office/powerpoint/2010/main" val="1423876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B48D8AF-43BE-444A-A78F-95548ED53676}" type="slidenum">
              <a:rPr lang="en-US" sz="1200" b="0" smtClean="0">
                <a:solidFill>
                  <a:schemeClr val="tx1"/>
                </a:solidFill>
              </a:rPr>
              <a:pPr eaLnBrk="1" hangingPunct="1">
                <a:defRPr/>
              </a:pPr>
              <a:t>60</a:t>
            </a:fld>
            <a:endParaRPr lang="zh-CN" sz="1200" b="0" dirty="0">
              <a:solidFill>
                <a:schemeClr val="tx1"/>
              </a:solidFill>
            </a:endParaRPr>
          </a:p>
        </p:txBody>
      </p:sp>
      <p:sp>
        <p:nvSpPr>
          <p:cNvPr id="338947" name="Rectangle 2"/>
          <p:cNvSpPr>
            <a:spLocks noGrp="1" noRot="1" noChangeAspect="1" noChangeArrowheads="1" noTextEdit="1"/>
          </p:cNvSpPr>
          <p:nvPr>
            <p:ph type="sldImg"/>
          </p:nvPr>
        </p:nvSpPr>
        <p:spPr>
          <a:xfrm>
            <a:off x="1181100" y="698500"/>
            <a:ext cx="4648200" cy="3486150"/>
          </a:xfrm>
          <a:ln/>
        </p:spPr>
      </p:sp>
      <p:sp>
        <p:nvSpPr>
          <p:cNvPr id="338948"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a:lstStyle/>
          <a:p>
            <a:pPr marL="114300" indent="-114300" eaLnBrk="1" hangingPunct="1">
              <a:defRPr/>
            </a:pPr>
            <a:endParaRPr lang="en-US" dirty="0">
              <a:latin typeface="Times New Roman" charset="0"/>
              <a:cs typeface="+mn-cs"/>
            </a:endParaRPr>
          </a:p>
        </p:txBody>
      </p:sp>
    </p:spTree>
    <p:extLst>
      <p:ext uri="{BB962C8B-B14F-4D97-AF65-F5344CB8AC3E}">
        <p14:creationId xmlns:p14="http://schemas.microsoft.com/office/powerpoint/2010/main" val="4643218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E2E6588-0A94-0846-ADCC-BAC9CFB86E19}" type="slidenum">
              <a:rPr lang="en-US" sz="1200" b="0" smtClean="0">
                <a:solidFill>
                  <a:schemeClr val="tx1"/>
                </a:solidFill>
              </a:rPr>
              <a:pPr eaLnBrk="1" hangingPunct="1">
                <a:defRPr/>
              </a:pPr>
              <a:t>61</a:t>
            </a:fld>
            <a:endParaRPr lang="zh-CN" sz="1200" b="0" dirty="0">
              <a:solidFill>
                <a:schemeClr val="tx1"/>
              </a:solidFill>
            </a:endParaRPr>
          </a:p>
        </p:txBody>
      </p:sp>
      <p:sp>
        <p:nvSpPr>
          <p:cNvPr id="339971" name="Rectangle 2"/>
          <p:cNvSpPr>
            <a:spLocks noGrp="1" noRot="1" noChangeAspect="1" noChangeArrowheads="1" noTextEdit="1"/>
          </p:cNvSpPr>
          <p:nvPr>
            <p:ph type="sldImg"/>
          </p:nvPr>
        </p:nvSpPr>
        <p:spPr>
          <a:xfrm>
            <a:off x="1182688" y="696913"/>
            <a:ext cx="4648200" cy="3486150"/>
          </a:xfrm>
          <a:ln/>
        </p:spPr>
      </p:sp>
      <p:sp>
        <p:nvSpPr>
          <p:cNvPr id="126979" name="Rectangle 6"/>
          <p:cNvSpPr>
            <a:spLocks noGrp="1" noChangeArrowheads="1"/>
          </p:cNvSpPr>
          <p:nvPr>
            <p:ph type="body" idx="1"/>
          </p:nvPr>
        </p:nvSpPr>
        <p:spPr>
          <a:xfrm>
            <a:off x="876300" y="4465638"/>
            <a:ext cx="5608638" cy="4183062"/>
          </a:xfrm>
          <a:noFill/>
        </p:spPr>
        <p:txBody>
          <a:bodyPr/>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FDA 的</a:t>
            </a:r>
            <a:r>
              <a:rPr lang="en-US" altLang="ja-JP" dirty="0">
                <a:ea typeface="SimSun" panose="02010600030101010101" pitchFamily="2" charset="-122"/>
                <a:cs typeface="SimSun"/>
              </a:rPr>
              <a:t>六大病原体</a:t>
            </a:r>
            <a:r>
              <a:rPr lang="en-US" dirty="0">
                <a:ea typeface="SimSun" panose="02010600030101010101" pitchFamily="2" charset="-122"/>
                <a:cs typeface="SimSun"/>
              </a:rPr>
              <a:t>中就包括了这两种病毒。</a:t>
            </a:r>
          </a:p>
          <a:p>
            <a:pPr marL="114300" indent="-114300" eaLnBrk="1" hangingPunct="1"/>
            <a:endParaRPr lang="zh-CN" dirty="0">
              <a:ea typeface="SimSun" panose="02010600030101010101" pitchFamily="2" charset="-122"/>
            </a:endParaRPr>
          </a:p>
        </p:txBody>
      </p:sp>
    </p:spTree>
    <p:extLst>
      <p:ext uri="{BB962C8B-B14F-4D97-AF65-F5344CB8AC3E}">
        <p14:creationId xmlns:p14="http://schemas.microsoft.com/office/powerpoint/2010/main" val="22435846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235FA83-5E59-F641-B382-392C98CB1D6C}" type="slidenum">
              <a:rPr lang="en-US" sz="1200" b="0" smtClean="0">
                <a:solidFill>
                  <a:schemeClr val="tx1"/>
                </a:solidFill>
              </a:rPr>
              <a:pPr eaLnBrk="1" hangingPunct="1">
                <a:defRPr/>
              </a:pPr>
              <a:t>62</a:t>
            </a:fld>
            <a:endParaRPr lang="zh-CN" sz="1200" b="0" dirty="0">
              <a:solidFill>
                <a:schemeClr val="tx1"/>
              </a:solidFill>
            </a:endParaRPr>
          </a:p>
        </p:txBody>
      </p:sp>
      <p:sp>
        <p:nvSpPr>
          <p:cNvPr id="340995" name="Rectangle 2"/>
          <p:cNvSpPr>
            <a:spLocks noGrp="1" noRot="1" noChangeAspect="1" noChangeArrowheads="1" noTextEdit="1"/>
          </p:cNvSpPr>
          <p:nvPr>
            <p:ph type="sldImg"/>
          </p:nvPr>
        </p:nvSpPr>
        <p:spPr>
          <a:xfrm>
            <a:off x="1182688" y="696913"/>
            <a:ext cx="4648200" cy="3486150"/>
          </a:xfrm>
          <a:ln/>
        </p:spPr>
      </p:sp>
      <p:sp>
        <p:nvSpPr>
          <p:cNvPr id="332804" name="Rectangle 3"/>
          <p:cNvSpPr>
            <a:spLocks noGrp="1" noChangeArrowheads="1"/>
          </p:cNvSpPr>
          <p:nvPr>
            <p:ph type="body" idx="1"/>
          </p:nvPr>
        </p:nvSpPr>
        <p:spPr>
          <a:xfrm>
            <a:off x="876300" y="4468813"/>
            <a:ext cx="5432425" cy="4294187"/>
          </a:xfrm>
        </p:spPr>
        <p:txBody>
          <a:bodyPr lIns="93557" tIns="46778" rIns="93557" bIns="46778"/>
          <a:lstStyle/>
          <a:p>
            <a:pPr>
              <a:defRPr/>
            </a:pPr>
            <a:r>
              <a:rPr lang="en-US" b="1" dirty="0">
                <a:ea typeface="SimSun" panose="02010600030101010101" pitchFamily="2" charset="-122"/>
                <a:cs typeface="SimSun"/>
              </a:rPr>
              <a:t>讲师注释</a:t>
            </a:r>
          </a:p>
          <a:p>
            <a:pPr marL="171450" indent="-171450">
              <a:buFont typeface="Arial" panose="020B0604020202020204" pitchFamily="34" charset="0"/>
              <a:buChar char="•"/>
              <a:defRPr/>
            </a:pPr>
            <a:r>
              <a:rPr dirty="0">
                <a:ea typeface="SimSun" panose="02010600030101010101" pitchFamily="2" charset="-122"/>
                <a:cs typeface="SimSun"/>
              </a:rPr>
              <a:t>甲型肝炎病毒主要存在于病毒感染者的粪便中。 </a:t>
            </a:r>
          </a:p>
          <a:p>
            <a:pPr marL="171450" indent="-171450">
              <a:buFont typeface="Arial" panose="020B0604020202020204" pitchFamily="34" charset="0"/>
              <a:buChar char="•"/>
              <a:defRPr/>
            </a:pPr>
            <a:r>
              <a:rPr dirty="0">
                <a:ea typeface="SimSun" panose="02010600030101010101" pitchFamily="2" charset="-122"/>
                <a:cs typeface="SimSun"/>
              </a:rPr>
              <a:t>这种病毒可以污染水和许多类型的食品。 </a:t>
            </a:r>
          </a:p>
          <a:p>
            <a:pPr marL="171450" indent="-171450">
              <a:buFont typeface="Arial" panose="020B0604020202020204" pitchFamily="34" charset="0"/>
              <a:buChar char="•"/>
              <a:defRPr/>
            </a:pPr>
            <a:r>
              <a:rPr dirty="0">
                <a:ea typeface="SimSun" panose="02010600030101010101" pitchFamily="2" charset="-122"/>
                <a:cs typeface="SimSun"/>
              </a:rPr>
              <a:t>它常常与即食食物相关，亦与来自受污染水域的贝壳类海产相关。</a:t>
            </a:r>
          </a:p>
          <a:p>
            <a:pPr marL="171450" indent="-171450">
              <a:buFont typeface="Arial" panose="020B0604020202020204" pitchFamily="34" charset="0"/>
              <a:buChar char="•"/>
              <a:defRPr/>
            </a:pPr>
            <a:r>
              <a:rPr dirty="0">
                <a:ea typeface="SimSun" panose="02010600030101010101" pitchFamily="2" charset="-122"/>
                <a:cs typeface="SimSun"/>
              </a:rPr>
              <a:t>受感染的食品操作者用沾染了粪便的手指接触食品或设备，往往会将病毒传播到食品中。 </a:t>
            </a:r>
          </a:p>
          <a:p>
            <a:pPr marL="171450" indent="-171450">
              <a:buFont typeface="Arial" panose="020B0604020202020204" pitchFamily="34" charset="0"/>
              <a:buChar char="•"/>
              <a:defRPr/>
            </a:pPr>
            <a:r>
              <a:rPr dirty="0">
                <a:ea typeface="SimSun" panose="02010600030101010101" pitchFamily="2" charset="-122"/>
                <a:cs typeface="SimSun"/>
              </a:rPr>
              <a:t>仅食入少量这种病毒就能使人生病。 </a:t>
            </a:r>
          </a:p>
          <a:p>
            <a:pPr marL="171450" indent="-171450">
              <a:buFont typeface="Arial" panose="020B0604020202020204" pitchFamily="34" charset="0"/>
              <a:buChar char="•"/>
              <a:defRPr/>
            </a:pPr>
            <a:r>
              <a:rPr dirty="0">
                <a:ea typeface="SimSun" panose="02010600030101010101" pitchFamily="2" charset="-122"/>
                <a:cs typeface="SimSun"/>
              </a:rPr>
              <a:t>受感染的人可能在数周内不会表现出明显的症状，但是会有很强的传染性。 </a:t>
            </a:r>
          </a:p>
          <a:p>
            <a:pPr marL="171450" indent="-171450">
              <a:buFont typeface="Arial" panose="020B0604020202020204" pitchFamily="34" charset="0"/>
              <a:buChar char="•"/>
              <a:defRPr/>
            </a:pPr>
            <a:r>
              <a:rPr dirty="0">
                <a:ea typeface="SimSun" panose="02010600030101010101" pitchFamily="2" charset="-122"/>
                <a:cs typeface="SimSun"/>
              </a:rPr>
              <a:t>烹制并不能破坏甲型肝炎病毒。</a:t>
            </a:r>
          </a:p>
          <a:p>
            <a:pPr marL="0" indent="0" eaLnBrk="1" hangingPunct="1">
              <a:spcBef>
                <a:spcPct val="0"/>
              </a:spcBef>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240808721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73503FA-E4A9-5949-ADF4-8F996706BD42}" type="slidenum">
              <a:rPr lang="en-US" sz="1200" b="0" smtClean="0">
                <a:solidFill>
                  <a:schemeClr val="tx1"/>
                </a:solidFill>
              </a:rPr>
              <a:pPr eaLnBrk="1" hangingPunct="1">
                <a:defRPr/>
              </a:pPr>
              <a:t>63</a:t>
            </a:fld>
            <a:endParaRPr lang="zh-CN" sz="1200" b="0" dirty="0">
              <a:solidFill>
                <a:schemeClr val="tx1"/>
              </a:solidFill>
            </a:endParaRPr>
          </a:p>
        </p:txBody>
      </p:sp>
      <p:sp>
        <p:nvSpPr>
          <p:cNvPr id="342019" name="Rectangle 2"/>
          <p:cNvSpPr>
            <a:spLocks noGrp="1" noRot="1" noChangeAspect="1" noChangeArrowheads="1" noTextEdit="1"/>
          </p:cNvSpPr>
          <p:nvPr>
            <p:ph type="sldImg"/>
          </p:nvPr>
        </p:nvSpPr>
        <p:spPr>
          <a:xfrm>
            <a:off x="1182688" y="696913"/>
            <a:ext cx="4648200" cy="3486150"/>
          </a:xfrm>
          <a:ln/>
        </p:spPr>
      </p:sp>
      <p:sp>
        <p:nvSpPr>
          <p:cNvPr id="131075" name="Rectangle 3"/>
          <p:cNvSpPr>
            <a:spLocks noGrp="1" noChangeArrowheads="1"/>
          </p:cNvSpPr>
          <p:nvPr>
            <p:ph type="body" idx="1"/>
          </p:nvPr>
        </p:nvSpPr>
        <p:spPr>
          <a:xfrm>
            <a:off x="876300" y="4468813"/>
            <a:ext cx="5432425" cy="4294187"/>
          </a:xfrm>
          <a:noFill/>
        </p:spPr>
        <p:txBody>
          <a:bodyPr lIns="93557" tIns="46778" rIns="93557" bIns="46778"/>
          <a:lstStyle/>
          <a:p>
            <a:pPr marL="115888" indent="-115888"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和甲型肝炎病毒一样，诺瓦克病毒常常与即食食物相关。 </a:t>
            </a:r>
          </a:p>
          <a:p>
            <a:pPr marL="171450" indent="-171450" eaLnBrk="1" hangingPunct="1">
              <a:buFont typeface="Arial" panose="020B0604020202020204" pitchFamily="34" charset="0"/>
              <a:buChar char="•"/>
            </a:pPr>
            <a:r>
              <a:rPr lang="en-US" dirty="0">
                <a:ea typeface="SimSun" panose="02010600030101010101" pitchFamily="2" charset="-122"/>
                <a:cs typeface="SimSun"/>
              </a:rPr>
              <a:t>它还与受污染的水相关。 </a:t>
            </a:r>
          </a:p>
          <a:p>
            <a:pPr marL="171450" indent="-171450" eaLnBrk="1" hangingPunct="1">
              <a:buFont typeface="Arial" panose="020B0604020202020204" pitchFamily="34" charset="0"/>
              <a:buChar char="•"/>
            </a:pPr>
            <a:r>
              <a:rPr lang="en-US" dirty="0">
                <a:ea typeface="SimSun" panose="02010600030101010101" pitchFamily="2" charset="-122"/>
                <a:cs typeface="SimSun"/>
              </a:rPr>
              <a:t>受感染的食品操作者用沾染了粪便的手指接触食品或设备，往往会将诺瓦克病毒传播到食品中。</a:t>
            </a:r>
          </a:p>
          <a:p>
            <a:pPr marL="171450" indent="-171450" eaLnBrk="1" hangingPunct="1">
              <a:buFont typeface="Arial" panose="020B0604020202020204" pitchFamily="34" charset="0"/>
              <a:buChar char="•"/>
            </a:pPr>
            <a:r>
              <a:rPr lang="en-US" dirty="0">
                <a:ea typeface="SimSun" panose="02010600030101010101" pitchFamily="2" charset="-122"/>
                <a:cs typeface="SimSun"/>
              </a:rPr>
              <a:t>仅食入少量诺瓦克病毒就能使人生病。它也有很强的传染性。 </a:t>
            </a:r>
          </a:p>
          <a:p>
            <a:pPr marL="171450" indent="-171450" eaLnBrk="1" hangingPunct="1">
              <a:buFont typeface="Arial" panose="020B0604020202020204" pitchFamily="34" charset="0"/>
              <a:buChar char="•"/>
            </a:pPr>
            <a:r>
              <a:rPr lang="en-US" dirty="0">
                <a:ea typeface="SimSun" panose="02010600030101010101" pitchFamily="2" charset="-122"/>
                <a:cs typeface="SimSun"/>
              </a:rPr>
              <a:t>人们食入这种病毒后，几小时内就会被传染。 </a:t>
            </a:r>
          </a:p>
          <a:p>
            <a:pPr marL="171450" indent="-171450" eaLnBrk="1" hangingPunct="1">
              <a:buFont typeface="Arial" panose="020B0604020202020204" pitchFamily="34" charset="0"/>
              <a:buChar char="•"/>
            </a:pPr>
            <a:r>
              <a:rPr lang="en-US" dirty="0">
                <a:ea typeface="SimSun" panose="02010600030101010101" pitchFamily="2" charset="-122"/>
                <a:cs typeface="SimSun"/>
              </a:rPr>
              <a:t>疾病症状消失后</a:t>
            </a:r>
            <a:r>
              <a:rPr lang="ja-JP" altLang="en-US" dirty="0">
                <a:ea typeface="SimSun" panose="02010600030101010101" pitchFamily="2" charset="-122"/>
                <a:cs typeface="SimSun"/>
              </a:rPr>
              <a:t>，</a:t>
            </a:r>
            <a:r>
              <a:rPr lang="en-US" altLang="ja-JP" dirty="0">
                <a:ea typeface="SimSun" panose="02010600030101010101" pitchFamily="2" charset="-122"/>
                <a:cs typeface="SimSun"/>
              </a:rPr>
              <a:t>这种病毒往往会在人的粪便中继续生存数天。</a:t>
            </a:r>
          </a:p>
          <a:p>
            <a:pPr marL="115888" indent="-115888" eaLnBrk="1" hangingPunct="1">
              <a:spcBef>
                <a:spcPct val="0"/>
              </a:spcBef>
            </a:pPr>
            <a:endParaRPr lang="zh-CN" dirty="0">
              <a:ea typeface="SimSun" panose="02010600030101010101" pitchFamily="2" charset="-122"/>
            </a:endParaRPr>
          </a:p>
        </p:txBody>
      </p:sp>
    </p:spTree>
    <p:extLst>
      <p:ext uri="{BB962C8B-B14F-4D97-AF65-F5344CB8AC3E}">
        <p14:creationId xmlns:p14="http://schemas.microsoft.com/office/powerpoint/2010/main" val="339089079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2506DBE-550E-5348-8977-814C38BBB5EF}" type="slidenum">
              <a:rPr lang="en-US" sz="1200" b="0" smtClean="0">
                <a:solidFill>
                  <a:schemeClr val="tx1"/>
                </a:solidFill>
              </a:rPr>
              <a:pPr eaLnBrk="1" hangingPunct="1">
                <a:defRPr/>
              </a:pPr>
              <a:t>64</a:t>
            </a:fld>
            <a:endParaRPr lang="zh-CN" sz="1200" b="0" dirty="0">
              <a:solidFill>
                <a:schemeClr val="tx1"/>
              </a:solidFill>
            </a:endParaRPr>
          </a:p>
        </p:txBody>
      </p:sp>
      <p:sp>
        <p:nvSpPr>
          <p:cNvPr id="343043"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916781" y="4415631"/>
            <a:ext cx="5608638" cy="4183063"/>
          </a:xfrm>
        </p:spPr>
        <p:txBody>
          <a:bodyPr/>
          <a:lstStyle/>
          <a:p>
            <a:endParaRPr lang="en-US" dirty="0"/>
          </a:p>
        </p:txBody>
      </p:sp>
    </p:spTree>
    <p:extLst>
      <p:ext uri="{BB962C8B-B14F-4D97-AF65-F5344CB8AC3E}">
        <p14:creationId xmlns:p14="http://schemas.microsoft.com/office/powerpoint/2010/main" val="257796769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5B44081-0BAC-2B47-B2D5-A0A20EF496BC}" type="slidenum">
              <a:rPr lang="en-US" sz="1200" b="0" smtClean="0">
                <a:solidFill>
                  <a:schemeClr val="tx1"/>
                </a:solidFill>
              </a:rPr>
              <a:pPr eaLnBrk="1" hangingPunct="1">
                <a:defRPr/>
              </a:pPr>
              <a:t>65</a:t>
            </a:fld>
            <a:endParaRPr lang="zh-CN" sz="1200" b="0" dirty="0">
              <a:solidFill>
                <a:schemeClr val="tx1"/>
              </a:solidFill>
            </a:endParaRPr>
          </a:p>
        </p:txBody>
      </p:sp>
      <p:sp>
        <p:nvSpPr>
          <p:cNvPr id="344067"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416336828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50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33E37BB-CCEB-8943-9ABC-695414AC7B30}" type="slidenum">
              <a:rPr lang="en-US" sz="1200" b="0" smtClean="0">
                <a:solidFill>
                  <a:schemeClr val="tx1"/>
                </a:solidFill>
              </a:rPr>
              <a:pPr eaLnBrk="1" hangingPunct="1">
                <a:defRPr/>
              </a:pPr>
              <a:t>66</a:t>
            </a:fld>
            <a:endParaRPr lang="zh-CN" sz="1200" b="0" dirty="0">
              <a:solidFill>
                <a:schemeClr val="tx1"/>
              </a:solidFill>
            </a:endParaRPr>
          </a:p>
        </p:txBody>
      </p:sp>
      <p:sp>
        <p:nvSpPr>
          <p:cNvPr id="345091" name="Rectangle 2"/>
          <p:cNvSpPr>
            <a:spLocks noGrp="1" noRot="1" noChangeAspect="1" noChangeArrowheads="1" noTextEdit="1"/>
          </p:cNvSpPr>
          <p:nvPr>
            <p:ph type="sldImg"/>
          </p:nvPr>
        </p:nvSpPr>
        <p:spPr>
          <a:xfrm>
            <a:off x="1181100" y="698500"/>
            <a:ext cx="4648200" cy="3486150"/>
          </a:xfrm>
          <a:ln/>
        </p:spPr>
      </p:sp>
      <p:sp>
        <p:nvSpPr>
          <p:cNvPr id="345092" name="Rectangle 3"/>
          <p:cNvSpPr>
            <a:spLocks noGrp="1" noChangeArrowheads="1"/>
          </p:cNvSpPr>
          <p:nvPr>
            <p:ph type="body" idx="1"/>
          </p:nvPr>
        </p:nvSpPr>
        <p:spPr>
          <a:xfrm>
            <a:off x="876300" y="4468813"/>
            <a:ext cx="5084763"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真菌包括酵母、霉菌和蘑菇。</a:t>
            </a:r>
          </a:p>
        </p:txBody>
      </p:sp>
    </p:spTree>
    <p:extLst>
      <p:ext uri="{BB962C8B-B14F-4D97-AF65-F5344CB8AC3E}">
        <p14:creationId xmlns:p14="http://schemas.microsoft.com/office/powerpoint/2010/main" val="114469599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0677540-4EC5-1940-9000-19F53D779FB8}" type="slidenum">
              <a:rPr lang="en-US" sz="1200" b="0" smtClean="0">
                <a:solidFill>
                  <a:schemeClr val="tx1"/>
                </a:solidFill>
              </a:rPr>
              <a:pPr eaLnBrk="1" hangingPunct="1">
                <a:defRPr/>
              </a:pPr>
              <a:t>67</a:t>
            </a:fld>
            <a:endParaRPr lang="zh-CN" sz="1200" b="0" dirty="0">
              <a:solidFill>
                <a:schemeClr val="tx1"/>
              </a:solidFill>
            </a:endParaRPr>
          </a:p>
        </p:txBody>
      </p:sp>
      <p:sp>
        <p:nvSpPr>
          <p:cNvPr id="346115" name="Rectangle 2"/>
          <p:cNvSpPr>
            <a:spLocks noGrp="1" noRot="1" noChangeAspect="1" noChangeArrowheads="1" noTextEdit="1"/>
          </p:cNvSpPr>
          <p:nvPr>
            <p:ph type="sldImg"/>
          </p:nvPr>
        </p:nvSpPr>
        <p:spPr>
          <a:xfrm>
            <a:off x="1182688" y="696913"/>
            <a:ext cx="4648200" cy="3486150"/>
          </a:xfrm>
          <a:ln/>
        </p:spPr>
      </p:sp>
      <p:sp>
        <p:nvSpPr>
          <p:cNvPr id="139267" name="Rectangle 3"/>
          <p:cNvSpPr>
            <a:spLocks noGrp="1" noChangeArrowheads="1"/>
          </p:cNvSpPr>
          <p:nvPr>
            <p:ph type="body" idx="1"/>
          </p:nvPr>
        </p:nvSpPr>
        <p:spPr>
          <a:xfrm>
            <a:off x="876300" y="4468813"/>
            <a:ext cx="5318125" cy="4294187"/>
          </a:xfrm>
          <a:noFill/>
        </p:spPr>
        <p:txBody>
          <a:bodyPr lIns="93557" tIns="46778" rIns="93557" bIns="46778"/>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有些毒素与某些植物、蘑菇和海产品天然相关。某些鱼类天然携带毒素。</a:t>
            </a:r>
          </a:p>
          <a:p>
            <a:pPr marL="171450" indent="-171450" eaLnBrk="1" hangingPunct="1">
              <a:buFont typeface="Arial" panose="020B0604020202020204" pitchFamily="34" charset="0"/>
              <a:buChar char="•"/>
            </a:pPr>
            <a:r>
              <a:rPr lang="en-US" dirty="0">
                <a:ea typeface="SimSun" panose="02010600030101010101" pitchFamily="2" charset="-122"/>
                <a:cs typeface="SimSun"/>
              </a:rPr>
              <a:t>其他毒素（例如组胺）是在时间与温度处理不当时由鱼肉中的病原体所引致的。在金枪鱼、鲣鱼、鲭鱼和鲯鳅身上就会发生这种情况。 </a:t>
            </a:r>
          </a:p>
          <a:p>
            <a:pPr marL="171450" indent="-171450" eaLnBrk="1" hangingPunct="1">
              <a:buFont typeface="Arial" panose="020B0604020202020204" pitchFamily="34" charset="0"/>
              <a:buChar char="•"/>
            </a:pPr>
            <a:r>
              <a:rPr lang="en-US" dirty="0">
                <a:ea typeface="SimSun" panose="02010600030101010101" pitchFamily="2" charset="-122"/>
                <a:cs typeface="SimSun"/>
              </a:rPr>
              <a:t>有些鱼会在吞食了吃过毒素的小鱼之后受到污染。其中的一种毒素就是雪卡毒素。 </a:t>
            </a:r>
          </a:p>
          <a:p>
            <a:pPr marL="171450" indent="-171450" eaLnBrk="1" hangingPunct="1">
              <a:buFont typeface="Arial" panose="020B0604020202020204" pitchFamily="34" charset="0"/>
              <a:buChar char="•"/>
            </a:pPr>
            <a:r>
              <a:rPr lang="en-US" dirty="0">
                <a:ea typeface="SimSun" panose="02010600030101010101" pitchFamily="2" charset="-122"/>
                <a:cs typeface="SimSun"/>
              </a:rPr>
              <a:t>梭鱼、鲷鱼、石斑鱼和琥珀鱼中可以找到雪卡毒素。 </a:t>
            </a:r>
          </a:p>
          <a:p>
            <a:pPr marL="171450" indent="-171450" eaLnBrk="1" hangingPunct="1">
              <a:buFont typeface="Arial" panose="020B0604020202020204" pitchFamily="34" charset="0"/>
              <a:buChar char="•"/>
            </a:pPr>
            <a:r>
              <a:rPr lang="en-US" dirty="0">
                <a:ea typeface="SimSun" panose="02010600030101010101" pitchFamily="2" charset="-122"/>
                <a:cs typeface="SimSun"/>
              </a:rPr>
              <a:t>贝壳类海产（例如牡蛎）在食入了含有毒素的海藻后也可能会被污染。</a:t>
            </a:r>
          </a:p>
          <a:p>
            <a:pPr marL="114300" indent="-114300" eaLnBrk="1" hangingPunct="1"/>
            <a:endParaRPr lang="zh-CN" dirty="0">
              <a:ea typeface="SimSun" panose="02010600030101010101" pitchFamily="2" charset="-122"/>
            </a:endParaRPr>
          </a:p>
          <a:p>
            <a:pPr marL="114300" indent="-114300" eaLnBrk="1" hangingPunct="1"/>
            <a:endParaRPr lang="zh-CN" dirty="0">
              <a:ea typeface="SimSun" panose="02010600030101010101" pitchFamily="2" charset="-122"/>
            </a:endParaRPr>
          </a:p>
          <a:p>
            <a:pPr marL="114300" indent="-114300" eaLnBrk="1" hangingPunct="1">
              <a:spcBef>
                <a:spcPct val="0"/>
              </a:spcBef>
              <a:buFontTx/>
              <a:buChar char="•"/>
            </a:pPr>
            <a:endParaRPr lang="zh-CN" dirty="0">
              <a:ea typeface="SimSun" panose="02010600030101010101" pitchFamily="2" charset="-122"/>
            </a:endParaRPr>
          </a:p>
        </p:txBody>
      </p:sp>
    </p:spTree>
    <p:extLst>
      <p:ext uri="{BB962C8B-B14F-4D97-AF65-F5344CB8AC3E}">
        <p14:creationId xmlns:p14="http://schemas.microsoft.com/office/powerpoint/2010/main" val="380008964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68</a:t>
            </a:fld>
            <a:endParaRPr lang="zh-CN" sz="1200" b="0" dirty="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sz="quarter" idx="10"/>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49049070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69</a:t>
            </a:fld>
            <a:endParaRPr lang="zh-CN" sz="1200" b="0" dirty="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2" name="Notes Placeholder 1"/>
          <p:cNvSpPr>
            <a:spLocks noGrp="1"/>
          </p:cNvSpPr>
          <p:nvPr>
            <p:ph type="body" sz="quarter" idx="10"/>
          </p:nvPr>
        </p:nvSpPr>
        <p:spPr>
          <a:xfrm>
            <a:off x="876300" y="4414837"/>
            <a:ext cx="5608638" cy="4183063"/>
          </a:xfrm>
        </p:spPr>
        <p:txBody>
          <a:bodyPr/>
          <a:lstStyle/>
          <a:p>
            <a:endParaRPr lang="en-US"/>
          </a:p>
        </p:txBody>
      </p:sp>
    </p:spTree>
    <p:extLst>
      <p:ext uri="{BB962C8B-B14F-4D97-AF65-F5344CB8AC3E}">
        <p14:creationId xmlns:p14="http://schemas.microsoft.com/office/powerpoint/2010/main" val="288637662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C99A4FA-B570-4A44-A340-8B6B363A0606}" type="slidenum">
              <a:rPr lang="en-US" sz="1200" b="0" smtClean="0">
                <a:solidFill>
                  <a:schemeClr val="tx1"/>
                </a:solidFill>
              </a:rPr>
              <a:pPr eaLnBrk="1" hangingPunct="1">
                <a:defRPr/>
              </a:pPr>
              <a:t>7</a:t>
            </a:fld>
            <a:endParaRPr lang="zh-CN" sz="1200" b="0" dirty="0">
              <a:solidFill>
                <a:schemeClr val="tx1"/>
              </a:solidFill>
            </a:endParaRPr>
          </a:p>
        </p:txBody>
      </p:sp>
      <p:sp>
        <p:nvSpPr>
          <p:cNvPr id="296963" name="Rectangle 2"/>
          <p:cNvSpPr>
            <a:spLocks noGrp="1" noRot="1" noChangeAspect="1" noChangeArrowheads="1" noTextEdit="1"/>
          </p:cNvSpPr>
          <p:nvPr>
            <p:ph type="sldImg"/>
          </p:nvPr>
        </p:nvSpPr>
        <p:spPr>
          <a:xfrm>
            <a:off x="1181100" y="698500"/>
            <a:ext cx="4648200" cy="3486150"/>
          </a:xfrm>
          <a:ln/>
        </p:spPr>
      </p:sp>
      <p:sp>
        <p:nvSpPr>
          <p:cNvPr id="296964" name="Rectangle 3"/>
          <p:cNvSpPr>
            <a:spLocks noGrp="1" noChangeArrowheads="1"/>
          </p:cNvSpPr>
          <p:nvPr>
            <p:ph type="body" idx="1"/>
          </p:nvPr>
        </p:nvSpPr>
        <p:spPr>
          <a:xfrm>
            <a:off x="876300" y="4467225"/>
            <a:ext cx="5143500" cy="4181475"/>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ea typeface="SimSun" panose="02010600030101010101" pitchFamily="2" charset="-122"/>
                <a:cs typeface="SimSun"/>
              </a:rPr>
              <a:t>讲师注释</a:t>
            </a:r>
          </a:p>
          <a:p>
            <a:pPr marL="171450" indent="-171450" eaLnBrk="1" hangingPunct="1">
              <a:spcBef>
                <a:spcPct val="50000"/>
              </a:spcBef>
              <a:buSzPct val="80000"/>
              <a:buFont typeface="Arial" panose="020B0604020202020204" pitchFamily="34" charset="0"/>
              <a:buChar char="•"/>
              <a:defRPr/>
            </a:pPr>
            <a:r>
              <a:rPr lang="en-US" dirty="0" err="1">
                <a:ea typeface="SimSun" panose="02010600030101010101" pitchFamily="2" charset="-122"/>
                <a:cs typeface="SimSun"/>
              </a:rPr>
              <a:t>最重要的是，食源性疾病的受害者可能会因此失去工作、承担医疗费用、遭受长期残疾甚至失去生命</a:t>
            </a:r>
            <a:r>
              <a:rPr lang="en-US" dirty="0">
                <a:ea typeface="SimSun" panose="02010600030101010101" pitchFamily="2" charset="-122"/>
                <a:cs typeface="SimSun"/>
              </a:rPr>
              <a:t>。 </a:t>
            </a:r>
          </a:p>
        </p:txBody>
      </p:sp>
    </p:spTree>
    <p:extLst>
      <p:ext uri="{BB962C8B-B14F-4D97-AF65-F5344CB8AC3E}">
        <p14:creationId xmlns:p14="http://schemas.microsoft.com/office/powerpoint/2010/main" val="839418670"/>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71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8A09A69-E1C8-434A-9253-B4A500A9A692}" type="slidenum">
              <a:rPr lang="en-US" sz="1200" b="0" smtClean="0">
                <a:solidFill>
                  <a:schemeClr val="tx1"/>
                </a:solidFill>
              </a:rPr>
              <a:pPr eaLnBrk="1" hangingPunct="1">
                <a:defRPr/>
              </a:pPr>
              <a:t>70</a:t>
            </a:fld>
            <a:endParaRPr lang="zh-CN" sz="1200" b="0" dirty="0">
              <a:solidFill>
                <a:schemeClr val="tx1"/>
              </a:solidFill>
            </a:endParaRPr>
          </a:p>
        </p:txBody>
      </p:sp>
      <p:sp>
        <p:nvSpPr>
          <p:cNvPr id="347139" name="Rectangle 2"/>
          <p:cNvSpPr>
            <a:spLocks noGrp="1" noRot="1" noChangeAspect="1" noChangeArrowheads="1" noTextEdit="1"/>
          </p:cNvSpPr>
          <p:nvPr>
            <p:ph type="sldImg"/>
          </p:nvPr>
        </p:nvSpPr>
        <p:spPr>
          <a:xfrm>
            <a:off x="1182688" y="696913"/>
            <a:ext cx="4648200" cy="3486150"/>
          </a:xfrm>
          <a:ln/>
        </p:spPr>
      </p:sp>
      <p:sp>
        <p:nvSpPr>
          <p:cNvPr id="141315" name="Rectangle 3"/>
          <p:cNvSpPr>
            <a:spLocks noGrp="1" noChangeArrowheads="1"/>
          </p:cNvSpPr>
          <p:nvPr>
            <p:ph type="body" idx="1"/>
          </p:nvPr>
        </p:nvSpPr>
        <p:spPr>
          <a:xfrm>
            <a:off x="876300" y="4468813"/>
            <a:ext cx="5318125" cy="4294187"/>
          </a:xfrm>
          <a:noFill/>
        </p:spPr>
        <p:txBody>
          <a:bodyPr lIns="93557" tIns="46778" rIns="93557" bIns="46778"/>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烹制或冷冻不足以将毒素破坏。 </a:t>
            </a:r>
          </a:p>
          <a:p>
            <a:pPr marL="171450" indent="-171450" eaLnBrk="1" hangingPunct="1">
              <a:buFont typeface="Arial" panose="020B0604020202020204" pitchFamily="34" charset="0"/>
              <a:buChar char="•"/>
            </a:pPr>
            <a:r>
              <a:rPr lang="en-US" dirty="0">
                <a:ea typeface="SimSun" panose="02010600030101010101" pitchFamily="2" charset="-122"/>
                <a:cs typeface="SimSun"/>
              </a:rPr>
              <a:t>预防食源性疾病的最重要的方法是从信誉良好的合格供应商处采购植物、蘑菇和海鲜。 </a:t>
            </a:r>
          </a:p>
          <a:p>
            <a:pPr marL="171450" indent="-171450" eaLnBrk="1" hangingPunct="1">
              <a:buFont typeface="Arial" panose="020B0604020202020204" pitchFamily="34" charset="0"/>
              <a:buChar char="•"/>
            </a:pPr>
            <a:r>
              <a:rPr lang="en-US" dirty="0">
                <a:ea typeface="SimSun" panose="02010600030101010101" pitchFamily="2" charset="-122"/>
                <a:cs typeface="SimSun"/>
              </a:rPr>
              <a:t>在加工生鱼时控制好时间和温度也非常重要。</a:t>
            </a:r>
          </a:p>
          <a:p>
            <a:pPr marL="171450" indent="-171450" eaLnBrk="1" hangingPunct="1">
              <a:buFont typeface="Arial" panose="020B0604020202020204" pitchFamily="34" charset="0"/>
              <a:buChar char="•"/>
            </a:pPr>
            <a:endParaRPr lang="zh-CN" dirty="0">
              <a:ea typeface="SimSun" panose="02010600030101010101" pitchFamily="2" charset="-122"/>
            </a:endParaRPr>
          </a:p>
          <a:p>
            <a:pPr marL="114300" indent="-114300" eaLnBrk="1" hangingPunct="1"/>
            <a:endParaRPr lang="zh-CN" b="1" dirty="0">
              <a:ea typeface="SimSun" panose="02010600030101010101" pitchFamily="2" charset="-122"/>
            </a:endParaRPr>
          </a:p>
          <a:p>
            <a:pPr marL="114300" indent="-114300" eaLnBrk="1" hangingPunct="1"/>
            <a:endParaRPr lang="zh-CN" dirty="0">
              <a:ea typeface="SimSun" panose="02010600030101010101" pitchFamily="2" charset="-122"/>
            </a:endParaRPr>
          </a:p>
          <a:p>
            <a:pPr marL="114300" indent="-114300" eaLnBrk="1" hangingPunct="1">
              <a:spcBef>
                <a:spcPct val="0"/>
              </a:spcBef>
              <a:buFontTx/>
              <a:buChar char="•"/>
            </a:pPr>
            <a:endParaRPr lang="zh-CN" dirty="0">
              <a:ea typeface="SimSun" panose="02010600030101010101" pitchFamily="2" charset="-122"/>
            </a:endParaRPr>
          </a:p>
          <a:p>
            <a:pPr marL="114300" indent="-114300" eaLnBrk="1" hangingPunct="1"/>
            <a:endParaRPr lang="zh-CN" dirty="0">
              <a:ea typeface="SimSun" panose="02010600030101010101" pitchFamily="2" charset="-122"/>
            </a:endParaRPr>
          </a:p>
          <a:p>
            <a:pPr marL="114300" indent="-114300" eaLnBrk="1" hangingPunct="1"/>
            <a:endParaRPr lang="zh-CN" dirty="0">
              <a:ea typeface="SimSun" panose="02010600030101010101" pitchFamily="2" charset="-122"/>
            </a:endParaRPr>
          </a:p>
          <a:p>
            <a:pPr marL="114300" indent="-114300" eaLnBrk="1" hangingPunct="1">
              <a:spcBef>
                <a:spcPct val="0"/>
              </a:spcBef>
              <a:buFontTx/>
              <a:buChar char="•"/>
            </a:pPr>
            <a:endParaRPr lang="zh-CN" dirty="0">
              <a:ea typeface="SimSun" panose="02010600030101010101" pitchFamily="2" charset="-122"/>
            </a:endParaRPr>
          </a:p>
        </p:txBody>
      </p:sp>
    </p:spTree>
    <p:extLst>
      <p:ext uri="{BB962C8B-B14F-4D97-AF65-F5344CB8AC3E}">
        <p14:creationId xmlns:p14="http://schemas.microsoft.com/office/powerpoint/2010/main" val="405004782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A6FE3F2-B1A3-364D-8D2D-74D8DEE7BF64}" type="slidenum">
              <a:rPr lang="en-US" sz="1200" b="0" smtClean="0">
                <a:solidFill>
                  <a:schemeClr val="tx1"/>
                </a:solidFill>
              </a:rPr>
              <a:pPr eaLnBrk="1" hangingPunct="1">
                <a:defRPr/>
              </a:pPr>
              <a:t>71</a:t>
            </a:fld>
            <a:endParaRPr lang="zh-CN" sz="1200" b="0" dirty="0">
              <a:solidFill>
                <a:schemeClr val="tx1"/>
              </a:solidFill>
            </a:endParaRPr>
          </a:p>
        </p:txBody>
      </p:sp>
      <p:sp>
        <p:nvSpPr>
          <p:cNvPr id="348163" name="Rectangle 2"/>
          <p:cNvSpPr>
            <a:spLocks noGrp="1" noRot="1" noChangeAspect="1" noChangeArrowheads="1" noTextEdit="1"/>
          </p:cNvSpPr>
          <p:nvPr>
            <p:ph type="sldImg"/>
          </p:nvPr>
        </p:nvSpPr>
        <p:spPr>
          <a:xfrm>
            <a:off x="1181100" y="698500"/>
            <a:ext cx="4648200" cy="3486150"/>
          </a:xfrm>
          <a:ln/>
        </p:spPr>
      </p:sp>
      <p:sp>
        <p:nvSpPr>
          <p:cNvPr id="348164" name="Rectangle 3"/>
          <p:cNvSpPr>
            <a:spLocks noGrp="1" noChangeArrowheads="1"/>
          </p:cNvSpPr>
          <p:nvPr>
            <p:ph type="body" idx="1"/>
          </p:nvPr>
        </p:nvSpPr>
        <p:spPr>
          <a:xfrm>
            <a:off x="876300" y="4465638"/>
            <a:ext cx="5422900"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化学品如果没有以正确的方式使用或存放，则可污染食品。 </a:t>
            </a:r>
          </a:p>
          <a:p>
            <a:pPr marL="171450" indent="-171450" eaLnBrk="1" hangingPunct="1">
              <a:buFont typeface="Arial" panose="020B0604020202020204" pitchFamily="34" charset="0"/>
              <a:buChar char="•"/>
              <a:defRPr/>
            </a:pPr>
            <a:r>
              <a:rPr lang="en-US" dirty="0" err="1">
                <a:ea typeface="SimSun" panose="02010600030101010101" pitchFamily="2" charset="-122"/>
                <a:cs typeface="SimSun"/>
              </a:rPr>
              <a:t>清洁剂、消毒剂、抛光剂、机器润滑剂和杀虫剂都是风险源。此外</a:t>
            </a:r>
            <a:r>
              <a:rPr lang="en-US" dirty="0">
                <a:ea typeface="SimSun" panose="02010600030101010101" pitchFamily="2" charset="-122"/>
                <a:cs typeface="SimSun"/>
              </a:rPr>
              <a:t>，</a:t>
            </a:r>
            <a:br>
              <a:rPr lang="en-US" dirty="0">
                <a:ea typeface="SimSun" panose="02010600030101010101" pitchFamily="2" charset="-122"/>
                <a:cs typeface="SimSun"/>
              </a:rPr>
            </a:br>
            <a:r>
              <a:rPr lang="en-US" dirty="0" err="1">
                <a:ea typeface="SimSun" panose="02010600030101010101" pitchFamily="2" charset="-122"/>
                <a:cs typeface="SimSun"/>
              </a:rPr>
              <a:t>除臭剂、急救用品以及健康和美容产品（例如护手霜和喷发剂）也是</a:t>
            </a:r>
            <a:r>
              <a:rPr lang="en-US" dirty="0">
                <a:ea typeface="SimSun" panose="02010600030101010101" pitchFamily="2" charset="-122"/>
                <a:cs typeface="SimSun"/>
              </a:rPr>
              <a:t/>
            </a:r>
            <a:br>
              <a:rPr lang="en-US" dirty="0">
                <a:ea typeface="SimSun" panose="02010600030101010101" pitchFamily="2" charset="-122"/>
                <a:cs typeface="SimSun"/>
              </a:rPr>
            </a:br>
            <a:r>
              <a:rPr lang="en-US" dirty="0" err="1">
                <a:ea typeface="SimSun" panose="02010600030101010101" pitchFamily="2" charset="-122"/>
                <a:cs typeface="SimSun"/>
              </a:rPr>
              <a:t>风险源</a:t>
            </a:r>
            <a:r>
              <a:rPr lang="en-US" dirty="0">
                <a:ea typeface="SimSun" panose="02010600030101010101" pitchFamily="2" charset="-122"/>
                <a:cs typeface="SimSun"/>
              </a:rPr>
              <a:t>。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某些类型的厨房用具和设备可能是化学污染的危险源。这包括由铅锡合金、铜、锌和某些类型的彩陶制成的器具。对食品来说，这些材料并不总是安全的，可能会造成污染。将酸性食品（例如番茄酱）存放在这些器具中时尤为如此。</a:t>
            </a:r>
          </a:p>
        </p:txBody>
      </p:sp>
    </p:spTree>
    <p:extLst>
      <p:ext uri="{BB962C8B-B14F-4D97-AF65-F5344CB8AC3E}">
        <p14:creationId xmlns:p14="http://schemas.microsoft.com/office/powerpoint/2010/main" val="177689362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1C0004-EC70-3640-BBA6-3F74B405760B}" type="slidenum">
              <a:rPr lang="en-US" sz="1200" b="0" smtClean="0">
                <a:solidFill>
                  <a:schemeClr val="tx1"/>
                </a:solidFill>
              </a:rPr>
              <a:pPr eaLnBrk="1" hangingPunct="1">
                <a:defRPr/>
              </a:pPr>
              <a:t>72</a:t>
            </a:fld>
            <a:endParaRPr lang="zh-CN" sz="1200" b="0" dirty="0">
              <a:solidFill>
                <a:schemeClr val="tx1"/>
              </a:solidFill>
            </a:endParaRPr>
          </a:p>
        </p:txBody>
      </p:sp>
      <p:sp>
        <p:nvSpPr>
          <p:cNvPr id="349187" name="Rectangle 2"/>
          <p:cNvSpPr>
            <a:spLocks noGrp="1" noRot="1" noChangeAspect="1" noChangeArrowheads="1" noTextEdit="1"/>
          </p:cNvSpPr>
          <p:nvPr>
            <p:ph type="sldImg"/>
          </p:nvPr>
        </p:nvSpPr>
        <p:spPr>
          <a:xfrm>
            <a:off x="1181100" y="698500"/>
            <a:ext cx="4648200" cy="3486150"/>
          </a:xfrm>
          <a:ln/>
        </p:spPr>
      </p:sp>
      <p:sp>
        <p:nvSpPr>
          <p:cNvPr id="349188" name="Rectangle 3"/>
          <p:cNvSpPr>
            <a:spLocks noGrp="1" noChangeArrowheads="1"/>
          </p:cNvSpPr>
          <p:nvPr>
            <p:ph type="body" idx="1"/>
          </p:nvPr>
        </p:nvSpPr>
        <p:spPr>
          <a:xfrm>
            <a:off x="876300" y="4465638"/>
            <a:ext cx="5367338"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如果怀疑患病，请拨打您所在地区的急救电话和中毒控制机构的电话。 </a:t>
            </a:r>
          </a:p>
        </p:txBody>
      </p:sp>
    </p:spTree>
    <p:extLst>
      <p:ext uri="{BB962C8B-B14F-4D97-AF65-F5344CB8AC3E}">
        <p14:creationId xmlns:p14="http://schemas.microsoft.com/office/powerpoint/2010/main" val="860575456"/>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DEB32E6-D0D2-034B-B127-1621FDEBD066}" type="slidenum">
              <a:rPr lang="en-US" sz="1200" b="0" smtClean="0">
                <a:solidFill>
                  <a:schemeClr val="tx1"/>
                </a:solidFill>
              </a:rPr>
              <a:pPr eaLnBrk="1" hangingPunct="1">
                <a:defRPr/>
              </a:pPr>
              <a:t>73</a:t>
            </a:fld>
            <a:endParaRPr lang="zh-CN" sz="1200" b="0" dirty="0">
              <a:solidFill>
                <a:schemeClr val="tx1"/>
              </a:solidFill>
            </a:endParaRPr>
          </a:p>
        </p:txBody>
      </p:sp>
      <p:sp>
        <p:nvSpPr>
          <p:cNvPr id="350211" name="Rectangle 2"/>
          <p:cNvSpPr>
            <a:spLocks noGrp="1" noRot="1" noChangeAspect="1" noChangeArrowheads="1" noTextEdit="1"/>
          </p:cNvSpPr>
          <p:nvPr>
            <p:ph type="sldImg"/>
          </p:nvPr>
        </p:nvSpPr>
        <p:spPr>
          <a:xfrm>
            <a:off x="1181100" y="698500"/>
            <a:ext cx="4648200" cy="3486150"/>
          </a:xfrm>
          <a:ln/>
        </p:spPr>
      </p:sp>
      <p:sp>
        <p:nvSpPr>
          <p:cNvPr id="147459"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2" name="Notes Placeholder 1"/>
          <p:cNvSpPr>
            <a:spLocks noGrp="1"/>
          </p:cNvSpPr>
          <p:nvPr>
            <p:ph type="body" idx="1"/>
          </p:nvPr>
        </p:nvSpPr>
        <p:spPr>
          <a:xfrm>
            <a:off x="876300" y="4416425"/>
            <a:ext cx="5608638" cy="4183063"/>
          </a:xfrm>
        </p:spPr>
        <p:txBody>
          <a:bodyPr/>
          <a:lstStyle/>
          <a:p>
            <a:r>
              <a:rPr lang="en-US" b="1" dirty="0">
                <a:ea typeface="SimSun" panose="02010600030101010101" pitchFamily="2" charset="-122"/>
                <a:cs typeface="SimSun"/>
              </a:rPr>
              <a:t>讲师注释</a:t>
            </a:r>
            <a:endParaRPr lang="zh-CN" b="1" dirty="0">
              <a:ea typeface="SimSun" panose="02010600030101010101" pitchFamily="2" charset="-122"/>
            </a:endParaRPr>
          </a:p>
          <a:p>
            <a:pPr marL="171450" indent="-171450">
              <a:buFont typeface="Arial" panose="020B0604020202020204" pitchFamily="34" charset="0"/>
              <a:buChar char="•"/>
            </a:pPr>
            <a:r>
              <a:rPr lang="en-US" sz="1200" b="0" i="0" u="none" strike="noStrike" kern="1200" baseline="0" dirty="0">
                <a:solidFill>
                  <a:schemeClr val="tx1"/>
                </a:solidFill>
                <a:ea typeface="SimSun" panose="02010600030101010101" pitchFamily="2" charset="-122"/>
                <a:cs typeface="SimSun"/>
              </a:rPr>
              <a:t>您所使用的必须是获准用于食品服务机构的化学品。亦必须是维修设施的必要用品。 </a:t>
            </a:r>
            <a:endParaRPr lang="zh-CN" dirty="0">
              <a:ea typeface="SimSun" panose="02010600030101010101" pitchFamily="2" charset="-122"/>
            </a:endParaRPr>
          </a:p>
        </p:txBody>
      </p:sp>
    </p:spTree>
    <p:extLst>
      <p:ext uri="{BB962C8B-B14F-4D97-AF65-F5344CB8AC3E}">
        <p14:creationId xmlns:p14="http://schemas.microsoft.com/office/powerpoint/2010/main" val="44416329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0CF074C-9D9F-1945-9011-B3E306F8409C}" type="slidenum">
              <a:rPr lang="en-US" sz="1200" b="0" smtClean="0">
                <a:solidFill>
                  <a:schemeClr val="tx1"/>
                </a:solidFill>
              </a:rPr>
              <a:pPr eaLnBrk="1" hangingPunct="1">
                <a:defRPr/>
              </a:pPr>
              <a:t>74</a:t>
            </a:fld>
            <a:endParaRPr lang="zh-CN" sz="1200" b="0" dirty="0">
              <a:solidFill>
                <a:schemeClr val="tx1"/>
              </a:solidFill>
            </a:endParaRPr>
          </a:p>
        </p:txBody>
      </p:sp>
      <p:sp>
        <p:nvSpPr>
          <p:cNvPr id="351235"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1538" y="4415631"/>
            <a:ext cx="5608638" cy="4183063"/>
          </a:xfrm>
        </p:spPr>
        <p:txBody>
          <a:bodyPr/>
          <a:lstStyle/>
          <a:p>
            <a:endParaRPr lang="en-US" dirty="0"/>
          </a:p>
        </p:txBody>
      </p:sp>
    </p:spTree>
    <p:extLst>
      <p:ext uri="{BB962C8B-B14F-4D97-AF65-F5344CB8AC3E}">
        <p14:creationId xmlns:p14="http://schemas.microsoft.com/office/powerpoint/2010/main" val="216788281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502B503-1F60-E547-9A4F-58EB772150D1}" type="slidenum">
              <a:rPr lang="en-US" sz="1200" b="0" smtClean="0">
                <a:solidFill>
                  <a:schemeClr val="tx1"/>
                </a:solidFill>
              </a:rPr>
              <a:pPr eaLnBrk="1" hangingPunct="1">
                <a:defRPr/>
              </a:pPr>
              <a:t>75</a:t>
            </a:fld>
            <a:endParaRPr lang="zh-CN" sz="1200" b="0" dirty="0">
              <a:solidFill>
                <a:schemeClr val="tx1"/>
              </a:solidFill>
            </a:endParaRPr>
          </a:p>
        </p:txBody>
      </p:sp>
      <p:sp>
        <p:nvSpPr>
          <p:cNvPr id="352259" name="Rectangle 2"/>
          <p:cNvSpPr>
            <a:spLocks noGrp="1" noRot="1" noChangeAspect="1" noChangeArrowheads="1" noTextEdit="1"/>
          </p:cNvSpPr>
          <p:nvPr>
            <p:ph type="sldImg"/>
          </p:nvPr>
        </p:nvSpPr>
        <p:spPr>
          <a:xfrm>
            <a:off x="1181100" y="698500"/>
            <a:ext cx="4648200" cy="3486150"/>
          </a:xfrm>
          <a:ln/>
        </p:spPr>
      </p:sp>
      <p:sp>
        <p:nvSpPr>
          <p:cNvPr id="151555" name="Notes Placeholder 1"/>
          <p:cNvSpPr>
            <a:spLocks noGrp="1"/>
          </p:cNvSpPr>
          <p:nvPr/>
        </p:nvSpPr>
        <p:spPr bwMode="auto">
          <a:xfrm>
            <a:off x="701675" y="4416425"/>
            <a:ext cx="5608638" cy="418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437" tIns="46219" rIns="92437" bIns="46219"/>
          <a:lstStyle/>
          <a:p>
            <a:pPr marL="233363" indent="-233363" eaLnBrk="0" hangingPunct="0">
              <a:spcBef>
                <a:spcPct val="30000"/>
              </a:spcBef>
            </a:pPr>
            <a:endParaRPr lang="en-US" sz="1200" b="0" dirty="0">
              <a:solidFill>
                <a:schemeClr val="tx1"/>
              </a:solidFill>
              <a:latin typeface="Times New Roman" charset="0"/>
            </a:endParaRPr>
          </a:p>
        </p:txBody>
      </p:sp>
      <p:sp>
        <p:nvSpPr>
          <p:cNvPr id="352261" name="Notes Placeholder 1"/>
          <p:cNvSpPr>
            <a:spLocks noGrp="1"/>
          </p:cNvSpPr>
          <p:nvPr>
            <p:ph type="body" idx="1"/>
          </p:nvPr>
        </p:nvSpPr>
        <p:spPr>
          <a:xfrm>
            <a:off x="876300" y="44021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当异物进入食品中时，便会造成食品污染。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当自然物体（例如鱼排中的鱼骨）残留在食品中时，食品也会受到污染。</a:t>
            </a:r>
          </a:p>
        </p:txBody>
      </p:sp>
    </p:spTree>
    <p:extLst>
      <p:ext uri="{BB962C8B-B14F-4D97-AF65-F5344CB8AC3E}">
        <p14:creationId xmlns:p14="http://schemas.microsoft.com/office/powerpoint/2010/main" val="14796117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64F6667-CEE1-4440-85E1-4538607A65CB}" type="slidenum">
              <a:rPr lang="en-US" sz="1200" b="0" smtClean="0">
                <a:solidFill>
                  <a:schemeClr val="tx1"/>
                </a:solidFill>
              </a:rPr>
              <a:pPr eaLnBrk="1" hangingPunct="1">
                <a:defRPr/>
              </a:pPr>
              <a:t>76</a:t>
            </a:fld>
            <a:endParaRPr lang="zh-CN" sz="1200" b="0" dirty="0">
              <a:solidFill>
                <a:schemeClr val="tx1"/>
              </a:solidFill>
            </a:endParaRPr>
          </a:p>
        </p:txBody>
      </p:sp>
      <p:sp>
        <p:nvSpPr>
          <p:cNvPr id="353283" name="Rectangle 2"/>
          <p:cNvSpPr>
            <a:spLocks noGrp="1" noRot="1" noChangeAspect="1" noChangeArrowheads="1" noTextEdit="1"/>
          </p:cNvSpPr>
          <p:nvPr>
            <p:ph type="sldImg"/>
          </p:nvPr>
        </p:nvSpPr>
        <p:spPr>
          <a:xfrm>
            <a:off x="1181100" y="698500"/>
            <a:ext cx="4648200" cy="3486150"/>
          </a:xfrm>
          <a:ln/>
        </p:spPr>
      </p:sp>
      <p:sp>
        <p:nvSpPr>
          <p:cNvPr id="2" name="Notes Placeholder 1"/>
          <p:cNvSpPr>
            <a:spLocks noGrp="1"/>
          </p:cNvSpPr>
          <p:nvPr>
            <p:ph type="body" idx="1"/>
          </p:nvPr>
        </p:nvSpPr>
        <p:spPr>
          <a:xfrm>
            <a:off x="876300" y="4415631"/>
            <a:ext cx="5608638" cy="4183063"/>
          </a:xfrm>
        </p:spPr>
        <p:txBody>
          <a:bodyPr/>
          <a:lstStyle/>
          <a:p>
            <a:endParaRPr lang="en-US" dirty="0"/>
          </a:p>
        </p:txBody>
      </p:sp>
    </p:spTree>
    <p:extLst>
      <p:ext uri="{BB962C8B-B14F-4D97-AF65-F5344CB8AC3E}">
        <p14:creationId xmlns:p14="http://schemas.microsoft.com/office/powerpoint/2010/main" val="354493082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1CB15045-FDDF-2F49-8F1F-576D3DC7CFAE}" type="slidenum">
              <a:rPr lang="en-US" sz="1200" b="0" smtClean="0">
                <a:solidFill>
                  <a:schemeClr val="tx1"/>
                </a:solidFill>
              </a:rPr>
              <a:pPr eaLnBrk="1" hangingPunct="1">
                <a:defRPr/>
              </a:pPr>
              <a:t>77</a:t>
            </a:fld>
            <a:endParaRPr lang="zh-CN" sz="1200" b="0" dirty="0">
              <a:solidFill>
                <a:schemeClr val="tx1"/>
              </a:solidFill>
            </a:endParaRPr>
          </a:p>
        </p:txBody>
      </p:sp>
      <p:sp>
        <p:nvSpPr>
          <p:cNvPr id="354307" name="Rectangle 2"/>
          <p:cNvSpPr>
            <a:spLocks noGrp="1" noRot="1" noChangeAspect="1" noChangeArrowheads="1" noTextEdit="1"/>
          </p:cNvSpPr>
          <p:nvPr>
            <p:ph type="sldImg"/>
          </p:nvPr>
        </p:nvSpPr>
        <p:spPr>
          <a:xfrm>
            <a:off x="1181100" y="698500"/>
            <a:ext cx="4648200" cy="3486150"/>
          </a:xfrm>
          <a:ln/>
        </p:spPr>
      </p:sp>
      <p:sp>
        <p:nvSpPr>
          <p:cNvPr id="155651"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您还必须采取措施来阻止那些试图蓄意污染食品的人。这可能包括幻灯片中所列的群体。</a:t>
            </a:r>
          </a:p>
          <a:p>
            <a:pPr marL="171450" indent="-171450" eaLnBrk="1" hangingPunct="1">
              <a:buFont typeface="Arial" panose="020B0604020202020204" pitchFamily="34" charset="0"/>
              <a:buChar char="•"/>
            </a:pPr>
            <a:r>
              <a:rPr lang="en-US" dirty="0">
                <a:ea typeface="SimSun" panose="02010600030101010101" pitchFamily="2" charset="-122"/>
                <a:cs typeface="SimSun"/>
              </a:rPr>
              <a:t>这些人可能使用生物、化学或物理污染物试图在您的食品上动手脚，他们甚至可能会使用放射性物质。 </a:t>
            </a:r>
          </a:p>
          <a:p>
            <a:pPr marL="171450" indent="-171450" eaLnBrk="1" hangingPunct="1">
              <a:buFont typeface="Arial" panose="020B0604020202020204" pitchFamily="34" charset="0"/>
              <a:buChar char="•"/>
            </a:pPr>
            <a:r>
              <a:rPr lang="en-US" dirty="0">
                <a:ea typeface="SimSun" panose="02010600030101010101" pitchFamily="2" charset="-122"/>
                <a:cs typeface="SimSun"/>
              </a:rPr>
              <a:t>攻击可能会在食品供应链中的任何环节发生。但他们通常会侧重某一项特定的食品品项、流程或企业。</a:t>
            </a:r>
          </a:p>
          <a:p>
            <a:pPr marL="171450" indent="-171450" eaLnBrk="1" hangingPunct="1">
              <a:buFont typeface="Arial" panose="020B0604020202020204" pitchFamily="34" charset="0"/>
              <a:buChar char="•"/>
            </a:pPr>
            <a:r>
              <a:rPr lang="en-US" dirty="0">
                <a:ea typeface="SimSun" panose="02010600030101010101" pitchFamily="2" charset="-122"/>
                <a:cs typeface="SimSun"/>
              </a:rPr>
              <a:t>保护食品的最佳方法是尽可能让食品难以被动手脚。因此，食品防护计划应该针对在您的餐饮机构中食品会遇有风险的环节。</a:t>
            </a:r>
          </a:p>
          <a:p>
            <a:pPr marL="171450" indent="-171450" eaLnBrk="1" hangingPunct="1">
              <a:buFont typeface="Arial" panose="020B0604020202020204" pitchFamily="34" charset="0"/>
              <a:buChar char="•"/>
            </a:pPr>
            <a:r>
              <a:rPr lang="en-US" dirty="0">
                <a:ea typeface="SimSun" panose="02010600030101010101" pitchFamily="2" charset="-122"/>
                <a:cs typeface="SimSun"/>
              </a:rPr>
              <a:t>FDA 建立了一套可用于制定食品防护计划的工具。该工具以 A.L.E.R.T. 缩写为基础。它可以帮助您识别在您的餐饮机构中食品会遇有风险的环节。</a:t>
            </a:r>
          </a:p>
          <a:p>
            <a:pPr marL="114300" indent="-114300" eaLnBrk="1" hangingPunct="1">
              <a:buFontTx/>
              <a:buChar char="•"/>
            </a:pPr>
            <a:endParaRPr lang="zh-CN" dirty="0">
              <a:ea typeface="SimSun" panose="02010600030101010101" pitchFamily="2" charset="-122"/>
            </a:endParaRPr>
          </a:p>
          <a:p>
            <a:pPr marL="114300" indent="-114300" eaLnBrk="1" hangingPunct="1">
              <a:buFontTx/>
              <a:buChar char="•"/>
            </a:pPr>
            <a:endParaRPr lang="zh-CN" dirty="0">
              <a:ea typeface="SimSun" panose="02010600030101010101" pitchFamily="2" charset="-122"/>
            </a:endParaRPr>
          </a:p>
        </p:txBody>
      </p:sp>
    </p:spTree>
    <p:extLst>
      <p:ext uri="{BB962C8B-B14F-4D97-AF65-F5344CB8AC3E}">
        <p14:creationId xmlns:p14="http://schemas.microsoft.com/office/powerpoint/2010/main" val="716515107"/>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33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EB8E1AA1-582F-FF46-9750-8CA2D234F02E}" type="slidenum">
              <a:rPr lang="en-US" sz="1200" b="0" smtClean="0">
                <a:solidFill>
                  <a:schemeClr val="tx1"/>
                </a:solidFill>
              </a:rPr>
              <a:pPr eaLnBrk="1" hangingPunct="1">
                <a:defRPr/>
              </a:pPr>
              <a:t>78</a:t>
            </a:fld>
            <a:endParaRPr lang="zh-CN" sz="1200" b="0" dirty="0">
              <a:solidFill>
                <a:schemeClr val="tx1"/>
              </a:solidFill>
            </a:endParaRPr>
          </a:p>
        </p:txBody>
      </p:sp>
      <p:sp>
        <p:nvSpPr>
          <p:cNvPr id="355331" name="Rectangle 2"/>
          <p:cNvSpPr>
            <a:spLocks noGrp="1" noRot="1" noChangeAspect="1" noChangeArrowheads="1" noTextEdit="1"/>
          </p:cNvSpPr>
          <p:nvPr>
            <p:ph type="sldImg"/>
          </p:nvPr>
        </p:nvSpPr>
        <p:spPr>
          <a:xfrm>
            <a:off x="1181100" y="698500"/>
            <a:ext cx="4648200" cy="3486150"/>
          </a:xfrm>
          <a:ln/>
        </p:spPr>
      </p:sp>
      <p:sp>
        <p:nvSpPr>
          <p:cNvPr id="157699" name="Rectangle 3"/>
          <p:cNvSpPr>
            <a:spLocks noGrp="1" noChangeArrowheads="1"/>
          </p:cNvSpPr>
          <p:nvPr>
            <p:ph type="body" idx="1"/>
          </p:nvPr>
        </p:nvSpPr>
        <p:spPr>
          <a:xfrm>
            <a:off x="876300" y="4465638"/>
            <a:ext cx="5715000" cy="45259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b="1" dirty="0">
                <a:ea typeface="SimSun" panose="02010600030101010101" pitchFamily="2" charset="-122"/>
                <a:cs typeface="SimSun"/>
              </a:rPr>
              <a:t>保证。</a:t>
            </a:r>
            <a:r>
              <a:rPr lang="en-US" dirty="0">
                <a:ea typeface="SimSun" panose="02010600030101010101" pitchFamily="2" charset="-122"/>
                <a:cs typeface="SimSun"/>
              </a:rPr>
              <a:t>确保您收到的产品来自安全的来源。监督产品交付。选择执行食品防御措施的合格供应商。要求配送车辆上锁或密封。</a:t>
            </a:r>
          </a:p>
          <a:p>
            <a:pPr marL="171450" indent="-171450" eaLnBrk="1" hangingPunct="1">
              <a:buFont typeface="Arial" panose="020B0604020202020204" pitchFamily="34" charset="0"/>
              <a:buChar char="•"/>
            </a:pPr>
            <a:r>
              <a:rPr lang="en-US" b="1" dirty="0">
                <a:ea typeface="SimSun" panose="02010600030101010101" pitchFamily="2" charset="-122"/>
                <a:cs typeface="SimSun"/>
              </a:rPr>
              <a:t>留意。</a:t>
            </a:r>
            <a:r>
              <a:rPr lang="en-US" dirty="0">
                <a:ea typeface="SimSun" panose="02010600030101010101" pitchFamily="2" charset="-122"/>
                <a:cs typeface="SimSun"/>
              </a:rPr>
              <a:t>监控设施中产品的安全。限制进入预制和存放区域。其中一种方法是将存放区域上锁。制定关于处理受损产品的制度。将化学品存放在安全的地方。培训员工发现食品防御威胁。</a:t>
            </a:r>
          </a:p>
          <a:p>
            <a:pPr marL="171450" indent="-171450" eaLnBrk="1" hangingPunct="1">
              <a:buFont typeface="Arial" panose="020B0604020202020204" pitchFamily="34" charset="0"/>
              <a:buChar char="•"/>
            </a:pPr>
            <a:r>
              <a:rPr lang="en-US" b="1" dirty="0">
                <a:ea typeface="SimSun" panose="02010600030101010101" pitchFamily="2" charset="-122"/>
                <a:cs typeface="SimSun"/>
              </a:rPr>
              <a:t>员工。</a:t>
            </a:r>
            <a:r>
              <a:rPr lang="en-US" dirty="0">
                <a:ea typeface="SimSun" panose="02010600030101010101" pitchFamily="2" charset="-122"/>
                <a:cs typeface="SimSun"/>
              </a:rPr>
              <a:t>掌握设施内进出的人员。限制进入预制和存放区域。确定所有访客的身份并验证其证件。对员工执行背景调查。</a:t>
            </a:r>
          </a:p>
          <a:p>
            <a:pPr marL="171450" indent="-171450">
              <a:buFont typeface="Arial" panose="020B0604020202020204" pitchFamily="34" charset="0"/>
              <a:buChar char="•"/>
            </a:pPr>
            <a:r>
              <a:rPr lang="en-US" b="1" dirty="0">
                <a:ea typeface="SimSun" panose="02010600030101010101" pitchFamily="2" charset="-122"/>
                <a:cs typeface="SimSun"/>
              </a:rPr>
              <a:t>报告。</a:t>
            </a:r>
            <a:r>
              <a:rPr lang="en-US" dirty="0">
                <a:ea typeface="SimSun" panose="02010600030101010101" pitchFamily="2" charset="-122"/>
                <a:cs typeface="SimSun"/>
              </a:rPr>
              <a:t>保留与食品防御相关的信息供查看：收货记录、办公档案和文件、员工档案以及随机性的食品防御自我检查。</a:t>
            </a:r>
          </a:p>
          <a:p>
            <a:pPr marL="171450" indent="-171450">
              <a:buFont typeface="Arial" panose="020B0604020202020204" pitchFamily="34" charset="0"/>
              <a:buChar char="•"/>
            </a:pPr>
            <a:r>
              <a:rPr lang="en-US" b="1" dirty="0">
                <a:ea typeface="SimSun" panose="02010600030101010101" pitchFamily="2" charset="-122"/>
                <a:cs typeface="SimSun"/>
              </a:rPr>
              <a:t>威胁。</a:t>
            </a:r>
            <a:r>
              <a:rPr lang="en-US" dirty="0">
                <a:ea typeface="SimSun" panose="02010600030101010101" pitchFamily="2" charset="-122"/>
                <a:cs typeface="SimSun"/>
              </a:rPr>
              <a:t>如果您的餐饮机构中存在可疑的活动或威胁，确定您要怎么做以及您要联系谁。保留您怀疑受到污染的任何产品。立即联系您的监管部门。维护紧急联系人名单。</a:t>
            </a:r>
          </a:p>
        </p:txBody>
      </p:sp>
    </p:spTree>
    <p:extLst>
      <p:ext uri="{BB962C8B-B14F-4D97-AF65-F5344CB8AC3E}">
        <p14:creationId xmlns:p14="http://schemas.microsoft.com/office/powerpoint/2010/main" val="225103861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6529054-0A5C-3241-9E08-CB2DACDCE6DB}" type="slidenum">
              <a:rPr lang="en-US" sz="1200" b="0" smtClean="0">
                <a:solidFill>
                  <a:schemeClr val="tx1"/>
                </a:solidFill>
              </a:rPr>
              <a:pPr eaLnBrk="1" hangingPunct="1">
                <a:defRPr/>
              </a:pPr>
              <a:t>79</a:t>
            </a:fld>
            <a:endParaRPr lang="zh-CN" sz="1200" b="0" dirty="0">
              <a:solidFill>
                <a:schemeClr val="tx1"/>
              </a:solidFill>
            </a:endParaRPr>
          </a:p>
        </p:txBody>
      </p:sp>
      <p:sp>
        <p:nvSpPr>
          <p:cNvPr id="356355"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itchFamily="34" charset="0"/>
              <a:buChar char="•"/>
              <a:defRPr/>
            </a:pPr>
            <a:r>
              <a:rPr dirty="0">
                <a:ea typeface="SimSun" panose="02010600030101010101" pitchFamily="2" charset="-122"/>
                <a:cs typeface="SimSun"/>
              </a:rPr>
              <a:t>下面是您在应对疾病爆发时应该考虑的一些事情。接下来的几张幻灯片将讨论相关内容。</a:t>
            </a:r>
          </a:p>
          <a:p>
            <a:pPr marL="0" indent="0" eaLnBrk="1" hangingPunct="1">
              <a:buFont typeface="Arial" pitchFamily="34" charset="0"/>
              <a:buNone/>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32292352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95883976-B3A0-004D-B2FF-7F26349589F8}" type="slidenum">
              <a:rPr lang="en-US" sz="1200" b="0" smtClean="0">
                <a:solidFill>
                  <a:schemeClr val="tx1"/>
                </a:solidFill>
              </a:rPr>
              <a:pPr eaLnBrk="1" hangingPunct="1">
                <a:defRPr/>
              </a:pPr>
              <a:t>8</a:t>
            </a:fld>
            <a:endParaRPr lang="zh-CN" sz="1200" b="0" dirty="0">
              <a:solidFill>
                <a:schemeClr val="tx1"/>
              </a:solidFill>
            </a:endParaRPr>
          </a:p>
        </p:txBody>
      </p:sp>
      <p:sp>
        <p:nvSpPr>
          <p:cNvPr id="297987" name="Rectangle 2"/>
          <p:cNvSpPr>
            <a:spLocks noGrp="1" noRot="1" noChangeAspect="1" noChangeArrowheads="1" noTextEdit="1"/>
          </p:cNvSpPr>
          <p:nvPr>
            <p:ph type="sldImg"/>
          </p:nvPr>
        </p:nvSpPr>
        <p:spPr>
          <a:xfrm>
            <a:off x="1181100" y="698500"/>
            <a:ext cx="4648200" cy="3486150"/>
          </a:xfrm>
          <a:ln/>
        </p:spPr>
      </p:sp>
      <p:sp>
        <p:nvSpPr>
          <p:cNvPr id="297988"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不安全的食品通常是受污染的结果，即食品中存在有害物质。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污染物可能来自病原体、化学品或有形物体。它们还可能来自您的餐饮机构所采用的某些不安全的做法。</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此处所列的每一种污染物都可能危及食品安全。不过，生物污染物是大多数食源性疾病的元凶。</a:t>
            </a:r>
          </a:p>
        </p:txBody>
      </p:sp>
    </p:spTree>
    <p:extLst>
      <p:ext uri="{BB962C8B-B14F-4D97-AF65-F5344CB8AC3E}">
        <p14:creationId xmlns:p14="http://schemas.microsoft.com/office/powerpoint/2010/main" val="344884939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E2B4E48-3C45-1F42-9AB4-0A08A8E36146}" type="slidenum">
              <a:rPr lang="en-US" sz="1200" b="0" smtClean="0">
                <a:solidFill>
                  <a:schemeClr val="tx1"/>
                </a:solidFill>
              </a:rPr>
              <a:pPr eaLnBrk="1" hangingPunct="1">
                <a:defRPr/>
              </a:pPr>
              <a:t>80</a:t>
            </a:fld>
            <a:endParaRPr lang="zh-CN" sz="1200" b="0" dirty="0">
              <a:solidFill>
                <a:schemeClr val="tx1"/>
              </a:solidFill>
            </a:endParaRPr>
          </a:p>
        </p:txBody>
      </p:sp>
      <p:sp>
        <p:nvSpPr>
          <p:cNvPr id="357379"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itchFamily="34" charset="0"/>
              <a:buChar char="•"/>
              <a:defRPr/>
            </a:pPr>
            <a:r>
              <a:rPr dirty="0">
                <a:ea typeface="SimSun" panose="02010600030101010101" pitchFamily="2" charset="-122"/>
                <a:cs typeface="SimSun"/>
              </a:rPr>
              <a:t>询问投诉者的联系信息并确定其所吃的食品。还请投诉者描述症状，以及开始感到不适的时间。</a:t>
            </a:r>
          </a:p>
          <a:p>
            <a:pPr marL="171450" indent="-171450" eaLnBrk="1" hangingPunct="1">
              <a:buFont typeface="Arial" pitchFamily="34" charset="0"/>
              <a:buChar char="•"/>
              <a:defRPr/>
            </a:pPr>
            <a:r>
              <a:rPr dirty="0">
                <a:ea typeface="SimSun" panose="02010600030101010101" pitchFamily="2" charset="-122"/>
                <a:cs typeface="SimSun"/>
              </a:rPr>
              <a:t>如果您怀疑发生疾病集中爆发，请联系当地监管部门。</a:t>
            </a:r>
          </a:p>
          <a:p>
            <a:pPr marL="0" indent="0" eaLnBrk="1" hangingPunct="1">
              <a:buFont typeface="Arial" pitchFamily="34" charset="0"/>
              <a:buNone/>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348799190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0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BAA3FEF9-2CAE-3D47-954F-EADCB13271BA}" type="slidenum">
              <a:rPr lang="en-US" sz="1200" b="0" smtClean="0">
                <a:solidFill>
                  <a:schemeClr val="tx1"/>
                </a:solidFill>
              </a:rPr>
              <a:pPr eaLnBrk="1" hangingPunct="1">
                <a:defRPr/>
              </a:pPr>
              <a:t>81</a:t>
            </a:fld>
            <a:endParaRPr lang="zh-CN" sz="1200" b="0" dirty="0">
              <a:solidFill>
                <a:schemeClr val="tx1"/>
              </a:solidFill>
            </a:endParaRPr>
          </a:p>
        </p:txBody>
      </p:sp>
      <p:sp>
        <p:nvSpPr>
          <p:cNvPr id="358403"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itchFamily="34" charset="0"/>
              <a:buChar char="•"/>
              <a:defRPr/>
            </a:pPr>
            <a:r>
              <a:rPr dirty="0">
                <a:ea typeface="SimSun" panose="02010600030101010101" pitchFamily="2" charset="-122"/>
                <a:cs typeface="SimSun"/>
              </a:rPr>
              <a:t>如有任何剩余的疑似有问题的产品，请将其隔离。在产品上放置</a:t>
            </a:r>
            <a:r>
              <a:rPr lang="zh-CN" altLang="en-US" dirty="0">
                <a:ea typeface="SimSun" panose="02010600030101010101" pitchFamily="2" charset="-122"/>
                <a:cs typeface="SimSun"/>
              </a:rPr>
              <a:t>写有“请勿使用”和“请勿弃置”</a:t>
            </a:r>
            <a:r>
              <a:rPr dirty="0">
                <a:ea typeface="SimSun" panose="02010600030101010101" pitchFamily="2" charset="-122"/>
                <a:cs typeface="SimSun"/>
              </a:rPr>
              <a:t>的标签（如幻灯片中的照片所示）。</a:t>
            </a:r>
          </a:p>
          <a:p>
            <a:pPr marL="171450" indent="-171450" eaLnBrk="1" hangingPunct="1">
              <a:buFont typeface="Arial" pitchFamily="34" charset="0"/>
              <a:buChar char="•"/>
              <a:defRPr/>
            </a:pPr>
            <a:r>
              <a:rPr dirty="0">
                <a:ea typeface="SimSun" panose="02010600030101010101" pitchFamily="2" charset="-122"/>
                <a:cs typeface="SimSun"/>
              </a:rPr>
              <a:t>记录关于疑似有问题产品的信息。这可能包括产品描述、生产日期和批号。还应该记录最迟销售日期和包装大小。 </a:t>
            </a:r>
          </a:p>
          <a:p>
            <a:pPr marL="0" indent="0" eaLnBrk="1" hangingPunct="1">
              <a:buFont typeface="Arial" pitchFamily="34" charset="0"/>
              <a:buNone/>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31832747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7E4F9023-08C6-224F-946C-6936E4E3B08D}" type="slidenum">
              <a:rPr lang="en-US" sz="1200" b="0" smtClean="0">
                <a:solidFill>
                  <a:schemeClr val="tx1"/>
                </a:solidFill>
              </a:rPr>
              <a:pPr eaLnBrk="1" hangingPunct="1">
                <a:defRPr/>
              </a:pPr>
              <a:t>82</a:t>
            </a:fld>
            <a:endParaRPr lang="zh-CN" sz="1200" b="0" dirty="0">
              <a:solidFill>
                <a:schemeClr val="tx1"/>
              </a:solidFill>
            </a:endParaRPr>
          </a:p>
        </p:txBody>
      </p:sp>
      <p:sp>
        <p:nvSpPr>
          <p:cNvPr id="359427" name="Rectangle 2"/>
          <p:cNvSpPr>
            <a:spLocks noGrp="1" noRot="1" noChangeAspect="1" noChangeArrowheads="1" noTextEdit="1"/>
          </p:cNvSpPr>
          <p:nvPr>
            <p:ph type="sldImg"/>
          </p:nvPr>
        </p:nvSpPr>
        <p:spPr>
          <a:xfrm>
            <a:off x="1181100" y="698500"/>
            <a:ext cx="4648200" cy="3486150"/>
          </a:xfrm>
          <a:ln/>
        </p:spPr>
      </p:sp>
      <p:sp>
        <p:nvSpPr>
          <p:cNvPr id="80900" name="Rectangle 3"/>
          <p:cNvSpPr>
            <a:spLocks noGrp="1" noChangeArrowheads="1"/>
          </p:cNvSpPr>
          <p:nvPr>
            <p:ph type="body" idx="1"/>
          </p:nvPr>
        </p:nvSpPr>
        <p:spPr>
          <a:xfrm>
            <a:off x="876300" y="4465638"/>
            <a:ext cx="5715000" cy="4525962"/>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itchFamily="34" charset="0"/>
              <a:buChar char="•"/>
              <a:defRPr/>
            </a:pPr>
            <a:r>
              <a:rPr dirty="0">
                <a:ea typeface="SimSun" panose="02010600030101010101" pitchFamily="2" charset="-122"/>
                <a:cs typeface="SimSun"/>
              </a:rPr>
              <a:t>维护发生可疑污染事件时当班的食品操作者名单。这些员工可能要接受调查人员的访谈和采样。管理层还应该立即与他们面谈，了解其健康状况。</a:t>
            </a:r>
          </a:p>
          <a:p>
            <a:pPr marL="171450" indent="-171450" eaLnBrk="1" hangingPunct="1">
              <a:buFont typeface="Arial" pitchFamily="34" charset="0"/>
              <a:buChar char="•"/>
              <a:defRPr/>
            </a:pPr>
            <a:r>
              <a:rPr dirty="0">
                <a:ea typeface="SimSun" panose="02010600030101010101" pitchFamily="2" charset="-122"/>
                <a:cs typeface="SimSun"/>
              </a:rPr>
              <a:t>在调查中配合监管部门的工作。提供适当的文件。监管部门可能会要求您提供温度记录、HACCP 文件、员工档案等。</a:t>
            </a:r>
          </a:p>
          <a:p>
            <a:pPr marL="171450" indent="-171450" eaLnBrk="1" hangingPunct="1">
              <a:buFont typeface="Arial" pitchFamily="34" charset="0"/>
              <a:buChar char="•"/>
              <a:defRPr/>
            </a:pPr>
            <a:r>
              <a:rPr dirty="0">
                <a:ea typeface="SimSun" panose="02010600030101010101" pitchFamily="2" charset="-122"/>
                <a:cs typeface="SimSun"/>
              </a:rPr>
              <a:t>审查食品加工规程，确定是没有达到标准还是规程未起作用。</a:t>
            </a:r>
          </a:p>
          <a:p>
            <a:pPr marL="0" indent="0" eaLnBrk="1" hangingPunct="1">
              <a:buFont typeface="Arial" pitchFamily="34" charset="0"/>
              <a:buNone/>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18295088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45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D85D8A93-1BA1-4742-864C-58BE2746592C}" type="slidenum">
              <a:rPr lang="en-US" sz="1200" b="0" smtClean="0">
                <a:solidFill>
                  <a:schemeClr val="tx1"/>
                </a:solidFill>
              </a:rPr>
              <a:pPr eaLnBrk="1" hangingPunct="1">
                <a:defRPr/>
              </a:pPr>
              <a:t>83</a:t>
            </a:fld>
            <a:endParaRPr lang="zh-CN" sz="1200" b="0" dirty="0">
              <a:solidFill>
                <a:schemeClr val="tx1"/>
              </a:solidFill>
            </a:endParaRPr>
          </a:p>
        </p:txBody>
      </p:sp>
      <p:sp>
        <p:nvSpPr>
          <p:cNvPr id="360451" name="Rectangle 2"/>
          <p:cNvSpPr>
            <a:spLocks noGrp="1" noRot="1" noChangeAspect="1" noChangeArrowheads="1" noTextEdit="1"/>
          </p:cNvSpPr>
          <p:nvPr>
            <p:ph type="sldImg"/>
          </p:nvPr>
        </p:nvSpPr>
        <p:spPr>
          <a:xfrm>
            <a:off x="1181100" y="698500"/>
            <a:ext cx="4648200" cy="3486150"/>
          </a:xfrm>
          <a:ln/>
        </p:spPr>
      </p:sp>
      <p:sp>
        <p:nvSpPr>
          <p:cNvPr id="16793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lIns="92830" tIns="46415" rIns="92830" bIns="46415"/>
          <a:lstStyle/>
          <a:p>
            <a:pPr marL="114300" marR="0" lvl="0" indent="-114300" algn="l" defTabSz="914400" rtl="0" eaLnBrk="1" fontAlgn="base" latinLnBrk="0" hangingPunct="1">
              <a:lnSpc>
                <a:spcPct val="100000"/>
              </a:lnSpc>
              <a:spcBef>
                <a:spcPct val="30000"/>
              </a:spcBef>
              <a:spcAft>
                <a:spcPct val="0"/>
              </a:spcAft>
              <a:buClrTx/>
              <a:buSzTx/>
              <a:buFontTx/>
              <a:buNone/>
              <a:tabLst/>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发生过敏反应时，免疫系统会误认为过敏原是有害的，于是对食品蛋白质进行攻击。</a:t>
            </a:r>
          </a:p>
        </p:txBody>
      </p:sp>
    </p:spTree>
    <p:extLst>
      <p:ext uri="{BB962C8B-B14F-4D97-AF65-F5344CB8AC3E}">
        <p14:creationId xmlns:p14="http://schemas.microsoft.com/office/powerpoint/2010/main" val="176136607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86286C-0F6F-2C46-8D49-EC25DC4DB22C}" type="slidenum">
              <a:rPr lang="en-US" sz="1200" b="0" smtClean="0">
                <a:solidFill>
                  <a:schemeClr val="tx1"/>
                </a:solidFill>
              </a:rPr>
              <a:pPr eaLnBrk="1" hangingPunct="1">
                <a:defRPr/>
              </a:pPr>
              <a:t>84</a:t>
            </a:fld>
            <a:endParaRPr lang="zh-CN" sz="1200" b="0" dirty="0">
              <a:solidFill>
                <a:schemeClr val="tx1"/>
              </a:solidFill>
            </a:endParaRPr>
          </a:p>
        </p:txBody>
      </p:sp>
      <p:sp>
        <p:nvSpPr>
          <p:cNvPr id="361475" name="Rectangle 2"/>
          <p:cNvSpPr>
            <a:spLocks noGrp="1" noRot="1" noChangeAspect="1" noChangeArrowheads="1" noTextEdit="1"/>
          </p:cNvSpPr>
          <p:nvPr>
            <p:ph type="sldImg"/>
          </p:nvPr>
        </p:nvSpPr>
        <p:spPr>
          <a:xfrm>
            <a:off x="1181100" y="698500"/>
            <a:ext cx="4648200" cy="3486150"/>
          </a:xfrm>
          <a:ln/>
        </p:spPr>
      </p:sp>
      <p:sp>
        <p:nvSpPr>
          <p:cNvPr id="16998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过敏反应可能在摄入食品后立即发生，也可能在几小时后发生，具体情况因人而异。这种反应可能具有幻灯片中所列的部分或全部症状。</a:t>
            </a:r>
          </a:p>
        </p:txBody>
      </p:sp>
    </p:spTree>
    <p:extLst>
      <p:ext uri="{BB962C8B-B14F-4D97-AF65-F5344CB8AC3E}">
        <p14:creationId xmlns:p14="http://schemas.microsoft.com/office/powerpoint/2010/main" val="374882880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147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486286C-0F6F-2C46-8D49-EC25DC4DB22C}" type="slidenum">
              <a:rPr lang="en-US" sz="1200" b="0" smtClean="0">
                <a:solidFill>
                  <a:schemeClr val="tx1"/>
                </a:solidFill>
              </a:rPr>
              <a:pPr eaLnBrk="1" hangingPunct="1">
                <a:defRPr/>
              </a:pPr>
              <a:t>85</a:t>
            </a:fld>
            <a:endParaRPr lang="zh-CN" sz="1200" b="0" dirty="0">
              <a:solidFill>
                <a:schemeClr val="tx1"/>
              </a:solidFill>
            </a:endParaRPr>
          </a:p>
        </p:txBody>
      </p:sp>
      <p:sp>
        <p:nvSpPr>
          <p:cNvPr id="361475" name="Rectangle 2"/>
          <p:cNvSpPr>
            <a:spLocks noGrp="1" noRot="1" noChangeAspect="1" noChangeArrowheads="1" noTextEdit="1"/>
          </p:cNvSpPr>
          <p:nvPr>
            <p:ph type="sldImg"/>
          </p:nvPr>
        </p:nvSpPr>
        <p:spPr>
          <a:xfrm>
            <a:off x="1181100" y="698500"/>
            <a:ext cx="4648200" cy="3486150"/>
          </a:xfrm>
          <a:ln/>
        </p:spPr>
      </p:sp>
      <p:sp>
        <p:nvSpPr>
          <p:cNvPr id="169987"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最初的过敏反应症状或许比较轻微，但可能会快速加重。 </a:t>
            </a:r>
          </a:p>
          <a:p>
            <a:pPr marL="171450" indent="-171450" eaLnBrk="1" hangingPunct="1">
              <a:buFont typeface="Arial" panose="020B0604020202020204" pitchFamily="34" charset="0"/>
              <a:buChar char="•"/>
            </a:pPr>
            <a:r>
              <a:rPr lang="en-US" dirty="0">
                <a:ea typeface="SimSun" panose="02010600030101010101" pitchFamily="2" charset="-122"/>
                <a:cs typeface="SimSun"/>
              </a:rPr>
              <a:t>在严重的情况下，可能会发生全身性过敏反应，这是一种非常严重的过敏反应，可能会导致死亡。 </a:t>
            </a:r>
          </a:p>
          <a:p>
            <a:pPr marL="171450" indent="-171450" eaLnBrk="1" hangingPunct="1">
              <a:buFont typeface="Arial" panose="020B0604020202020204" pitchFamily="34" charset="0"/>
              <a:buChar char="•"/>
            </a:pPr>
            <a:r>
              <a:rPr lang="en-US" dirty="0">
                <a:ea typeface="SimSun" panose="02010600030101010101" pitchFamily="2" charset="-122"/>
                <a:cs typeface="SimSun"/>
              </a:rPr>
              <a:t>如果顾客对食品产生了过敏反应，请拨打您当地的急救电话。</a:t>
            </a:r>
          </a:p>
        </p:txBody>
      </p:sp>
    </p:spTree>
    <p:extLst>
      <p:ext uri="{BB962C8B-B14F-4D97-AF65-F5344CB8AC3E}">
        <p14:creationId xmlns:p14="http://schemas.microsoft.com/office/powerpoint/2010/main" val="406993522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ADDBEB2-702C-B445-A1E3-4D8ED4A16B02}" type="slidenum">
              <a:rPr lang="en-US" sz="1200" b="0" smtClean="0">
                <a:solidFill>
                  <a:schemeClr val="tx1"/>
                </a:solidFill>
              </a:rPr>
              <a:pPr eaLnBrk="1" hangingPunct="1">
                <a:defRPr/>
              </a:pPr>
              <a:t>86</a:t>
            </a:fld>
            <a:endParaRPr lang="zh-CN" sz="1200" b="0" dirty="0">
              <a:solidFill>
                <a:schemeClr val="tx1"/>
              </a:solidFill>
            </a:endParaRPr>
          </a:p>
        </p:txBody>
      </p:sp>
      <p:sp>
        <p:nvSpPr>
          <p:cNvPr id="362499" name="Rectangle 2"/>
          <p:cNvSpPr>
            <a:spLocks noGrp="1" noRot="1" noChangeAspect="1" noChangeArrowheads="1" noTextEdit="1"/>
          </p:cNvSpPr>
          <p:nvPr>
            <p:ph type="sldImg"/>
          </p:nvPr>
        </p:nvSpPr>
        <p:spPr>
          <a:xfrm>
            <a:off x="1181100" y="698500"/>
            <a:ext cx="4648200" cy="3486150"/>
          </a:xfrm>
          <a:ln/>
        </p:spPr>
      </p:sp>
      <p:sp>
        <p:nvSpPr>
          <p:cNvPr id="172035"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a:buFont typeface="Arial" panose="020B0604020202020204" pitchFamily="34" charset="0"/>
              <a:buChar char="•"/>
            </a:pPr>
            <a:r>
              <a:rPr lang="en-US" sz="1200" kern="1200" dirty="0">
                <a:solidFill>
                  <a:schemeClr val="tx1"/>
                </a:solidFill>
                <a:effectLst/>
                <a:ea typeface="SimSun" panose="02010600030101010101" pitchFamily="2" charset="-122"/>
                <a:cs typeface="SimSun"/>
              </a:rPr>
              <a:t>虽然有 160 多种食品品项会引起过敏反应，但其中八种引起的过敏反应就占到了美国所有过敏反应的 90%。这八种食品被称为八大过敏原。 </a:t>
            </a:r>
          </a:p>
          <a:p>
            <a:pPr>
              <a:buFont typeface="Arial" panose="020B0604020202020204" pitchFamily="34" charset="0"/>
              <a:buChar char="•"/>
            </a:pPr>
            <a:endParaRPr lang="zh-CN" sz="1200" kern="1200" dirty="0">
              <a:solidFill>
                <a:schemeClr val="tx1"/>
              </a:solidFill>
              <a:effectLst/>
              <a:ea typeface="SimSun" panose="02010600030101010101" pitchFamily="2" charset="-122"/>
              <a:cs typeface="SimSun"/>
            </a:endParaRPr>
          </a:p>
        </p:txBody>
      </p:sp>
    </p:spTree>
    <p:extLst>
      <p:ext uri="{BB962C8B-B14F-4D97-AF65-F5344CB8AC3E}">
        <p14:creationId xmlns:p14="http://schemas.microsoft.com/office/powerpoint/2010/main" val="2315608516"/>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2ADDBEB2-702C-B445-A1E3-4D8ED4A16B02}" type="slidenum">
              <a:rPr lang="en-US" sz="1200" b="0" smtClean="0">
                <a:solidFill>
                  <a:schemeClr val="tx1"/>
                </a:solidFill>
              </a:rPr>
              <a:pPr eaLnBrk="1" hangingPunct="1">
                <a:defRPr/>
              </a:pPr>
              <a:t>87</a:t>
            </a:fld>
            <a:endParaRPr lang="zh-CN" sz="1200" b="0" dirty="0">
              <a:solidFill>
                <a:schemeClr val="tx1"/>
              </a:solidFill>
            </a:endParaRPr>
          </a:p>
        </p:txBody>
      </p:sp>
      <p:sp>
        <p:nvSpPr>
          <p:cNvPr id="362499" name="Rectangle 2"/>
          <p:cNvSpPr>
            <a:spLocks noGrp="1" noRot="1" noChangeAspect="1" noChangeArrowheads="1" noTextEdit="1"/>
          </p:cNvSpPr>
          <p:nvPr>
            <p:ph type="sldImg"/>
          </p:nvPr>
        </p:nvSpPr>
        <p:spPr>
          <a:xfrm>
            <a:off x="1181100" y="698500"/>
            <a:ext cx="4648200" cy="3486150"/>
          </a:xfrm>
          <a:ln/>
        </p:spPr>
      </p:sp>
      <p:sp>
        <p:nvSpPr>
          <p:cNvPr id="172035"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a:buFont typeface="Arial" panose="020B0604020202020204" pitchFamily="34" charset="0"/>
              <a:buChar char="•"/>
            </a:pPr>
            <a:r>
              <a:rPr dirty="0">
                <a:ea typeface="SimSun" panose="02010600030101010101" pitchFamily="2" charset="-122"/>
                <a:cs typeface="SimSun"/>
              </a:rPr>
              <a:t>您所采购的产品上的食品标签提供了一种重要的工具来识别餐饮机构中存在的过敏原。联邦法律要求，如果制造的产品包含八大过敏原其中最少一种，就必须在原料标签上清晰地标识出来。</a:t>
            </a:r>
          </a:p>
          <a:p>
            <a:pPr marL="171450" indent="-171450">
              <a:buFont typeface="Arial" panose="020B0604020202020204" pitchFamily="34" charset="0"/>
              <a:buChar char="•"/>
            </a:pPr>
            <a:r>
              <a:rPr dirty="0">
                <a:ea typeface="SimSun" panose="02010600030101010101" pitchFamily="2" charset="-122"/>
                <a:cs typeface="SimSun"/>
              </a:rPr>
              <a:t>过敏原可以包含在食品的通用名称中（例如脱脂奶），</a:t>
            </a:r>
            <a:r>
              <a:rPr dirty="0" err="1">
                <a:ea typeface="SimSun" panose="02010600030101010101" pitchFamily="2" charset="-122"/>
                <a:cs typeface="SimSun"/>
              </a:rPr>
              <a:t>也可以在原料后面加括号来标示。过敏原通常显示在</a:t>
            </a:r>
            <a:r>
              <a:rPr lang="zh-CN" altLang="en-US" dirty="0">
                <a:ea typeface="SimSun" panose="02010600030101010101" pitchFamily="2" charset="-122"/>
                <a:cs typeface="SimSun"/>
              </a:rPr>
              <a:t>“</a:t>
            </a:r>
            <a:r>
              <a:rPr lang="en-US" altLang="zh-CN" dirty="0">
                <a:ea typeface="SimSun" panose="02010600030101010101" pitchFamily="2" charset="-122"/>
                <a:cs typeface="SimSun"/>
              </a:rPr>
              <a:t>CONTAINS:</a:t>
            </a:r>
            <a:r>
              <a:rPr lang="zh-CN" altLang="en-US" dirty="0">
                <a:ea typeface="SimSun" panose="02010600030101010101" pitchFamily="2" charset="-122"/>
                <a:cs typeface="SimSun"/>
              </a:rPr>
              <a:t>（包含：）”</a:t>
            </a:r>
            <a:r>
              <a:rPr dirty="0">
                <a:ea typeface="SimSun" panose="02010600030101010101" pitchFamily="2" charset="-122"/>
                <a:cs typeface="SimSun"/>
              </a:rPr>
              <a:t>说明中。</a:t>
            </a:r>
          </a:p>
        </p:txBody>
      </p:sp>
    </p:spTree>
    <p:extLst>
      <p:ext uri="{BB962C8B-B14F-4D97-AF65-F5344CB8AC3E}">
        <p14:creationId xmlns:p14="http://schemas.microsoft.com/office/powerpoint/2010/main" val="37275797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52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1179EC9-44AE-F54B-8F87-EF8D40F7C628}" type="slidenum">
              <a:rPr lang="en-US" sz="1200" b="0" smtClean="0">
                <a:solidFill>
                  <a:schemeClr val="tx1"/>
                </a:solidFill>
              </a:rPr>
              <a:pPr eaLnBrk="1" hangingPunct="1">
                <a:defRPr/>
              </a:pPr>
              <a:t>88</a:t>
            </a:fld>
            <a:endParaRPr lang="zh-CN" sz="1200" b="0" dirty="0">
              <a:solidFill>
                <a:schemeClr val="tx1"/>
              </a:solidFill>
            </a:endParaRPr>
          </a:p>
        </p:txBody>
      </p:sp>
      <p:sp>
        <p:nvSpPr>
          <p:cNvPr id="363523" name="Rectangle 2"/>
          <p:cNvSpPr>
            <a:spLocks noGrp="1" noRot="1" noChangeAspect="1" noChangeArrowheads="1" noTextEdit="1"/>
          </p:cNvSpPr>
          <p:nvPr>
            <p:ph type="sldImg"/>
          </p:nvPr>
        </p:nvSpPr>
        <p:spPr>
          <a:xfrm>
            <a:off x="1181100" y="698500"/>
            <a:ext cx="4648200" cy="3486150"/>
          </a:xfrm>
          <a:ln/>
        </p:spPr>
      </p:sp>
      <p:sp>
        <p:nvSpPr>
          <p:cNvPr id="174083"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a:ea typeface="SimSun" panose="02010600030101010101" pitchFamily="2" charset="-122"/>
                <a:cs typeface="SimSun"/>
              </a:rPr>
              <a:t>您的员工应该能告诉顾客有哪些菜单品项包含潜在的过敏原。每个班次至少应该安排</a:t>
            </a:r>
            <a:r>
              <a:rPr lang="ja-JP" altLang="en-US" dirty="0">
                <a:ea typeface="SimSun" panose="02010600030101010101" pitchFamily="2" charset="-122"/>
                <a:cs typeface="SimSun"/>
              </a:rPr>
              <a:t>一</a:t>
            </a:r>
            <a:r>
              <a:rPr lang="en-US" altLang="ja-JP" dirty="0">
                <a:ea typeface="SimSun" panose="02010600030101010101" pitchFamily="2" charset="-122"/>
                <a:cs typeface="SimSun"/>
              </a:rPr>
              <a:t>名员工来回答顾客关于菜单品项的问题。当顾客声称自己对某种食品过敏时，您的员工应该认真地处理。</a:t>
            </a:r>
          </a:p>
          <a:p>
            <a:pPr marL="171450" indent="-171450">
              <a:buFont typeface="Arial" panose="020B0604020202020204" pitchFamily="34" charset="0"/>
              <a:buChar char="•"/>
            </a:pPr>
            <a:r>
              <a:rPr lang="en-US" sz="1200" kern="1200" dirty="0">
                <a:solidFill>
                  <a:schemeClr val="tx1"/>
                </a:solidFill>
                <a:effectLst/>
                <a:ea typeface="SimSun" panose="02010600030101010101" pitchFamily="2" charset="-122"/>
                <a:cs typeface="SimSun"/>
              </a:rPr>
              <a:t>告诉顾客菜单品项的预制方法。酱汁、腌泡汁和装饰菜常常包含过敏原。例如，酱汁或腌泡汁中有时使用花生酱作为增稠剂。此信息对于有花生过敏的顾客来说是至关重要的。</a:t>
            </a:r>
          </a:p>
          <a:p>
            <a:pPr marL="171450" indent="-171450">
              <a:buFont typeface="Arial" panose="020B0604020202020204" pitchFamily="34" charset="0"/>
              <a:buChar char="•"/>
            </a:pPr>
            <a:r>
              <a:rPr lang="en-US" sz="1200" kern="1200" dirty="0" err="1">
                <a:solidFill>
                  <a:schemeClr val="tx1"/>
                </a:solidFill>
                <a:effectLst/>
                <a:ea typeface="SimSun" panose="02010600030101010101" pitchFamily="2" charset="-122"/>
                <a:cs typeface="SimSun"/>
              </a:rPr>
              <a:t>告诉顾客菜单品项中是否包含他们过敏的食品。确认任何</a:t>
            </a:r>
            <a:r>
              <a:rPr lang="zh-CN" altLang="en-US" sz="1200" kern="1200" dirty="0">
                <a:solidFill>
                  <a:schemeClr val="tx1"/>
                </a:solidFill>
                <a:effectLst/>
                <a:ea typeface="SimSun" panose="02010600030101010101" pitchFamily="2" charset="-122"/>
                <a:cs typeface="SimSun"/>
              </a:rPr>
              <a:t>“秘制”食材</a:t>
            </a:r>
            <a:r>
              <a:rPr lang="en-US" sz="1200" kern="1200" dirty="0">
                <a:solidFill>
                  <a:schemeClr val="tx1"/>
                </a:solidFill>
                <a:effectLst/>
                <a:ea typeface="SimSun" panose="02010600030101010101" pitchFamily="2" charset="-122"/>
                <a:cs typeface="SimSun"/>
              </a:rPr>
              <a:t>。例如，您的餐饮机构可能有一道含有过敏原的招牌菜。 </a:t>
            </a:r>
          </a:p>
          <a:p>
            <a:pPr marL="171450" indent="-171450">
              <a:buFont typeface="Arial" panose="020B0604020202020204" pitchFamily="34" charset="0"/>
              <a:buChar char="•"/>
            </a:pPr>
            <a:r>
              <a:rPr lang="en-US" sz="1200" kern="1200" dirty="0">
                <a:solidFill>
                  <a:schemeClr val="tx1"/>
                </a:solidFill>
                <a:effectLst/>
                <a:ea typeface="SimSun" panose="02010600030101010101" pitchFamily="2" charset="-122"/>
                <a:cs typeface="SimSun"/>
              </a:rPr>
              <a:t>推荐不包含顾客过敏食品的菜单品项。 </a:t>
            </a:r>
          </a:p>
          <a:p>
            <a:pPr marL="171450" indent="-171450">
              <a:buFont typeface="Arial" panose="020B0604020202020204" pitchFamily="34" charset="0"/>
              <a:buChar char="•"/>
            </a:pPr>
            <a:r>
              <a:rPr lang="en-US" sz="1200" kern="1200" dirty="0">
                <a:solidFill>
                  <a:schemeClr val="tx1"/>
                </a:solidFill>
                <a:effectLst/>
                <a:ea typeface="SimSun" panose="02010600030101010101" pitchFamily="2" charset="-122"/>
                <a:cs typeface="SimSun"/>
              </a:rPr>
              <a:t>在客人的点单上清晰地标记或以其他方式注明确定的食品过敏原。这样做是为了告知厨房工作人员，顾客对某些食品过敏。 </a:t>
            </a:r>
          </a:p>
          <a:p>
            <a:pPr marL="171450" indent="-171450">
              <a:buFont typeface="Arial" panose="020B0604020202020204" pitchFamily="34" charset="0"/>
              <a:buChar char="•"/>
            </a:pPr>
            <a:r>
              <a:rPr lang="en-US" sz="1200" kern="1200" dirty="0">
                <a:solidFill>
                  <a:schemeClr val="tx1"/>
                </a:solidFill>
                <a:effectLst/>
                <a:ea typeface="SimSun" panose="02010600030101010101" pitchFamily="2" charset="-122"/>
                <a:cs typeface="SimSun"/>
              </a:rPr>
              <a:t>端餐时，向厨房工作人员确认特殊过敏原点餐。确保没有包含过敏原的装饰菜或其他品项触碰到餐盘。 </a:t>
            </a:r>
          </a:p>
          <a:p>
            <a:pPr marL="171450" indent="-171450">
              <a:buFont typeface="Arial" panose="020B0604020202020204" pitchFamily="34" charset="0"/>
              <a:buChar char="•"/>
            </a:pPr>
            <a:r>
              <a:rPr lang="en-US" sz="1200" kern="1200" dirty="0">
                <a:solidFill>
                  <a:schemeClr val="tx1"/>
                </a:solidFill>
                <a:effectLst/>
                <a:ea typeface="SimSun" panose="02010600030101010101" pitchFamily="2" charset="-122"/>
                <a:cs typeface="SimSun"/>
              </a:rPr>
              <a:t>亲手将食品送到过敏客人的桌上。上餐时与同桌的其他餐点分开，将有助于预防接触食品过敏原。</a:t>
            </a:r>
          </a:p>
        </p:txBody>
      </p:sp>
    </p:spTree>
    <p:extLst>
      <p:ext uri="{BB962C8B-B14F-4D97-AF65-F5344CB8AC3E}">
        <p14:creationId xmlns:p14="http://schemas.microsoft.com/office/powerpoint/2010/main" val="230677476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8EA5839-7FEB-064A-8535-7CE1D486460F}" type="slidenum">
              <a:rPr lang="en-US" sz="1200" b="0" smtClean="0">
                <a:solidFill>
                  <a:schemeClr val="tx1"/>
                </a:solidFill>
              </a:rPr>
              <a:pPr eaLnBrk="1" hangingPunct="1">
                <a:defRPr/>
              </a:pPr>
              <a:t>89</a:t>
            </a:fld>
            <a:endParaRPr lang="zh-CN" sz="1200" b="0" dirty="0">
              <a:solidFill>
                <a:schemeClr val="tx1"/>
              </a:solidFill>
            </a:endParaRPr>
          </a:p>
        </p:txBody>
      </p:sp>
      <p:sp>
        <p:nvSpPr>
          <p:cNvPr id="364547" name="Rectangle 2"/>
          <p:cNvSpPr>
            <a:spLocks noGrp="1" noRot="1" noChangeAspect="1" noChangeArrowheads="1" noTextEdit="1"/>
          </p:cNvSpPr>
          <p:nvPr>
            <p:ph type="sldImg"/>
          </p:nvPr>
        </p:nvSpPr>
        <p:spPr>
          <a:xfrm>
            <a:off x="1181100" y="698500"/>
            <a:ext cx="4648200" cy="3486150"/>
          </a:xfrm>
          <a:ln/>
        </p:spPr>
      </p:sp>
      <p:sp>
        <p:nvSpPr>
          <p:cNvPr id="176131" name="Rectangle 3"/>
          <p:cNvSpPr>
            <a:spLocks noGrp="1" noChangeArrowheads="1"/>
          </p:cNvSpPr>
          <p:nvPr>
            <p:ph type="body" idx="1"/>
          </p:nvPr>
        </p:nvSpPr>
        <p:spPr>
          <a:xfrm>
            <a:off x="876299" y="4465638"/>
            <a:ext cx="5736168"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114300" indent="-114300" eaLnBrk="1" hangingPunct="1"/>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pPr>
            <a:r>
              <a:rPr lang="en-US" dirty="0" err="1">
                <a:ea typeface="SimSun" panose="02010600030101010101" pitchFamily="2" charset="-122"/>
                <a:cs typeface="SimSun"/>
              </a:rPr>
              <a:t>厨房工作人员必须确保不会将过敏原从含有过敏原的食品或食品接触面传送到供应给顾客的食品中。这被称为</a:t>
            </a:r>
            <a:r>
              <a:rPr lang="zh-CN" altLang="en-US" dirty="0">
                <a:ea typeface="SimSun" panose="02010600030101010101" pitchFamily="2" charset="-122"/>
                <a:cs typeface="SimSun"/>
              </a:rPr>
              <a:t>“交叉接触”。 </a:t>
            </a:r>
          </a:p>
          <a:p>
            <a:pPr marL="171450" indent="-171450" eaLnBrk="1" hangingPunct="1">
              <a:buFont typeface="Arial" panose="020B0604020202020204" pitchFamily="34" charset="0"/>
              <a:buChar char="•"/>
            </a:pPr>
            <a:r>
              <a:rPr lang="en-US" dirty="0" err="1">
                <a:ea typeface="SimSun" panose="02010600030101010101" pitchFamily="2" charset="-122"/>
                <a:cs typeface="SimSun"/>
              </a:rPr>
              <a:t>例如，在相同的煎锅油中烹制不同类型的食品可能导致交叉接触。在幻灯片所示的照片中，虾过敏原会被传送到使用同一锅油的炸鸡中</a:t>
            </a:r>
            <a:r>
              <a:rPr lang="en-US" dirty="0">
                <a:ea typeface="SimSun" panose="02010600030101010101" pitchFamily="2" charset="-122"/>
                <a:cs typeface="SimSun"/>
              </a:rPr>
              <a:t>。</a:t>
            </a:r>
          </a:p>
          <a:p>
            <a:pPr marL="171450" indent="-171450" eaLnBrk="1" hangingPunct="1">
              <a:buFont typeface="Arial" panose="020B0604020202020204" pitchFamily="34" charset="0"/>
              <a:buChar char="•"/>
            </a:pPr>
            <a:r>
              <a:rPr lang="en-US" dirty="0">
                <a:ea typeface="SimSun" panose="02010600030101010101" pitchFamily="2" charset="-122"/>
                <a:cs typeface="SimSun"/>
              </a:rPr>
              <a:t>让食品触碰曾经接触过敏原的接触面、设备或厨房用具也可能导致交叉接触。例如，将巧克力饼干放在花生酱饼干用过的烤盘纸上，就可能传送花生过敏原。</a:t>
            </a:r>
          </a:p>
        </p:txBody>
      </p:sp>
    </p:spTree>
    <p:extLst>
      <p:ext uri="{BB962C8B-B14F-4D97-AF65-F5344CB8AC3E}">
        <p14:creationId xmlns:p14="http://schemas.microsoft.com/office/powerpoint/2010/main" val="18920577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1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987C52E-77E2-0546-BBE6-7C8597AF32CE}" type="slidenum">
              <a:rPr lang="en-US" sz="1200" b="0" smtClean="0">
                <a:solidFill>
                  <a:schemeClr val="tx1"/>
                </a:solidFill>
              </a:rPr>
              <a:pPr eaLnBrk="1" hangingPunct="1">
                <a:defRPr/>
              </a:pPr>
              <a:t>9</a:t>
            </a:fld>
            <a:endParaRPr lang="zh-CN" sz="1200" b="0" dirty="0">
              <a:solidFill>
                <a:schemeClr val="tx1"/>
              </a:solidFill>
            </a:endParaRPr>
          </a:p>
        </p:txBody>
      </p:sp>
      <p:sp>
        <p:nvSpPr>
          <p:cNvPr id="299011" name="Rectangle 2"/>
          <p:cNvSpPr>
            <a:spLocks noGrp="1" noRot="1" noChangeAspect="1" noChangeArrowheads="1" noTextEdit="1"/>
          </p:cNvSpPr>
          <p:nvPr>
            <p:ph type="sldImg"/>
          </p:nvPr>
        </p:nvSpPr>
        <p:spPr>
          <a:xfrm>
            <a:off x="1181100" y="698500"/>
            <a:ext cx="4648200" cy="3486150"/>
          </a:xfrm>
          <a:ln/>
        </p:spPr>
      </p:sp>
      <p:sp>
        <p:nvSpPr>
          <p:cNvPr id="299012" name="Rectangle 3"/>
          <p:cNvSpPr>
            <a:spLocks noGrp="1" noChangeArrowheads="1"/>
          </p:cNvSpPr>
          <p:nvPr>
            <p:ph type="body" idx="1"/>
          </p:nvPr>
        </p:nvSpPr>
        <p:spPr>
          <a:xfrm>
            <a:off x="876300" y="4465638"/>
            <a:ext cx="5140325" cy="4183062"/>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病原体是食品安全所面临的最大威胁。它们包括某些病毒、寄生虫、真菌和细菌。某些携带有害毒素的植物、蘑菇和海产品也属于这一类。 </a:t>
            </a:r>
          </a:p>
        </p:txBody>
      </p:sp>
    </p:spTree>
    <p:extLst>
      <p:ext uri="{BB962C8B-B14F-4D97-AF65-F5344CB8AC3E}">
        <p14:creationId xmlns:p14="http://schemas.microsoft.com/office/powerpoint/2010/main" val="116198285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57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08E55169-117C-C94E-8203-6E171C3E6180}" type="slidenum">
              <a:rPr lang="en-US" sz="1200" b="0" smtClean="0">
                <a:solidFill>
                  <a:schemeClr val="tx1"/>
                </a:solidFill>
              </a:rPr>
              <a:pPr eaLnBrk="1" hangingPunct="1">
                <a:defRPr/>
              </a:pPr>
              <a:t>90</a:t>
            </a:fld>
            <a:endParaRPr lang="zh-CN" sz="1200" b="0" dirty="0">
              <a:solidFill>
                <a:schemeClr val="tx1"/>
              </a:solidFill>
            </a:endParaRPr>
          </a:p>
        </p:txBody>
      </p:sp>
      <p:sp>
        <p:nvSpPr>
          <p:cNvPr id="365571" name="Rectangle 2"/>
          <p:cNvSpPr>
            <a:spLocks noGrp="1" noRot="1" noChangeAspect="1" noChangeArrowheads="1" noTextEdit="1"/>
          </p:cNvSpPr>
          <p:nvPr>
            <p:ph type="sldImg"/>
          </p:nvPr>
        </p:nvSpPr>
        <p:spPr>
          <a:xfrm>
            <a:off x="1181100" y="698500"/>
            <a:ext cx="4648200" cy="3486150"/>
          </a:xfrm>
          <a:ln/>
        </p:spPr>
      </p:sp>
      <p:sp>
        <p:nvSpPr>
          <p:cNvPr id="178179" name="Rectangle 3"/>
          <p:cNvSpPr>
            <a:spLocks noGrp="1" noChangeArrowheads="1"/>
          </p:cNvSpPr>
          <p:nvPr>
            <p:ph type="body" idx="1"/>
          </p:nvPr>
        </p:nvSpPr>
        <p:spPr>
          <a:xfrm>
            <a:off x="876300" y="4465638"/>
            <a:ext cx="5391150" cy="4183062"/>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2830" tIns="46415" rIns="92830" bIns="46415"/>
          <a:lstStyle/>
          <a:p>
            <a:pPr marL="0" indent="0">
              <a:buFont typeface="Arial" panose="020B0604020202020204" pitchFamily="34" charset="0"/>
              <a:buNone/>
            </a:pPr>
            <a:r>
              <a:rPr lang="en-US" b="1" dirty="0">
                <a:ea typeface="SimSun" panose="02010600030101010101" pitchFamily="2" charset="-122"/>
                <a:cs typeface="SimSun"/>
              </a:rPr>
              <a:t>讲师注释</a:t>
            </a:r>
            <a:endParaRPr lang="zh-CN" sz="1200" kern="1200" dirty="0">
              <a:solidFill>
                <a:schemeClr val="tx1"/>
              </a:solidFill>
              <a:effectLst/>
              <a:ea typeface="SimSun" panose="02010600030101010101" pitchFamily="2" charset="-122"/>
              <a:cs typeface="SimSun"/>
            </a:endParaRPr>
          </a:p>
          <a:p>
            <a:pPr marL="171450" indent="-171450">
              <a:buFont typeface="Arial" panose="020B0604020202020204" pitchFamily="34" charset="0"/>
              <a:buChar char="•"/>
            </a:pPr>
            <a:r>
              <a:rPr lang="en-US" sz="1200" kern="1200" dirty="0">
                <a:solidFill>
                  <a:schemeClr val="tx1"/>
                </a:solidFill>
                <a:effectLst/>
                <a:ea typeface="SimSun" panose="02010600030101010101" pitchFamily="2" charset="-122"/>
                <a:cs typeface="SimSun"/>
              </a:rPr>
              <a:t>检查食谱和原料标签，确认没有过敏原。</a:t>
            </a:r>
          </a:p>
          <a:p>
            <a:pPr marL="171450" indent="-171450">
              <a:buFont typeface="Arial" panose="020B0604020202020204" pitchFamily="34" charset="0"/>
              <a:buChar char="•"/>
            </a:pPr>
            <a:r>
              <a:rPr lang="en-US" sz="1200" kern="1200" dirty="0">
                <a:solidFill>
                  <a:schemeClr val="tx1"/>
                </a:solidFill>
                <a:effectLst/>
                <a:ea typeface="SimSun" panose="02010600030101010101" pitchFamily="2" charset="-122"/>
                <a:cs typeface="SimSun"/>
              </a:rPr>
              <a:t>在预制食品之前，洗涤、清洗和消毒炊具、厨房用具和设备，如幻灯片中的照片所示。包括食品预制台表面在内。有些餐饮机构会使用一套单独的厨房烹制用具来专门制作特殊过敏原点餐，如幻灯片中所示。</a:t>
            </a:r>
          </a:p>
          <a:p>
            <a:pPr marL="171450" indent="-171450">
              <a:buFont typeface="Arial" panose="020B0604020202020204" pitchFamily="34" charset="0"/>
              <a:buChar char="•"/>
            </a:pPr>
            <a:r>
              <a:rPr lang="en-US" sz="1200" kern="1200" dirty="0">
                <a:solidFill>
                  <a:schemeClr val="tx1"/>
                </a:solidFill>
                <a:effectLst/>
                <a:ea typeface="SimSun" panose="02010600030101010101" pitchFamily="2" charset="-122"/>
                <a:cs typeface="SimSun"/>
              </a:rPr>
              <a:t>确保过敏原没有接触到为食品过敏顾客提供的任何东西，包括食品、饮料、厨房用具、设备和手套。</a:t>
            </a:r>
          </a:p>
          <a:p>
            <a:pPr marL="171450" indent="-171450">
              <a:buFont typeface="Arial" panose="020B0604020202020204" pitchFamily="34" charset="0"/>
              <a:buChar char="•"/>
            </a:pPr>
            <a:r>
              <a:rPr lang="en-US" sz="1200" kern="1200" dirty="0">
                <a:solidFill>
                  <a:schemeClr val="tx1"/>
                </a:solidFill>
                <a:effectLst/>
                <a:ea typeface="SimSun" panose="02010600030101010101" pitchFamily="2" charset="-122"/>
                <a:cs typeface="SimSun"/>
              </a:rPr>
              <a:t>预制食品之前洗手并更换手套。</a:t>
            </a:r>
          </a:p>
          <a:p>
            <a:pPr marL="171450" indent="-171450">
              <a:buFont typeface="Arial" panose="020B0604020202020204" pitchFamily="34" charset="0"/>
              <a:buChar char="•"/>
            </a:pPr>
            <a:r>
              <a:rPr lang="en-US" sz="1200" kern="1200" dirty="0">
                <a:solidFill>
                  <a:schemeClr val="tx1"/>
                </a:solidFill>
                <a:effectLst/>
                <a:ea typeface="SimSun" panose="02010600030101010101" pitchFamily="2" charset="-122"/>
                <a:cs typeface="SimSun"/>
              </a:rPr>
              <a:t>为食品过敏的顾客煎炸食品时，使用单独的煎锅和食用油。</a:t>
            </a:r>
          </a:p>
          <a:p>
            <a:pPr marL="171450" indent="-171450">
              <a:buFont typeface="Arial" panose="020B0604020202020204" pitchFamily="34" charset="0"/>
              <a:buChar char="•"/>
            </a:pPr>
            <a:r>
              <a:rPr lang="en-US" sz="1200" kern="1200" dirty="0">
                <a:solidFill>
                  <a:schemeClr val="tx1"/>
                </a:solidFill>
                <a:effectLst/>
                <a:ea typeface="SimSun" panose="02010600030101010101" pitchFamily="2" charset="-122"/>
                <a:cs typeface="SimSun"/>
              </a:rPr>
              <a:t>将现场包装的零售食品贴上标签。在标签上注明所有主要过敏原，并遵循任何其他贴标要求。</a:t>
            </a:r>
          </a:p>
        </p:txBody>
      </p:sp>
    </p:spTree>
    <p:extLst>
      <p:ext uri="{BB962C8B-B14F-4D97-AF65-F5344CB8AC3E}">
        <p14:creationId xmlns:p14="http://schemas.microsoft.com/office/powerpoint/2010/main" val="318104052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8" name="Slide Image Placeholder 1"/>
          <p:cNvSpPr>
            <a:spLocks noGrp="1" noRot="1" noChangeAspect="1" noTextEdit="1"/>
          </p:cNvSpPr>
          <p:nvPr>
            <p:ph type="sldImg"/>
          </p:nvPr>
        </p:nvSpPr>
        <p:spPr>
          <a:ln/>
        </p:spPr>
      </p:sp>
      <p:sp>
        <p:nvSpPr>
          <p:cNvPr id="367619" name="Notes Placeholder 2"/>
          <p:cNvSpPr>
            <a:spLocks noGrp="1"/>
          </p:cNvSpPr>
          <p:nvPr>
            <p:ph type="body" idx="1"/>
          </p:nvPr>
        </p:nvSpPr>
        <p:spPr>
          <a:xfrm>
            <a:off x="876300" y="4414837"/>
            <a:ext cx="5608638" cy="4183063"/>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a:lstStyle/>
          <a:p>
            <a:pPr>
              <a:defRPr/>
            </a:pPr>
            <a:endParaRPr lang="en-US" dirty="0">
              <a:latin typeface="Times New Roman" charset="0"/>
              <a:cs typeface="+mn-cs"/>
            </a:endParaRPr>
          </a:p>
        </p:txBody>
      </p:sp>
      <p:sp>
        <p:nvSpPr>
          <p:cNvPr id="367620" name="Slide Number Placeholder 3"/>
          <p:cNvSpPr>
            <a:spLocks noGrp="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51B133F6-83B6-CB40-902F-E1479B78FC21}" type="slidenum">
              <a:rPr lang="en-US" sz="1200" b="0" smtClean="0">
                <a:solidFill>
                  <a:schemeClr val="tx1"/>
                </a:solidFill>
              </a:rPr>
              <a:pPr eaLnBrk="1" hangingPunct="1">
                <a:defRPr/>
              </a:pPr>
              <a:t>91</a:t>
            </a:fld>
            <a:endParaRPr lang="zh-CN" sz="1200" b="0" dirty="0">
              <a:solidFill>
                <a:schemeClr val="tx1"/>
              </a:solidFill>
            </a:endParaRPr>
          </a:p>
        </p:txBody>
      </p:sp>
    </p:spTree>
    <p:extLst>
      <p:ext uri="{BB962C8B-B14F-4D97-AF65-F5344CB8AC3E}">
        <p14:creationId xmlns:p14="http://schemas.microsoft.com/office/powerpoint/2010/main" val="3077182305"/>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AAFCC6B9-4DAF-F445-9A85-0B17AD737A84}" type="slidenum">
              <a:rPr lang="en-US" sz="1200" b="0" smtClean="0">
                <a:solidFill>
                  <a:schemeClr val="tx1"/>
                </a:solidFill>
              </a:rPr>
              <a:pPr eaLnBrk="1" hangingPunct="1">
                <a:defRPr/>
              </a:pPr>
              <a:t>92</a:t>
            </a:fld>
            <a:endParaRPr lang="zh-CN" sz="1200" b="0" dirty="0">
              <a:solidFill>
                <a:schemeClr val="tx1"/>
              </a:solidFill>
            </a:endParaRPr>
          </a:p>
        </p:txBody>
      </p:sp>
      <p:sp>
        <p:nvSpPr>
          <p:cNvPr id="368643" name="Rectangle 2"/>
          <p:cNvSpPr>
            <a:spLocks noGrp="1" noRot="1" noChangeAspect="1" noChangeArrowheads="1" noTextEdit="1"/>
          </p:cNvSpPr>
          <p:nvPr>
            <p:ph type="sldImg"/>
          </p:nvPr>
        </p:nvSpPr>
        <p:spPr>
          <a:ln/>
        </p:spPr>
      </p:sp>
      <p:sp>
        <p:nvSpPr>
          <p:cNvPr id="368644"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spcBef>
                <a:spcPct val="50000"/>
              </a:spcBef>
              <a:defRPr/>
            </a:pPr>
            <a:r>
              <a:rPr lang="en-US" b="1" dirty="0">
                <a:ea typeface="SimSun" panose="02010600030101010101" pitchFamily="2" charset="-122"/>
                <a:cs typeface="SimSun"/>
              </a:rPr>
              <a:t>讲师注释</a:t>
            </a:r>
            <a:endParaRPr lang="zh-CN" dirty="0">
              <a:ea typeface="SimSun" panose="02010600030101010101" pitchFamily="2" charset="-122"/>
              <a:cs typeface="SimSun"/>
            </a:endParaRP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与班上学员讨论章节目标。</a:t>
            </a:r>
          </a:p>
          <a:p>
            <a:pPr marL="114300" indent="-114300" eaLnBrk="1" hangingPunct="1">
              <a:defRPr/>
            </a:pPr>
            <a:endParaRPr lang="zh-CN" b="1" dirty="0">
              <a:ea typeface="SimSun" panose="02010600030101010101" pitchFamily="2" charset="-122"/>
              <a:cs typeface="SimSun"/>
            </a:endParaRPr>
          </a:p>
        </p:txBody>
      </p:sp>
    </p:spTree>
    <p:extLst>
      <p:ext uri="{BB962C8B-B14F-4D97-AF65-F5344CB8AC3E}">
        <p14:creationId xmlns:p14="http://schemas.microsoft.com/office/powerpoint/2010/main" val="146011188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6"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4E322134-47F8-A041-B812-4187AFC2D2B1}" type="slidenum">
              <a:rPr lang="en-US" sz="1200" b="0" smtClean="0">
                <a:solidFill>
                  <a:schemeClr val="tx1"/>
                </a:solidFill>
              </a:rPr>
              <a:pPr eaLnBrk="1" hangingPunct="1">
                <a:defRPr/>
              </a:pPr>
              <a:t>93</a:t>
            </a:fld>
            <a:endParaRPr lang="zh-CN" sz="1200" b="0" dirty="0">
              <a:solidFill>
                <a:schemeClr val="tx1"/>
              </a:solidFill>
            </a:endParaRPr>
          </a:p>
        </p:txBody>
      </p:sp>
      <p:sp>
        <p:nvSpPr>
          <p:cNvPr id="369667" name="Rectangle 2"/>
          <p:cNvSpPr>
            <a:spLocks noGrp="1" noRot="1" noChangeAspect="1" noChangeArrowheads="1" noTextEdit="1"/>
          </p:cNvSpPr>
          <p:nvPr>
            <p:ph type="sldImg"/>
          </p:nvPr>
        </p:nvSpPr>
        <p:spPr>
          <a:ln/>
        </p:spPr>
      </p:sp>
      <p:sp>
        <p:nvSpPr>
          <p:cNvPr id="369668"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n-US" b="1" dirty="0">
                <a:ea typeface="SimSun" panose="02010600030101010101" pitchFamily="2" charset="-122"/>
                <a:cs typeface="SimSun"/>
              </a:rPr>
              <a:t>讲师注释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某些疾病可能会在患病者呈现任何症状之前感染其他人。例如，甲型肝炎患者可以在呈现症状之前的几周内传播这种病毒。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还有一些疾病的患病者会在症状消失后的几天甚至几个月内继续感染其他人。诺瓦克病毒就可以在症状消失后的几天内继续传播。 </a:t>
            </a:r>
          </a:p>
          <a:p>
            <a:pPr marL="171450" indent="-171450" eaLnBrk="1" hangingPunct="1">
              <a:buFont typeface="Arial" panose="020B0604020202020204" pitchFamily="34" charset="0"/>
              <a:buChar char="•"/>
              <a:defRPr/>
            </a:pPr>
            <a:r>
              <a:rPr lang="en-US" dirty="0" err="1">
                <a:ea typeface="SimSun" panose="02010600030101010101" pitchFamily="2" charset="-122"/>
                <a:cs typeface="SimSun"/>
              </a:rPr>
              <a:t>某些携带病原体的人甚至在自己没生病的情况下也会感染其他人。这些人被称为</a:t>
            </a:r>
            <a:r>
              <a:rPr lang="zh-CN" altLang="en-US" dirty="0">
                <a:ea typeface="SimSun" panose="02010600030101010101" pitchFamily="2" charset="-122"/>
                <a:cs typeface="SimSun"/>
              </a:rPr>
              <a:t>“携带者”</a:t>
            </a:r>
            <a:r>
              <a:rPr lang="en-US" dirty="0">
                <a:ea typeface="SimSun" panose="02010600030101010101" pitchFamily="2" charset="-122"/>
                <a:cs typeface="SimSun"/>
              </a:rPr>
              <a:t>。 </a:t>
            </a:r>
          </a:p>
        </p:txBody>
      </p:sp>
    </p:spTree>
    <p:extLst>
      <p:ext uri="{BB962C8B-B14F-4D97-AF65-F5344CB8AC3E}">
        <p14:creationId xmlns:p14="http://schemas.microsoft.com/office/powerpoint/2010/main" val="25476505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90"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F14CA980-571E-534A-8215-88F5758B4D65}" type="slidenum">
              <a:rPr lang="en-US" sz="1200" b="0" smtClean="0">
                <a:solidFill>
                  <a:schemeClr val="tx1"/>
                </a:solidFill>
              </a:rPr>
              <a:pPr eaLnBrk="1" hangingPunct="1">
                <a:defRPr/>
              </a:pPr>
              <a:t>94</a:t>
            </a:fld>
            <a:endParaRPr lang="zh-CN" sz="1200" b="0" dirty="0">
              <a:solidFill>
                <a:schemeClr val="tx1"/>
              </a:solidFill>
            </a:endParaRPr>
          </a:p>
        </p:txBody>
      </p:sp>
      <p:sp>
        <p:nvSpPr>
          <p:cNvPr id="370691" name="Rectangle 2"/>
          <p:cNvSpPr>
            <a:spLocks noGrp="1" noRot="1" noChangeAspect="1" noChangeArrowheads="1" noTextEdit="1"/>
          </p:cNvSpPr>
          <p:nvPr>
            <p:ph type="sldImg"/>
          </p:nvPr>
        </p:nvSpPr>
        <p:spPr>
          <a:ln/>
        </p:spPr>
      </p:sp>
      <p:sp>
        <p:nvSpPr>
          <p:cNvPr id="370692"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defRPr/>
            </a:pPr>
            <a:r>
              <a:rPr lang="en-US" b="1" dirty="0">
                <a:ea typeface="SimSun" panose="02010600030101010101" pitchFamily="2" charset="-122"/>
                <a:cs typeface="SimSun"/>
              </a:rPr>
              <a:t>讲师注释</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员工的一些举动可能会在不知情的情况下传播病原体。为避免导致食源性疾病，食品操作者必须密切留意他们用双手进行的操作，避免出现幻灯片中所列的行为。</a:t>
            </a:r>
          </a:p>
          <a:p>
            <a:pPr marL="114300" indent="-114300" eaLnBrk="1" hangingPunct="1">
              <a:defRPr/>
            </a:pPr>
            <a:endParaRPr lang="zh-CN" dirty="0">
              <a:ea typeface="SimSun" panose="02010600030101010101" pitchFamily="2" charset="-122"/>
              <a:cs typeface="SimSun"/>
            </a:endParaRPr>
          </a:p>
          <a:p>
            <a:pPr marL="114300" indent="-114300" eaLnBrk="1" hangingPunct="1">
              <a:defRPr/>
            </a:pPr>
            <a:r>
              <a:rPr dirty="0">
                <a:ea typeface="SimSun" panose="02010600030101010101" pitchFamily="2" charset="-122"/>
                <a:cs typeface="SimSun"/>
              </a:rPr>
              <a:t>     </a:t>
            </a:r>
          </a:p>
          <a:p>
            <a:pPr marL="114300" indent="-114300" eaLnBrk="1" hangingPunct="1">
              <a:lnSpc>
                <a:spcPct val="80000"/>
              </a:lnSpc>
              <a:spcBef>
                <a:spcPct val="50000"/>
              </a:spcBef>
              <a:defRPr/>
            </a:pPr>
            <a:r>
              <a:rPr dirty="0">
                <a:ea typeface="SimSun" panose="02010600030101010101" pitchFamily="2" charset="-122"/>
                <a:cs typeface="SimSun"/>
              </a:rPr>
              <a:t>  </a:t>
            </a:r>
          </a:p>
        </p:txBody>
      </p:sp>
    </p:spTree>
    <p:extLst>
      <p:ext uri="{BB962C8B-B14F-4D97-AF65-F5344CB8AC3E}">
        <p14:creationId xmlns:p14="http://schemas.microsoft.com/office/powerpoint/2010/main" val="192693321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714"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85374778-FC77-2D4B-9500-8B5ADF2FC4B5}" type="slidenum">
              <a:rPr lang="en-US" sz="1200" b="0" smtClean="0">
                <a:solidFill>
                  <a:schemeClr val="tx1"/>
                </a:solidFill>
              </a:rPr>
              <a:pPr eaLnBrk="1" hangingPunct="1">
                <a:defRPr/>
              </a:pPr>
              <a:t>95</a:t>
            </a:fld>
            <a:endParaRPr lang="zh-CN" sz="1200" b="0" dirty="0">
              <a:solidFill>
                <a:schemeClr val="tx1"/>
              </a:solidFill>
            </a:endParaRPr>
          </a:p>
        </p:txBody>
      </p:sp>
      <p:sp>
        <p:nvSpPr>
          <p:cNvPr id="371715" name="Rectangle 2"/>
          <p:cNvSpPr>
            <a:spLocks noGrp="1" noRot="1" noChangeAspect="1" noChangeArrowheads="1" noTextEdit="1"/>
          </p:cNvSpPr>
          <p:nvPr>
            <p:ph type="sldImg"/>
          </p:nvPr>
        </p:nvSpPr>
        <p:spPr>
          <a:ln/>
        </p:spPr>
      </p:sp>
      <p:sp>
        <p:nvSpPr>
          <p:cNvPr id="371716" name="Rectangle 3"/>
          <p:cNvSpPr>
            <a:spLocks noGrp="1" noChangeArrowheads="1"/>
          </p:cNvSpPr>
          <p:nvPr>
            <p:ph type="body" idx="1"/>
          </p:nvPr>
        </p:nvSpPr>
        <p:spPr>
          <a:xfrm>
            <a:off x="876300" y="4438650"/>
            <a:ext cx="5254625" cy="4438650"/>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lIns="94593" tIns="47297" rIns="94593" bIns="47297"/>
          <a:lstStyle/>
          <a:p>
            <a:pPr marL="114300" indent="-114300" eaLnBrk="1" hangingPunct="1">
              <a:defRPr/>
            </a:pPr>
            <a:r>
              <a:rPr lang="en-US" b="1" dirty="0">
                <a:ea typeface="SimSun" panose="02010600030101010101" pitchFamily="2" charset="-122"/>
                <a:cs typeface="SimSun"/>
              </a:rPr>
              <a:t>讲师注释 </a:t>
            </a:r>
          </a:p>
          <a:p>
            <a:pPr marL="171450" indent="-171450" eaLnBrk="1" hangingPunct="1">
              <a:buFont typeface="Arial" panose="020B0604020202020204" pitchFamily="34" charset="0"/>
              <a:buChar char="•"/>
              <a:defRPr/>
            </a:pPr>
            <a:r>
              <a:rPr lang="en-US" dirty="0">
                <a:ea typeface="SimSun" panose="02010600030101010101" pitchFamily="2" charset="-122"/>
                <a:cs typeface="SimSun"/>
              </a:rPr>
              <a:t>不要低估您在个人卫生计划中的作用。为了帮助推行这项计划，您担负着很多的责任。幻灯片中强调了其中的部分责任。 </a:t>
            </a:r>
          </a:p>
        </p:txBody>
      </p:sp>
    </p:spTree>
    <p:extLst>
      <p:ext uri="{BB962C8B-B14F-4D97-AF65-F5344CB8AC3E}">
        <p14:creationId xmlns:p14="http://schemas.microsoft.com/office/powerpoint/2010/main" val="20620696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96</a:t>
            </a:fld>
            <a:endParaRPr lang="zh-CN" sz="1200" b="0" dirty="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ea typeface="SimSun" panose="02010600030101010101" pitchFamily="2" charset="-122"/>
                <a:cs typeface="SimSun"/>
              </a:rPr>
              <a:t>讲师注释</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洗手是保持个人卫生最重要的环节。洗手好像是一件顺理成章的事，但即便如此，很多食品加工者也没有以正确的方式或应有的频率洗手。 </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您必须培训食品操作者如何洗手，并对他们进行监控。</a:t>
            </a:r>
          </a:p>
          <a:p>
            <a:pPr marL="171450" indent="-171450" eaLnBrk="1" hangingPunct="1">
              <a:spcBef>
                <a:spcPct val="50000"/>
              </a:spcBef>
              <a:buSzPct val="80000"/>
              <a:buFont typeface="Arial" panose="020B0604020202020204" pitchFamily="34" charset="0"/>
              <a:buChar char="•"/>
              <a:defRPr/>
            </a:pPr>
            <a:r>
              <a:rPr lang="en-US" dirty="0">
                <a:ea typeface="SimSun" panose="02010600030101010101" pitchFamily="2" charset="-122"/>
                <a:cs typeface="SimSun"/>
              </a:rPr>
              <a:t>必须在专用的洗手槽中洗手。请监控食品操作者，确保他们这样做。他们</a:t>
            </a:r>
            <a:r>
              <a:rPr lang="en-US" b="1" dirty="0">
                <a:solidFill>
                  <a:srgbClr val="FF0000"/>
                </a:solidFill>
                <a:ea typeface="SimSun" panose="02010600030101010101" pitchFamily="2" charset="-122"/>
                <a:cs typeface="SimSun"/>
              </a:rPr>
              <a:t>决不</a:t>
            </a:r>
            <a:r>
              <a:rPr lang="en-US" dirty="0">
                <a:ea typeface="SimSun" panose="02010600030101010101" pitchFamily="2" charset="-122"/>
                <a:cs typeface="SimSun"/>
              </a:rPr>
              <a:t>应该在专门用于预制食品或洗碗的水槽中或者专门用于排放废水的水槽中洗手。 </a:t>
            </a:r>
          </a:p>
          <a:p>
            <a:pPr marL="114300" indent="-114300" eaLnBrk="1" hangingPunct="1">
              <a:spcBef>
                <a:spcPct val="50000"/>
              </a:spcBef>
              <a:defRPr/>
            </a:pPr>
            <a:endParaRPr lang="zh-CN" dirty="0">
              <a:ea typeface="SimSun" panose="02010600030101010101" pitchFamily="2" charset="-122"/>
              <a:cs typeface="SimSun"/>
            </a:endParaRPr>
          </a:p>
          <a:p>
            <a:pPr marL="114300" indent="-114300" eaLnBrk="1" hangingPunct="1">
              <a:lnSpc>
                <a:spcPct val="80000"/>
              </a:lnSpc>
              <a:spcBef>
                <a:spcPct val="50000"/>
              </a:spcBef>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414459223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97</a:t>
            </a:fld>
            <a:endParaRPr lang="zh-CN" sz="1200" b="0" dirty="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ea typeface="SimSun" panose="02010600030101010101" pitchFamily="2" charset="-122"/>
                <a:cs typeface="SimSun"/>
              </a:rPr>
              <a:t>讲师注释</a:t>
            </a:r>
          </a:p>
          <a:p>
            <a:pPr marL="171450" indent="-171450" eaLnBrk="1" hangingPunct="1">
              <a:spcBef>
                <a:spcPct val="50000"/>
              </a:spcBef>
              <a:buSzPct val="80000"/>
              <a:buFont typeface="Arial" panose="020B0604020202020204" pitchFamily="34" charset="0"/>
              <a:buChar char="•"/>
              <a:defRPr/>
            </a:pPr>
            <a:r>
              <a:rPr lang="en-US" sz="1200" b="0" i="0" u="none" strike="noStrike" kern="1200" baseline="0" dirty="0">
                <a:solidFill>
                  <a:schemeClr val="tx1"/>
                </a:solidFill>
                <a:ea typeface="SimSun" panose="02010600030101010101" pitchFamily="2" charset="-122"/>
                <a:cs typeface="SimSun"/>
              </a:rPr>
              <a:t>请按照此幻灯片中的步骤，以正确的方式清洗双手或义体。整个过程至少应该持续 20 秒。</a:t>
            </a:r>
            <a:r>
              <a:rPr dirty="0">
                <a:ea typeface="SimSun" panose="02010600030101010101" pitchFamily="2" charset="-122"/>
                <a:cs typeface="SimSun"/>
              </a:rPr>
              <a:t> </a:t>
            </a:r>
          </a:p>
          <a:p>
            <a:pPr marL="114300" indent="-114300" eaLnBrk="1" hangingPunct="1">
              <a:lnSpc>
                <a:spcPct val="80000"/>
              </a:lnSpc>
              <a:spcBef>
                <a:spcPct val="50000"/>
              </a:spcBef>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2486488273"/>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8"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C487BF10-D5D0-2542-B324-4F83215C2181}" type="slidenum">
              <a:rPr lang="en-US" sz="1200" b="0" smtClean="0">
                <a:solidFill>
                  <a:schemeClr val="tx1"/>
                </a:solidFill>
              </a:rPr>
              <a:pPr eaLnBrk="1" hangingPunct="1">
                <a:defRPr/>
              </a:pPr>
              <a:t>98</a:t>
            </a:fld>
            <a:endParaRPr lang="zh-CN" sz="1200" b="0" dirty="0">
              <a:solidFill>
                <a:schemeClr val="tx1"/>
              </a:solidFill>
            </a:endParaRPr>
          </a:p>
        </p:txBody>
      </p:sp>
      <p:sp>
        <p:nvSpPr>
          <p:cNvPr id="372739" name="Rectangle 2"/>
          <p:cNvSpPr>
            <a:spLocks noGrp="1" noRot="1" noChangeAspect="1" noChangeArrowheads="1" noTextEdit="1"/>
          </p:cNvSpPr>
          <p:nvPr>
            <p:ph type="sldImg"/>
          </p:nvPr>
        </p:nvSpPr>
        <p:spPr>
          <a:ln/>
        </p:spPr>
      </p:sp>
      <p:sp>
        <p:nvSpPr>
          <p:cNvPr id="372740" name="Rectangle 3"/>
          <p:cNvSpPr>
            <a:spLocks noGrp="1" noChangeArrowheads="1"/>
          </p:cNvSpPr>
          <p:nvPr>
            <p:ph type="body" idx="1"/>
          </p:nvPr>
        </p:nvSpPr>
        <p:spPr>
          <a:xfrm>
            <a:off x="876300" y="4468813"/>
            <a:ext cx="5140325" cy="4294187"/>
          </a:xfrm>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marL="114300" indent="-114300" eaLnBrk="1" hangingPunct="1">
              <a:lnSpc>
                <a:spcPct val="80000"/>
              </a:lnSpc>
              <a:spcBef>
                <a:spcPct val="50000"/>
              </a:spcBef>
              <a:defRPr/>
            </a:pPr>
            <a:r>
              <a:rPr lang="en-US" b="1" dirty="0">
                <a:ea typeface="SimSun" panose="02010600030101010101" pitchFamily="2" charset="-122"/>
                <a:cs typeface="SimSun"/>
              </a:rPr>
              <a:t>讲师注释</a:t>
            </a:r>
          </a:p>
          <a:p>
            <a:pPr marL="171450" indent="-171450" eaLnBrk="1" hangingPunct="1">
              <a:spcBef>
                <a:spcPct val="50000"/>
              </a:spcBef>
              <a:buSzPct val="80000"/>
              <a:buFont typeface="Arial" panose="020B0604020202020204" pitchFamily="34" charset="0"/>
              <a:buChar char="•"/>
              <a:defRPr/>
            </a:pPr>
            <a:r>
              <a:rPr lang="en-US" sz="1200" kern="1200" dirty="0">
                <a:solidFill>
                  <a:schemeClr val="tx1"/>
                </a:solidFill>
                <a:effectLst/>
                <a:ea typeface="SimSun" panose="02010600030101010101" pitchFamily="2" charset="-122"/>
                <a:cs typeface="SimSun"/>
              </a:rPr>
              <a:t>如果您在洗手后不多加注意，可能会污染双手。应考虑用纸巾关闭水龙头以及在离开洗手间时用纸巾开门。</a:t>
            </a:r>
            <a:r>
              <a:rPr dirty="0">
                <a:ea typeface="SimSun" panose="02010600030101010101" pitchFamily="2" charset="-122"/>
                <a:cs typeface="SimSun"/>
              </a:rPr>
              <a:t> </a:t>
            </a:r>
            <a:endParaRPr lang="zh-CN" dirty="0">
              <a:ea typeface="SimSun" panose="02010600030101010101" pitchFamily="2" charset="-122"/>
              <a:cs typeface="SimSun"/>
            </a:endParaRPr>
          </a:p>
          <a:p>
            <a:pPr marL="114300" indent="-114300" eaLnBrk="1" hangingPunct="1">
              <a:lnSpc>
                <a:spcPct val="80000"/>
              </a:lnSpc>
              <a:spcBef>
                <a:spcPct val="50000"/>
              </a:spcBef>
              <a:defRPr/>
            </a:pPr>
            <a:endParaRPr lang="zh-CN" dirty="0">
              <a:ea typeface="SimSun" panose="02010600030101010101" pitchFamily="2" charset="-122"/>
              <a:cs typeface="SimSun"/>
            </a:endParaRPr>
          </a:p>
          <a:p>
            <a:pPr marL="114300" indent="-114300" eaLnBrk="1" hangingPunct="1">
              <a:lnSpc>
                <a:spcPct val="80000"/>
              </a:lnSpc>
              <a:spcBef>
                <a:spcPct val="50000"/>
              </a:spcBef>
              <a:defRPr/>
            </a:pPr>
            <a:endParaRPr lang="zh-CN" dirty="0">
              <a:ea typeface="SimSun" panose="02010600030101010101" pitchFamily="2" charset="-122"/>
              <a:cs typeface="SimSun"/>
            </a:endParaRPr>
          </a:p>
        </p:txBody>
      </p:sp>
    </p:spTree>
    <p:extLst>
      <p:ext uri="{BB962C8B-B14F-4D97-AF65-F5344CB8AC3E}">
        <p14:creationId xmlns:p14="http://schemas.microsoft.com/office/powerpoint/2010/main" val="31875349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762" name="Rectangle 7"/>
          <p:cNvSpPr>
            <a:spLocks noGrp="1" noChangeArrowheads="1"/>
          </p:cNvSpPr>
          <p:nvPr>
            <p:ph type="sldNum" sz="quarter" idx="5"/>
          </p:nvPr>
        </p:nvSpPr>
        <p:spPr>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defTabSz="925513" eaLnBrk="0" hangingPunct="0">
              <a:defRPr sz="3200" b="1">
                <a:solidFill>
                  <a:srgbClr val="FFFFFF"/>
                </a:solidFill>
                <a:latin typeface="Arial" charset="0"/>
                <a:ea typeface="ＭＳ Ｐゴシック" charset="0"/>
              </a:defRPr>
            </a:lvl1pPr>
            <a:lvl2pPr marL="742950" indent="-285750" defTabSz="925513" eaLnBrk="0" hangingPunct="0">
              <a:defRPr sz="3200" b="1">
                <a:solidFill>
                  <a:srgbClr val="FFFFFF"/>
                </a:solidFill>
                <a:latin typeface="Arial" charset="0"/>
                <a:ea typeface="ＭＳ Ｐゴシック" charset="0"/>
              </a:defRPr>
            </a:lvl2pPr>
            <a:lvl3pPr marL="1143000" indent="-228600" defTabSz="925513" eaLnBrk="0" hangingPunct="0">
              <a:defRPr sz="3200" b="1">
                <a:solidFill>
                  <a:srgbClr val="FFFFFF"/>
                </a:solidFill>
                <a:latin typeface="Arial" charset="0"/>
                <a:ea typeface="ＭＳ Ｐゴシック" charset="0"/>
              </a:defRPr>
            </a:lvl3pPr>
            <a:lvl4pPr marL="1600200" indent="-228600" defTabSz="925513" eaLnBrk="0" hangingPunct="0">
              <a:defRPr sz="3200" b="1">
                <a:solidFill>
                  <a:srgbClr val="FFFFFF"/>
                </a:solidFill>
                <a:latin typeface="Arial" charset="0"/>
                <a:ea typeface="ＭＳ Ｐゴシック" charset="0"/>
              </a:defRPr>
            </a:lvl4pPr>
            <a:lvl5pPr marL="2057400" indent="-228600" defTabSz="925513" eaLnBrk="0" hangingPunct="0">
              <a:defRPr sz="3200" b="1">
                <a:solidFill>
                  <a:srgbClr val="FFFFFF"/>
                </a:solidFill>
                <a:latin typeface="Arial" charset="0"/>
                <a:ea typeface="ＭＳ Ｐゴシック" charset="0"/>
              </a:defRPr>
            </a:lvl5pPr>
            <a:lvl6pPr marL="2514600" indent="-228600" defTabSz="925513" eaLnBrk="0" fontAlgn="base" hangingPunct="0">
              <a:spcBef>
                <a:spcPct val="0"/>
              </a:spcBef>
              <a:spcAft>
                <a:spcPct val="0"/>
              </a:spcAft>
              <a:defRPr sz="3200" b="1">
                <a:solidFill>
                  <a:srgbClr val="FFFFFF"/>
                </a:solidFill>
                <a:latin typeface="Arial" charset="0"/>
                <a:ea typeface="ＭＳ Ｐゴシック" charset="0"/>
              </a:defRPr>
            </a:lvl6pPr>
            <a:lvl7pPr marL="2971800" indent="-228600" defTabSz="925513" eaLnBrk="0" fontAlgn="base" hangingPunct="0">
              <a:spcBef>
                <a:spcPct val="0"/>
              </a:spcBef>
              <a:spcAft>
                <a:spcPct val="0"/>
              </a:spcAft>
              <a:defRPr sz="3200" b="1">
                <a:solidFill>
                  <a:srgbClr val="FFFFFF"/>
                </a:solidFill>
                <a:latin typeface="Arial" charset="0"/>
                <a:ea typeface="ＭＳ Ｐゴシック" charset="0"/>
              </a:defRPr>
            </a:lvl7pPr>
            <a:lvl8pPr marL="3429000" indent="-228600" defTabSz="925513" eaLnBrk="0" fontAlgn="base" hangingPunct="0">
              <a:spcBef>
                <a:spcPct val="0"/>
              </a:spcBef>
              <a:spcAft>
                <a:spcPct val="0"/>
              </a:spcAft>
              <a:defRPr sz="3200" b="1">
                <a:solidFill>
                  <a:srgbClr val="FFFFFF"/>
                </a:solidFill>
                <a:latin typeface="Arial" charset="0"/>
                <a:ea typeface="ＭＳ Ｐゴシック" charset="0"/>
              </a:defRPr>
            </a:lvl8pPr>
            <a:lvl9pPr marL="3886200" indent="-228600" defTabSz="925513"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fld id="{32386021-AC22-B74E-9E13-4FB047FEAD82}" type="slidenum">
              <a:rPr lang="en-US" sz="1200" b="0" smtClean="0">
                <a:solidFill>
                  <a:schemeClr val="tx1"/>
                </a:solidFill>
              </a:rPr>
              <a:pPr eaLnBrk="1" hangingPunct="1">
                <a:defRPr/>
              </a:pPr>
              <a:t>99</a:t>
            </a:fld>
            <a:endParaRPr lang="zh-CN" sz="1200" b="0" dirty="0">
              <a:solidFill>
                <a:schemeClr val="tx1"/>
              </a:solidFill>
            </a:endParaRPr>
          </a:p>
        </p:txBody>
      </p:sp>
      <p:sp>
        <p:nvSpPr>
          <p:cNvPr id="373763" name="Rectangle 2"/>
          <p:cNvSpPr>
            <a:spLocks noGrp="1" noRot="1" noChangeAspect="1" noChangeArrowheads="1" noTextEdit="1"/>
          </p:cNvSpPr>
          <p:nvPr>
            <p:ph type="sldImg"/>
          </p:nvPr>
        </p:nvSpPr>
        <p:spPr>
          <a:ln/>
        </p:spPr>
      </p:sp>
      <p:sp>
        <p:nvSpPr>
          <p:cNvPr id="2" name="Notes Placeholder 1"/>
          <p:cNvSpPr>
            <a:spLocks noGrp="1"/>
          </p:cNvSpPr>
          <p:nvPr>
            <p:ph type="body" idx="1"/>
          </p:nvPr>
        </p:nvSpPr>
        <p:spPr>
          <a:xfrm>
            <a:off x="876300" y="4414837"/>
            <a:ext cx="5608638" cy="4183063"/>
          </a:xfrm>
        </p:spPr>
        <p:txBody>
          <a:bodyPr/>
          <a:lstStyle/>
          <a:p>
            <a:endParaRPr lang="en-US" dirty="0"/>
          </a:p>
        </p:txBody>
      </p:sp>
    </p:spTree>
    <p:extLst>
      <p:ext uri="{BB962C8B-B14F-4D97-AF65-F5344CB8AC3E}">
        <p14:creationId xmlns:p14="http://schemas.microsoft.com/office/powerpoint/2010/main" val="95125143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eg"/><Relationship Id="rId1" Type="http://schemas.openxmlformats.org/officeDocument/2006/relationships/slideMaster" Target="../slideMasters/slideMaster1.xml"/><Relationship Id="rId4" Type="http://schemas.openxmlformats.org/officeDocument/2006/relationships/image" Target="../media/image2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Master" Target="../slideMasters/slideMaster2.xml"/><Relationship Id="rId4"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jpeg"/><Relationship Id="rId1" Type="http://schemas.openxmlformats.org/officeDocument/2006/relationships/slideMaster" Target="../slideMasters/slideMaster2.xml"/><Relationship Id="rId4" Type="http://schemas.openxmlformats.org/officeDocument/2006/relationships/image" Target="../media/image27.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8.jpe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0.jpeg"/><Relationship Id="rId1" Type="http://schemas.openxmlformats.org/officeDocument/2006/relationships/slideMaster" Target="../slideMasters/slideMaster2.xml"/><Relationship Id="rId4" Type="http://schemas.openxmlformats.org/officeDocument/2006/relationships/image" Target="../media/image31.pn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2.jpeg"/><Relationship Id="rId1" Type="http://schemas.openxmlformats.org/officeDocument/2006/relationships/slideMaster" Target="../slideMasters/slideMaster2.xml"/><Relationship Id="rId4" Type="http://schemas.openxmlformats.org/officeDocument/2006/relationships/image" Target="../media/image33.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35.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6.jpeg"/><Relationship Id="rId1" Type="http://schemas.openxmlformats.org/officeDocument/2006/relationships/slideMaster" Target="../slideMasters/slideMaster2.xml"/><Relationship Id="rId4" Type="http://schemas.openxmlformats.org/officeDocument/2006/relationships/image" Target="../media/image37.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Master" Target="../slideMasters/slideMaster2.xml"/><Relationship Id="rId4" Type="http://schemas.openxmlformats.org/officeDocument/2006/relationships/image" Target="../media/image39.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jpe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2.jpeg"/><Relationship Id="rId1" Type="http://schemas.openxmlformats.org/officeDocument/2006/relationships/slideMaster" Target="../slideMasters/slideMaster2.xml"/><Relationship Id="rId4" Type="http://schemas.openxmlformats.org/officeDocument/2006/relationships/image" Target="../media/image43.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4.jpe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jpe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23335" y="1023597"/>
            <a:ext cx="3183465" cy="941533"/>
          </a:xfrm>
          <a:prstGeom prst="rect">
            <a:avLst/>
          </a:prstGeom>
        </p:spPr>
      </p:pic>
      <p:pic>
        <p:nvPicPr>
          <p:cNvPr id="9" name="Picture 10"/>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3">
            <a:extLst>
              <a:ext uri="{FF2B5EF4-FFF2-40B4-BE49-F238E27FC236}">
                <a16:creationId xmlns:a16="http://schemas.microsoft.com/office/drawing/2014/main" id="{11E7ADCC-E92D-4889-9F9D-B2EE5E9F2C3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32913663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a:extLst>
              <a:ext uri="{FF2B5EF4-FFF2-40B4-BE49-F238E27FC236}">
                <a16:creationId xmlns:a16="http://schemas.microsoft.com/office/drawing/2014/main" id="{EE39634F-0AAD-4793-8E97-E854789FD6C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10" name="Picture 1">
            <a:extLst>
              <a:ext uri="{FF2B5EF4-FFF2-40B4-BE49-F238E27FC236}">
                <a16:creationId xmlns:a16="http://schemas.microsoft.com/office/drawing/2014/main" id="{FA448E7D-6DA4-4E79-998F-2BC2345BA838}"/>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5664962" y="1017091"/>
            <a:ext cx="2118877" cy="1302034"/>
          </a:xfrm>
          <a:prstGeom prst="rect">
            <a:avLst/>
          </a:prstGeom>
        </p:spPr>
      </p:pic>
    </p:spTree>
    <p:extLst>
      <p:ext uri="{BB962C8B-B14F-4D97-AF65-F5344CB8AC3E}">
        <p14:creationId xmlns:p14="http://schemas.microsoft.com/office/powerpoint/2010/main" val="268242159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863995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7916326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6786081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2125993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06850286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dirty="0"/>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2109990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SimSun"/>
                <a:cs typeface="SimSun"/>
              </a:rPr>
              <a:t>A.</a:t>
            </a:r>
            <a:r>
              <a:rPr dirty="0">
                <a:latin typeface="SimSun"/>
                <a:cs typeface="SimSun"/>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SimSun"/>
                <a:cs typeface="SimSun"/>
              </a:rPr>
              <a:t>B. </a:t>
            </a:r>
          </a:p>
        </p:txBody>
      </p:sp>
    </p:spTree>
    <p:extLst>
      <p:ext uri="{BB962C8B-B14F-4D97-AF65-F5344CB8AC3E}">
        <p14:creationId xmlns:p14="http://schemas.microsoft.com/office/powerpoint/2010/main" val="3351307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dirty="0"/>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dirty="0"/>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dirty="0"/>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dirty="0"/>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SimSun"/>
                <a:cs typeface="SimSun"/>
              </a:rPr>
              <a:t>A.</a:t>
            </a:r>
            <a:r>
              <a:rPr dirty="0">
                <a:latin typeface="SimSun"/>
                <a:cs typeface="SimSun"/>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dirty="0">
                <a:solidFill>
                  <a:srgbClr val="000000"/>
                </a:solidFill>
                <a:latin typeface="SimSun"/>
                <a:cs typeface="SimSun"/>
              </a:rPr>
              <a:t>B. </a:t>
            </a:r>
          </a:p>
        </p:txBody>
      </p:sp>
    </p:spTree>
    <p:extLst>
      <p:ext uri="{BB962C8B-B14F-4D97-AF65-F5344CB8AC3E}">
        <p14:creationId xmlns:p14="http://schemas.microsoft.com/office/powerpoint/2010/main" val="1689692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dirty="0"/>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dirty="0"/>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dirty="0"/>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dirty="0"/>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dirty="0"/>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3508126570"/>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05745" y="1014131"/>
            <a:ext cx="2350576" cy="1236741"/>
          </a:xfrm>
          <a:prstGeom prst="rect">
            <a:avLst/>
          </a:prstGeom>
        </p:spPr>
      </p:pic>
      <p:pic>
        <p:nvPicPr>
          <p:cNvPr id="6"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202696662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a:latin typeface="SimSun"/>
                <a:cs typeface="SimSun"/>
              </a:rPr>
              <a:t>DVD</a:t>
            </a:r>
            <a:endParaRPr lang="zh-CN" kern="0" dirty="0">
              <a:latin typeface="SimSun"/>
              <a:cs typeface="SimSun"/>
            </a:endParaRP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412381754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dirty="0">
                <a:latin typeface="Arial Narrow" charset="0"/>
                <a:cs typeface="+mj-cs"/>
              </a:rPr>
              <a:t>Additional Content</a:t>
            </a:r>
          </a:p>
        </p:txBody>
      </p:sp>
    </p:spTree>
    <p:extLst>
      <p:ext uri="{BB962C8B-B14F-4D97-AF65-F5344CB8AC3E}">
        <p14:creationId xmlns:p14="http://schemas.microsoft.com/office/powerpoint/2010/main" val="19040861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35955571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6112457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dirty="0"/>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8249521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2980922992"/>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7919350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391775448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Tree>
    <p:extLst>
      <p:ext uri="{BB962C8B-B14F-4D97-AF65-F5344CB8AC3E}">
        <p14:creationId xmlns:p14="http://schemas.microsoft.com/office/powerpoint/2010/main" val="651889901"/>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dirty="0"/>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dirty="0"/>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771790295"/>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2">
            <a:extLst>
              <a:ext uri="{FF2B5EF4-FFF2-40B4-BE49-F238E27FC236}">
                <a16:creationId xmlns:a16="http://schemas.microsoft.com/office/drawing/2014/main" id="{1A13222F-DA5B-4827-ABDD-56B29CDF0807}"/>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92907" y="1014568"/>
            <a:ext cx="2723132" cy="1239706"/>
          </a:xfrm>
          <a:prstGeom prst="rect">
            <a:avLst/>
          </a:prstGeom>
        </p:spPr>
      </p:pic>
      <p:pic>
        <p:nvPicPr>
          <p:cNvPr id="6"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220278415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0796577"/>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66135891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715743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dirty="0"/>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dirty="0"/>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180966704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Tree>
    <p:extLst>
      <p:ext uri="{BB962C8B-B14F-4D97-AF65-F5344CB8AC3E}">
        <p14:creationId xmlns:p14="http://schemas.microsoft.com/office/powerpoint/2010/main" val="52257373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dirty="0"/>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dirty="0"/>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4129157822"/>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399038097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Tree>
    <p:extLst>
      <p:ext uri="{BB962C8B-B14F-4D97-AF65-F5344CB8AC3E}">
        <p14:creationId xmlns:p14="http://schemas.microsoft.com/office/powerpoint/2010/main" val="113595924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dirty="0"/>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dirty="0"/>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dirty="0"/>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dirty="0"/>
              <a:t>Click to edit Master text styles</a:t>
            </a:r>
          </a:p>
        </p:txBody>
      </p:sp>
    </p:spTree>
    <p:extLst>
      <p:ext uri="{BB962C8B-B14F-4D97-AF65-F5344CB8AC3E}">
        <p14:creationId xmlns:p14="http://schemas.microsoft.com/office/powerpoint/2010/main" val="180046117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dirty="0"/>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dirty="0"/>
          </a:p>
        </p:txBody>
      </p:sp>
    </p:spTree>
    <p:extLst>
      <p:ext uri="{BB962C8B-B14F-4D97-AF65-F5344CB8AC3E}">
        <p14:creationId xmlns:p14="http://schemas.microsoft.com/office/powerpoint/2010/main" val="12306284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38801" y="1023771"/>
            <a:ext cx="2780745" cy="1229059"/>
          </a:xfrm>
          <a:prstGeom prst="rect">
            <a:avLst/>
          </a:prstGeom>
        </p:spPr>
      </p:pic>
      <p:pic>
        <p:nvPicPr>
          <p:cNvPr id="6"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171984642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dirty="0"/>
          </a:p>
        </p:txBody>
      </p:sp>
    </p:spTree>
    <p:extLst>
      <p:ext uri="{BB962C8B-B14F-4D97-AF65-F5344CB8AC3E}">
        <p14:creationId xmlns:p14="http://schemas.microsoft.com/office/powerpoint/2010/main" val="358683925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dirty="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dirty="0"/>
          </a:p>
        </p:txBody>
      </p:sp>
    </p:spTree>
    <p:extLst>
      <p:ext uri="{BB962C8B-B14F-4D97-AF65-F5344CB8AC3E}">
        <p14:creationId xmlns:p14="http://schemas.microsoft.com/office/powerpoint/2010/main" val="246547500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1"/>
          <p:cNvSpPr>
            <a:spLocks noGrp="1"/>
          </p:cNvSpPr>
          <p:nvPr>
            <p:ph type="ftr" sz="quarter" idx="10"/>
          </p:nvPr>
        </p:nvSpPr>
        <p:spPr/>
        <p:txBody>
          <a:bodyPr/>
          <a:lstStyle>
            <a:lvl1pPr>
              <a:defRPr/>
            </a:lvl1pPr>
          </a:lstStyle>
          <a:p>
            <a:pPr>
              <a:defRPr/>
            </a:pPr>
            <a:endParaRPr lang="en-US" dirty="0">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dirty="0"/>
          </a:p>
        </p:txBody>
      </p:sp>
    </p:spTree>
    <p:extLst>
      <p:ext uri="{BB962C8B-B14F-4D97-AF65-F5344CB8AC3E}">
        <p14:creationId xmlns:p14="http://schemas.microsoft.com/office/powerpoint/2010/main" val="42736178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preserve="1">
  <p:cSld name="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a:solidFill>
                <a:srgbClr val="FFFFFF"/>
              </a:solidFill>
            </a:endParaRPr>
          </a:p>
        </p:txBody>
      </p:sp>
      <p:pic>
        <p:nvPicPr>
          <p:cNvPr id="16" name="Picture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623333" y="1023597"/>
            <a:ext cx="3183470" cy="941534"/>
          </a:xfrm>
          <a:prstGeom prst="rect">
            <a:avLst/>
          </a:prstGeom>
        </p:spPr>
      </p:pic>
      <p:pic>
        <p:nvPicPr>
          <p:cNvPr id="9" name="Picture 10"/>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0" y="-8466"/>
            <a:ext cx="5519934" cy="686646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157115556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preserve="1">
  <p:cSld name="1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t="-199"/>
          <a:stretch/>
        </p:blipFill>
        <p:spPr bwMode="auto">
          <a:xfrm>
            <a:off x="0" y="-8467"/>
            <a:ext cx="5283200"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745" y="1014131"/>
            <a:ext cx="2350577" cy="1236742"/>
          </a:xfrm>
          <a:prstGeom prst="rect">
            <a:avLst/>
          </a:prstGeom>
        </p:spPr>
      </p:pic>
    </p:spTree>
    <p:extLst>
      <p:ext uri="{BB962C8B-B14F-4D97-AF65-F5344CB8AC3E}">
        <p14:creationId xmlns:p14="http://schemas.microsoft.com/office/powerpoint/2010/main" val="426542366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p:cSld name="2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92906" y="1014131"/>
            <a:ext cx="2162377" cy="1240583"/>
          </a:xfrm>
          <a:prstGeom prst="rect">
            <a:avLst/>
          </a:prstGeom>
        </p:spPr>
      </p:pic>
    </p:spTree>
    <p:extLst>
      <p:ext uri="{BB962C8B-B14F-4D97-AF65-F5344CB8AC3E}">
        <p14:creationId xmlns:p14="http://schemas.microsoft.com/office/powerpoint/2010/main" val="391046899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p:cSld name="3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8467" y="-8467"/>
            <a:ext cx="5291667" cy="68664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38800" y="1023771"/>
            <a:ext cx="2780749" cy="1229060"/>
          </a:xfrm>
          <a:prstGeom prst="rect">
            <a:avLst/>
          </a:prstGeom>
        </p:spPr>
      </p:pic>
    </p:spTree>
    <p:extLst>
      <p:ext uri="{BB962C8B-B14F-4D97-AF65-F5344CB8AC3E}">
        <p14:creationId xmlns:p14="http://schemas.microsoft.com/office/powerpoint/2010/main" val="2070955875"/>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9633" y="1016680"/>
            <a:ext cx="2707773" cy="2104766"/>
          </a:xfrm>
          <a:prstGeom prst="rect">
            <a:avLst/>
          </a:prstGeom>
        </p:spPr>
      </p:pic>
    </p:spTree>
    <p:extLst>
      <p:ext uri="{BB962C8B-B14F-4D97-AF65-F5344CB8AC3E}">
        <p14:creationId xmlns:p14="http://schemas.microsoft.com/office/powerpoint/2010/main" val="3680766017"/>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1002973"/>
            <a:ext cx="2707773" cy="1298195"/>
          </a:xfrm>
          <a:prstGeom prst="rect">
            <a:avLst/>
          </a:prstGeom>
        </p:spPr>
      </p:pic>
    </p:spTree>
    <p:extLst>
      <p:ext uri="{BB962C8B-B14F-4D97-AF65-F5344CB8AC3E}">
        <p14:creationId xmlns:p14="http://schemas.microsoft.com/office/powerpoint/2010/main" val="49793984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a:solidFill>
                <a:srgbClr val="FFFFFF"/>
              </a:solidFill>
            </a:endParaRPr>
          </a:p>
        </p:txBody>
      </p:sp>
      <p:pic>
        <p:nvPicPr>
          <p:cNvPr id="9" name="Pictur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705061" y="950501"/>
            <a:ext cx="2757703" cy="1282831"/>
          </a:xfrm>
          <a:prstGeom prst="rect">
            <a:avLst/>
          </a:prstGeom>
        </p:spPr>
      </p:pic>
    </p:spTree>
    <p:extLst>
      <p:ext uri="{BB962C8B-B14F-4D97-AF65-F5344CB8AC3E}">
        <p14:creationId xmlns:p14="http://schemas.microsoft.com/office/powerpoint/2010/main" val="211444683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p:cSld name="4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8467" y="-8467"/>
            <a:ext cx="5305086" cy="6874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09633" y="1016680"/>
            <a:ext cx="2707772" cy="2104764"/>
          </a:xfrm>
          <a:prstGeom prst="rect">
            <a:avLst/>
          </a:prstGeom>
        </p:spPr>
      </p:pic>
      <p:pic>
        <p:nvPicPr>
          <p:cNvPr id="6" name="Picture 13">
            <a:extLst>
              <a:ext uri="{FF2B5EF4-FFF2-40B4-BE49-F238E27FC236}">
                <a16:creationId xmlns:a16="http://schemas.microsoft.com/office/drawing/2014/main" id="{81B1F381-C864-40CB-8798-8399CED36B08}"/>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110618762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4" name="Picture 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82256" y="1008244"/>
            <a:ext cx="2120129" cy="1697640"/>
          </a:xfrm>
          <a:prstGeom prst="rect">
            <a:avLst/>
          </a:prstGeom>
        </p:spPr>
      </p:pic>
    </p:spTree>
    <p:extLst>
      <p:ext uri="{BB962C8B-B14F-4D97-AF65-F5344CB8AC3E}">
        <p14:creationId xmlns:p14="http://schemas.microsoft.com/office/powerpoint/2010/main" val="34718080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3" name="Picture 2"/>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45427" y="941910"/>
            <a:ext cx="2945903" cy="1359648"/>
          </a:xfrm>
          <a:prstGeom prst="rect">
            <a:avLst/>
          </a:prstGeom>
        </p:spPr>
      </p:pic>
    </p:spTree>
    <p:extLst>
      <p:ext uri="{BB962C8B-B14F-4D97-AF65-F5344CB8AC3E}">
        <p14:creationId xmlns:p14="http://schemas.microsoft.com/office/powerpoint/2010/main" val="205043317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p:cSld name="9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a:solidFill>
                <a:srgbClr val="FFFFFF"/>
              </a:solidFill>
            </a:endParaRPr>
          </a:p>
        </p:txBody>
      </p:sp>
      <p:pic>
        <p:nvPicPr>
          <p:cNvPr id="9" name="Picture 10"/>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bwMode="auto">
          <a:xfrm>
            <a:off x="-9939" y="0"/>
            <a:ext cx="529755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 name="Picture 13"/>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2" name="Picture 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64336" y="1017091"/>
            <a:ext cx="2120129" cy="1302035"/>
          </a:xfrm>
          <a:prstGeom prst="rect">
            <a:avLst/>
          </a:prstGeom>
        </p:spPr>
      </p:pic>
    </p:spTree>
    <p:extLst>
      <p:ext uri="{BB962C8B-B14F-4D97-AF65-F5344CB8AC3E}">
        <p14:creationId xmlns:p14="http://schemas.microsoft.com/office/powerpoint/2010/main" val="109580044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Managerbook slide">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l="-137"/>
          <a:stretch/>
        </p:blipFill>
        <p:spPr bwMode="auto">
          <a:xfrm flipH="1">
            <a:off x="0" y="0"/>
            <a:ext cx="5314950" cy="6858000"/>
          </a:xfrm>
          <a:prstGeom prst="rect">
            <a:avLst/>
          </a:prstGeom>
          <a:noFill/>
          <a:ln w="9525">
            <a:noFill/>
            <a:miter lim="800000"/>
            <a:headEnd/>
            <a:tailEnd/>
          </a:ln>
          <a:extLst>
            <a:ext uri="{909E8E84-426E-40dd-AFC4-6F175D3DCCD1}">
              <a14:hiddenFill xmlns:a14="http://schemas.microsoft.com/office/drawing/2010/main" xmlns="">
                <a:solidFill>
                  <a:srgbClr val="FFFFFF"/>
                </a:solidFill>
              </a14:hiddenFill>
            </a:ext>
          </a:extLst>
        </p:spPr>
      </p:pic>
      <p:sp>
        <p:nvSpPr>
          <p:cNvPr id="6" name="TextBox 5"/>
          <p:cNvSpPr txBox="1"/>
          <p:nvPr userDrawn="1"/>
        </p:nvSpPr>
        <p:spPr>
          <a:xfrm>
            <a:off x="5372100" y="1028700"/>
            <a:ext cx="3819764" cy="1384995"/>
          </a:xfrm>
          <a:prstGeom prst="rect">
            <a:avLst/>
          </a:prstGeom>
          <a:noFill/>
        </p:spPr>
        <p:txBody>
          <a:bodyPr wrap="square" rtlCol="0">
            <a:spAutoFit/>
          </a:bodyPr>
          <a:lstStyle/>
          <a:p>
            <a:pPr>
              <a:lnSpc>
                <a:spcPct val="100000"/>
              </a:lnSpc>
            </a:pPr>
            <a:r>
              <a:rPr lang="zh-CN" altLang="en-US" sz="2400" b="0" dirty="0">
                <a:solidFill>
                  <a:schemeClr val="tx1"/>
                </a:solidFill>
                <a:latin typeface="Arial"/>
                <a:ea typeface="宋体" panose="02010600030101010101" pitchFamily="2" charset="-122"/>
                <a:cs typeface="Arial"/>
              </a:rPr>
              <a:t>第 </a:t>
            </a:r>
            <a:r>
              <a:rPr lang="en-US" altLang="zh-CN" sz="2400" b="0" dirty="0">
                <a:solidFill>
                  <a:schemeClr val="tx1"/>
                </a:solidFill>
                <a:latin typeface="Arial"/>
                <a:ea typeface="宋体" panose="02010600030101010101" pitchFamily="2" charset="-122"/>
                <a:cs typeface="Arial"/>
              </a:rPr>
              <a:t>7 </a:t>
            </a:r>
            <a:r>
              <a:rPr lang="zh-CN" altLang="en-US" sz="2400" b="0" dirty="0">
                <a:solidFill>
                  <a:schemeClr val="tx1"/>
                </a:solidFill>
                <a:latin typeface="Arial"/>
                <a:ea typeface="宋体" panose="02010600030101010101" pitchFamily="2" charset="-122"/>
                <a:cs typeface="Arial"/>
              </a:rPr>
              <a:t>版</a:t>
            </a:r>
            <a:r>
              <a:rPr lang="en-US" sz="2400" b="0" dirty="0">
                <a:solidFill>
                  <a:schemeClr val="tx1"/>
                </a:solidFill>
                <a:latin typeface="Arial"/>
                <a:ea typeface="宋体" panose="02010600030101010101" pitchFamily="2" charset="-122"/>
                <a:cs typeface="Arial"/>
              </a:rPr>
              <a:t/>
            </a:r>
            <a:br>
              <a:rPr lang="en-US" sz="2400" b="0" dirty="0">
                <a:solidFill>
                  <a:schemeClr val="tx1"/>
                </a:solidFill>
                <a:latin typeface="Arial"/>
                <a:ea typeface="宋体" panose="02010600030101010101" pitchFamily="2" charset="-122"/>
                <a:cs typeface="Arial"/>
              </a:rPr>
            </a:br>
            <a:r>
              <a:rPr lang="zh-CN" altLang="en-US" sz="3000" b="1" i="0" dirty="0">
                <a:solidFill>
                  <a:schemeClr val="tx1"/>
                </a:solidFill>
                <a:latin typeface="Arial"/>
                <a:ea typeface="宋体" panose="02010600030101010101" pitchFamily="2" charset="-122"/>
                <a:cs typeface="Arial"/>
              </a:rPr>
              <a:t>食品安全 </a:t>
            </a:r>
            <a:r>
              <a:rPr lang="en-US" altLang="zh-CN" sz="3000" b="1" i="0" dirty="0">
                <a:solidFill>
                  <a:schemeClr val="tx1"/>
                </a:solidFill>
                <a:latin typeface="Arial"/>
                <a:ea typeface="宋体" panose="02010600030101010101" pitchFamily="2" charset="-122"/>
                <a:cs typeface="Arial"/>
              </a:rPr>
              <a:t>(</a:t>
            </a:r>
            <a:r>
              <a:rPr lang="en-US" sz="3000" b="1" i="0" dirty="0" err="1">
                <a:solidFill>
                  <a:schemeClr val="tx1"/>
                </a:solidFill>
                <a:latin typeface="Arial"/>
                <a:ea typeface="宋体" panose="02010600030101010101" pitchFamily="2" charset="-122"/>
                <a:cs typeface="Arial"/>
              </a:rPr>
              <a:t>ServSafe</a:t>
            </a:r>
            <a:r>
              <a:rPr lang="en-US" sz="3000" b="1" i="0" dirty="0">
                <a:solidFill>
                  <a:schemeClr val="tx1"/>
                </a:solidFill>
                <a:latin typeface="Arial"/>
                <a:ea typeface="宋体" panose="02010600030101010101" pitchFamily="2" charset="-122"/>
                <a:cs typeface="Arial"/>
              </a:rPr>
              <a:t>) </a:t>
            </a:r>
            <a:r>
              <a:rPr lang="zh-CN" altLang="en-US" sz="3000" b="1" i="0" dirty="0">
                <a:solidFill>
                  <a:schemeClr val="tx1"/>
                </a:solidFill>
                <a:latin typeface="Arial"/>
                <a:ea typeface="宋体" panose="02010600030101010101" pitchFamily="2" charset="-122"/>
                <a:cs typeface="Arial"/>
              </a:rPr>
              <a:t>经理</a:t>
            </a:r>
            <a:endParaRPr lang="en-US" sz="3000" b="1" i="0" dirty="0">
              <a:solidFill>
                <a:schemeClr val="tx1"/>
              </a:solidFill>
              <a:latin typeface="Arial"/>
              <a:ea typeface="宋体" panose="02010600030101010101" pitchFamily="2" charset="-122"/>
              <a:cs typeface="Arial"/>
            </a:endParaRPr>
          </a:p>
        </p:txBody>
      </p:sp>
      <p:sp>
        <p:nvSpPr>
          <p:cNvPr id="3" name="Text Placeholder 2"/>
          <p:cNvSpPr>
            <a:spLocks noGrp="1"/>
          </p:cNvSpPr>
          <p:nvPr>
            <p:ph type="body" sz="quarter" idx="10"/>
          </p:nvPr>
        </p:nvSpPr>
        <p:spPr>
          <a:xfrm>
            <a:off x="5324236" y="3455255"/>
            <a:ext cx="3819764" cy="1997404"/>
          </a:xfrm>
        </p:spPr>
        <p:txBody>
          <a:bodyPr/>
          <a:lstStyle>
            <a:lvl1pPr marL="0" indent="0" algn="ctr">
              <a:buFontTx/>
              <a:buNone/>
              <a:defRPr sz="4000">
                <a:solidFill>
                  <a:schemeClr val="bg1"/>
                </a:solidFill>
              </a:defRPr>
            </a:lvl1pPr>
          </a:lstStyle>
          <a:p>
            <a:pPr lvl="0"/>
            <a:r>
              <a:rPr lang="en-US"/>
              <a:t>Click to edit Master text styles</a:t>
            </a:r>
          </a:p>
        </p:txBody>
      </p:sp>
      <p:pic>
        <p:nvPicPr>
          <p:cNvPr id="7" name="Picture 6"/>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5588105"/>
            <a:ext cx="1385868" cy="621191"/>
          </a:xfrm>
          <a:prstGeom prst="rect">
            <a:avLst/>
          </a:prstGeom>
        </p:spPr>
      </p:pic>
      <p:sp>
        <p:nvSpPr>
          <p:cNvPr id="10" name="TextBox 9"/>
          <p:cNvSpPr txBox="1"/>
          <p:nvPr userDrawn="1"/>
        </p:nvSpPr>
        <p:spPr>
          <a:xfrm>
            <a:off x="5348168" y="6344742"/>
            <a:ext cx="3771900" cy="276999"/>
          </a:xfrm>
          <a:prstGeom prst="rect">
            <a:avLst/>
          </a:prstGeom>
          <a:noFill/>
        </p:spPr>
        <p:txBody>
          <a:bodyPr wrap="square" rtlCol="0">
            <a:spAutoFit/>
          </a:bodyPr>
          <a:lstStyle/>
          <a:p>
            <a:r>
              <a:rPr lang="en-US" altLang="zh-CN" sz="600" b="0" i="0" kern="1200" baseline="0" dirty="0">
                <a:solidFill>
                  <a:schemeClr val="tx1"/>
                </a:solidFill>
                <a:effectLst/>
                <a:latin typeface="+mn-lt"/>
                <a:ea typeface="宋体" panose="02010600030101010101" pitchFamily="2" charset="-122"/>
                <a:cs typeface="+mn-cs"/>
              </a:rPr>
              <a:t>©2020 </a:t>
            </a:r>
            <a:r>
              <a:rPr lang="zh-CN" altLang="en-US" sz="600" b="0" i="0" kern="1200" baseline="0" dirty="0">
                <a:solidFill>
                  <a:schemeClr val="tx1"/>
                </a:solidFill>
                <a:effectLst/>
                <a:latin typeface="+mn-lt"/>
                <a:ea typeface="宋体" panose="02010600030101010101" pitchFamily="2" charset="-122"/>
                <a:cs typeface="+mn-cs"/>
              </a:rPr>
              <a:t>美国餐饮协会教育基金会 </a:t>
            </a:r>
            <a:r>
              <a:rPr lang="en-US" altLang="zh-CN" sz="600" b="0" i="0" kern="1200" baseline="0" dirty="0">
                <a:solidFill>
                  <a:schemeClr val="tx1"/>
                </a:solidFill>
                <a:effectLst/>
                <a:latin typeface="+mn-lt"/>
                <a:ea typeface="宋体" panose="02010600030101010101" pitchFamily="2" charset="-122"/>
                <a:cs typeface="+mn-cs"/>
              </a:rPr>
              <a:t>(</a:t>
            </a:r>
            <a:r>
              <a:rPr lang="en-US" sz="600" b="0" i="0" kern="1200" baseline="0" dirty="0">
                <a:solidFill>
                  <a:schemeClr val="tx1"/>
                </a:solidFill>
                <a:effectLst/>
                <a:latin typeface="+mn-lt"/>
                <a:ea typeface="宋体" panose="02010600030101010101" pitchFamily="2" charset="-122"/>
                <a:cs typeface="+mn-cs"/>
              </a:rPr>
              <a:t>NRAEF)。</a:t>
            </a:r>
            <a:r>
              <a:rPr lang="zh-CN" altLang="en-US" sz="600" b="0" i="0" kern="1200" baseline="0" dirty="0">
                <a:solidFill>
                  <a:schemeClr val="tx1"/>
                </a:solidFill>
                <a:effectLst/>
                <a:latin typeface="+mn-lt"/>
                <a:ea typeface="宋体" panose="02010600030101010101" pitchFamily="2" charset="-122"/>
                <a:cs typeface="+mn-cs"/>
              </a:rPr>
              <a:t>保留所有权利。</a:t>
            </a:r>
            <a:r>
              <a:rPr lang="en-US" sz="600" b="0" i="0" kern="1200" baseline="0" dirty="0" err="1">
                <a:solidFill>
                  <a:schemeClr val="tx1"/>
                </a:solidFill>
                <a:effectLst/>
                <a:latin typeface="+mn-lt"/>
                <a:ea typeface="宋体" panose="02010600030101010101" pitchFamily="2" charset="-122"/>
                <a:cs typeface="+mn-cs"/>
              </a:rPr>
              <a:t>ServSafe</a:t>
            </a:r>
            <a:r>
              <a:rPr lang="en-US" sz="600" b="0" i="0" kern="1200" baseline="30000" dirty="0">
                <a:solidFill>
                  <a:schemeClr val="tx1"/>
                </a:solidFill>
                <a:effectLst/>
                <a:latin typeface="+mn-lt"/>
                <a:ea typeface="宋体" panose="02010600030101010101" pitchFamily="2" charset="-122"/>
                <a:cs typeface="+mn-cs"/>
              </a:rPr>
              <a:t>®</a:t>
            </a:r>
            <a:r>
              <a:rPr lang="en-US" sz="600" b="0" i="0" kern="1200" baseline="0" dirty="0">
                <a:solidFill>
                  <a:schemeClr val="tx1"/>
                </a:solidFill>
                <a:effectLst/>
                <a:latin typeface="+mn-lt"/>
                <a:ea typeface="宋体" panose="02010600030101010101" pitchFamily="2" charset="-122"/>
                <a:cs typeface="+mn-cs"/>
              </a:rPr>
              <a:t> </a:t>
            </a:r>
            <a:r>
              <a:rPr lang="zh-CN" altLang="en-US" sz="600" b="0" i="0" kern="1200" baseline="0" dirty="0">
                <a:solidFill>
                  <a:schemeClr val="tx1"/>
                </a:solidFill>
                <a:effectLst/>
                <a:latin typeface="+mn-lt"/>
                <a:ea typeface="宋体" panose="02010600030101010101" pitchFamily="2" charset="-122"/>
                <a:cs typeface="+mn-cs"/>
              </a:rPr>
              <a:t>是 </a:t>
            </a:r>
            <a:r>
              <a:rPr lang="en-US" sz="600" b="0" i="0" kern="1200" baseline="0" dirty="0">
                <a:solidFill>
                  <a:schemeClr val="tx1"/>
                </a:solidFill>
                <a:effectLst/>
                <a:latin typeface="+mn-lt"/>
                <a:ea typeface="宋体" panose="02010600030101010101" pitchFamily="2" charset="-122"/>
                <a:cs typeface="+mn-cs"/>
              </a:rPr>
              <a:t>NRAEF </a:t>
            </a:r>
            <a:r>
              <a:rPr lang="zh-CN" altLang="en-US" sz="600" b="0" i="0" kern="1200" baseline="0" dirty="0">
                <a:solidFill>
                  <a:schemeClr val="tx1"/>
                </a:solidFill>
                <a:effectLst/>
                <a:latin typeface="+mn-lt"/>
                <a:ea typeface="宋体" panose="02010600030101010101" pitchFamily="2" charset="-122"/>
                <a:cs typeface="+mn-cs"/>
              </a:rPr>
              <a:t>的商标。</a:t>
            </a:r>
            <a:r>
              <a:rPr lang="en-US" sz="600" b="0" i="0" kern="1200" baseline="0" dirty="0">
                <a:solidFill>
                  <a:schemeClr val="tx1"/>
                </a:solidFill>
                <a:effectLst/>
                <a:latin typeface="+mn-lt"/>
                <a:ea typeface="宋体" panose="02010600030101010101" pitchFamily="2" charset="-122"/>
                <a:cs typeface="+mn-cs"/>
              </a:rPr>
              <a:t>National Restaurant Association</a:t>
            </a:r>
            <a:r>
              <a:rPr lang="en-US" sz="600" b="0" i="0" kern="1200" baseline="30000" dirty="0">
                <a:solidFill>
                  <a:schemeClr val="tx1"/>
                </a:solidFill>
                <a:effectLst/>
                <a:latin typeface="+mn-lt"/>
                <a:ea typeface="宋体" panose="02010600030101010101" pitchFamily="2" charset="-122"/>
                <a:cs typeface="+mn-cs"/>
              </a:rPr>
              <a:t>®</a:t>
            </a:r>
            <a:r>
              <a:rPr lang="en-US" sz="600" b="0" i="0" kern="1200" baseline="0" dirty="0">
                <a:solidFill>
                  <a:schemeClr val="tx1"/>
                </a:solidFill>
                <a:effectLst/>
                <a:latin typeface="+mn-lt"/>
                <a:ea typeface="宋体" panose="02010600030101010101" pitchFamily="2" charset="-122"/>
                <a:cs typeface="+mn-cs"/>
              </a:rPr>
              <a:t> </a:t>
            </a:r>
            <a:r>
              <a:rPr lang="zh-CN" altLang="en-US" sz="600" b="0" i="0" kern="1200" baseline="0" dirty="0">
                <a:solidFill>
                  <a:schemeClr val="tx1"/>
                </a:solidFill>
                <a:effectLst/>
                <a:latin typeface="+mn-lt"/>
                <a:ea typeface="宋体" panose="02010600030101010101" pitchFamily="2" charset="-122"/>
                <a:cs typeface="+mn-cs"/>
              </a:rPr>
              <a:t>和弧线设计是美国餐饮协会的商标。复制只许作教学用。不许单独出售。</a:t>
            </a:r>
            <a:endParaRPr lang="en-US" sz="600" b="0" i="0" baseline="0" dirty="0">
              <a:latin typeface="+mn-lt"/>
              <a:ea typeface="宋体" panose="02010600030101010101" pitchFamily="2" charset="-122"/>
            </a:endParaRPr>
          </a:p>
        </p:txBody>
      </p:sp>
    </p:spTree>
    <p:extLst>
      <p:ext uri="{BB962C8B-B14F-4D97-AF65-F5344CB8AC3E}">
        <p14:creationId xmlns:p14="http://schemas.microsoft.com/office/powerpoint/2010/main" val="228144484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a:p>
        </p:txBody>
      </p:sp>
    </p:spTree>
    <p:extLst>
      <p:ext uri="{BB962C8B-B14F-4D97-AF65-F5344CB8AC3E}">
        <p14:creationId xmlns:p14="http://schemas.microsoft.com/office/powerpoint/2010/main" val="70653820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Content and 3 image right">
    <p:spTree>
      <p:nvGrpSpPr>
        <p:cNvPr id="1" name=""/>
        <p:cNvGrpSpPr/>
        <p:nvPr/>
      </p:nvGrpSpPr>
      <p:grpSpPr>
        <a:xfrm>
          <a:off x="0" y="0"/>
          <a:ext cx="0" cy="0"/>
          <a:chOff x="0" y="0"/>
          <a:chExt cx="0" cy="0"/>
        </a:xfrm>
      </p:grpSpPr>
      <p:sp>
        <p:nvSpPr>
          <p:cNvPr id="11" name="Picture Placeholder 9"/>
          <p:cNvSpPr>
            <a:spLocks noGrp="1"/>
          </p:cNvSpPr>
          <p:nvPr>
            <p:ph type="pic" sz="quarter" idx="13"/>
          </p:nvPr>
        </p:nvSpPr>
        <p:spPr>
          <a:xfrm>
            <a:off x="6522896" y="24257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2" name="Picture Placeholder 9"/>
          <p:cNvSpPr>
            <a:spLocks noGrp="1"/>
          </p:cNvSpPr>
          <p:nvPr>
            <p:ph type="pic" sz="quarter" idx="14"/>
          </p:nvPr>
        </p:nvSpPr>
        <p:spPr>
          <a:xfrm>
            <a:off x="6522896" y="3657600"/>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0" name="Picture Placeholder 9"/>
          <p:cNvSpPr>
            <a:spLocks noGrp="1"/>
          </p:cNvSpPr>
          <p:nvPr>
            <p:ph type="pic" sz="quarter" idx="12"/>
          </p:nvPr>
        </p:nvSpPr>
        <p:spPr>
          <a:xfrm>
            <a:off x="6523038" y="1243013"/>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61022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a:p>
        </p:txBody>
      </p:sp>
    </p:spTree>
    <p:extLst>
      <p:ext uri="{BB962C8B-B14F-4D97-AF65-F5344CB8AC3E}">
        <p14:creationId xmlns:p14="http://schemas.microsoft.com/office/powerpoint/2010/main" val="191907672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content, 1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523038" y="1243013"/>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a:p>
        </p:txBody>
      </p:sp>
    </p:spTree>
    <p:extLst>
      <p:ext uri="{BB962C8B-B14F-4D97-AF65-F5344CB8AC3E}">
        <p14:creationId xmlns:p14="http://schemas.microsoft.com/office/powerpoint/2010/main" val="461585583"/>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content, 1 large image right">
    <p:spTree>
      <p:nvGrpSpPr>
        <p:cNvPr id="1" name=""/>
        <p:cNvGrpSpPr/>
        <p:nvPr/>
      </p:nvGrpSpPr>
      <p:grpSpPr>
        <a:xfrm>
          <a:off x="0" y="0"/>
          <a:ext cx="0" cy="0"/>
          <a:chOff x="0" y="0"/>
          <a:chExt cx="0" cy="0"/>
        </a:xfrm>
      </p:grpSpPr>
      <p:sp>
        <p:nvSpPr>
          <p:cNvPr id="8" name="Picture Placeholder 7"/>
          <p:cNvSpPr>
            <a:spLocks noGrp="1"/>
          </p:cNvSpPr>
          <p:nvPr>
            <p:ph type="pic" sz="quarter" idx="12"/>
          </p:nvPr>
        </p:nvSpPr>
        <p:spPr>
          <a:xfrm>
            <a:off x="6102626" y="1243013"/>
            <a:ext cx="2604812" cy="4184904"/>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5339375" cy="498316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a:p>
        </p:txBody>
      </p:sp>
    </p:spTree>
    <p:extLst>
      <p:ext uri="{BB962C8B-B14F-4D97-AF65-F5344CB8AC3E}">
        <p14:creationId xmlns:p14="http://schemas.microsoft.com/office/powerpoint/2010/main" val="120827147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 placem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a:p>
        </p:txBody>
      </p:sp>
    </p:spTree>
    <p:extLst>
      <p:ext uri="{BB962C8B-B14F-4D97-AF65-F5344CB8AC3E}">
        <p14:creationId xmlns:p14="http://schemas.microsoft.com/office/powerpoint/2010/main" val="36926472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Interactive_Title, Content_1 image_new build">
    <p:spTree>
      <p:nvGrpSpPr>
        <p:cNvPr id="1" name=""/>
        <p:cNvGrpSpPr/>
        <p:nvPr/>
      </p:nvGrpSpPr>
      <p:grpSpPr>
        <a:xfrm>
          <a:off x="0" y="0"/>
          <a:ext cx="0" cy="0"/>
          <a:chOff x="0" y="0"/>
          <a:chExt cx="0" cy="0"/>
        </a:xfrm>
      </p:grpSpPr>
      <p:sp>
        <p:nvSpPr>
          <p:cNvPr id="17" name="Text Placeholder 15"/>
          <p:cNvSpPr>
            <a:spLocks noGrp="1"/>
          </p:cNvSpPr>
          <p:nvPr>
            <p:ph type="body" sz="quarter" idx="15"/>
          </p:nvPr>
        </p:nvSpPr>
        <p:spPr>
          <a:xfrm>
            <a:off x="3801533" y="2548685"/>
            <a:ext cx="3894667" cy="405295"/>
          </a:xfrm>
        </p:spPr>
        <p:txBody>
          <a:bodyPr/>
          <a:lstStyle>
            <a:lvl1pPr>
              <a:defRPr b="0">
                <a:solidFill>
                  <a:schemeClr val="tx1"/>
                </a:solidFill>
              </a:defRPr>
            </a:lvl1pPr>
          </a:lstStyle>
          <a:p>
            <a:pPr lvl="0"/>
            <a:r>
              <a:rPr lang="en-US"/>
              <a:t>Click to edit Master text styles</a:t>
            </a:r>
          </a:p>
        </p:txBody>
      </p:sp>
      <p:sp>
        <p:nvSpPr>
          <p:cNvPr id="16" name="Text Placeholder 15"/>
          <p:cNvSpPr>
            <a:spLocks noGrp="1"/>
          </p:cNvSpPr>
          <p:nvPr>
            <p:ph type="body" sz="quarter" idx="14"/>
          </p:nvPr>
        </p:nvSpPr>
        <p:spPr>
          <a:xfrm>
            <a:off x="3793069" y="2111935"/>
            <a:ext cx="3894667" cy="405295"/>
          </a:xfrm>
        </p:spPr>
        <p:txBody>
          <a:bodyPr/>
          <a:lstStyle>
            <a:lvl1pPr>
              <a:defRPr b="0">
                <a:solidFill>
                  <a:schemeClr val="tx1"/>
                </a:solidFill>
              </a:defRPr>
            </a:lvl1pPr>
          </a:lstStyle>
          <a:p>
            <a:pPr lvl="0"/>
            <a:r>
              <a:rPr lang="en-US"/>
              <a:t>Click to edit Master text styles</a:t>
            </a:r>
          </a:p>
        </p:txBody>
      </p:sp>
      <p:sp>
        <p:nvSpPr>
          <p:cNvPr id="14" name="Text Placeholder 13"/>
          <p:cNvSpPr>
            <a:spLocks noGrp="1"/>
          </p:cNvSpPr>
          <p:nvPr>
            <p:ph type="body" sz="quarter" idx="13"/>
          </p:nvPr>
        </p:nvSpPr>
        <p:spPr>
          <a:xfrm>
            <a:off x="390525" y="1151467"/>
            <a:ext cx="8612188" cy="457200"/>
          </a:xfrm>
        </p:spPr>
        <p:txBody>
          <a:body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a:p>
        </p:txBody>
      </p:sp>
      <p:sp>
        <p:nvSpPr>
          <p:cNvPr id="7"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8" name="Text Placeholder 15"/>
          <p:cNvSpPr>
            <a:spLocks noGrp="1"/>
          </p:cNvSpPr>
          <p:nvPr>
            <p:ph type="body" sz="quarter" idx="16"/>
          </p:nvPr>
        </p:nvSpPr>
        <p:spPr>
          <a:xfrm>
            <a:off x="3801532" y="3166556"/>
            <a:ext cx="4980517" cy="2158977"/>
          </a:xfrm>
        </p:spPr>
        <p:txBody>
          <a:bodyPr/>
          <a:lstStyle>
            <a:lvl1pPr>
              <a:defRPr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149802230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p:cSld name="5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bwMode="auto">
          <a:xfrm>
            <a:off x="-8467" y="-8626"/>
            <a:ext cx="5305086"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08702" y="1004317"/>
            <a:ext cx="2700490" cy="1295505"/>
          </a:xfrm>
          <a:prstGeom prst="rect">
            <a:avLst/>
          </a:prstGeom>
        </p:spPr>
      </p:pic>
      <p:pic>
        <p:nvPicPr>
          <p:cNvPr id="6" name="Picture 13">
            <a:extLst>
              <a:ext uri="{FF2B5EF4-FFF2-40B4-BE49-F238E27FC236}">
                <a16:creationId xmlns:a16="http://schemas.microsoft.com/office/drawing/2014/main" id="{3298C476-B18A-4FC8-9D57-C64F0F6A17FE}"/>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1775700030"/>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Interactive_Title, A/B_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a:solidFill>
                  <a:srgbClr val="000000"/>
                </a:solidFill>
                <a:latin typeface="Arial Narrow"/>
              </a:rPr>
              <a:t>A.</a:t>
            </a:r>
            <a:r>
              <a:rPr lang="en-US" sz="2400" b="1">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a:solidFill>
                  <a:srgbClr val="000000"/>
                </a:solidFill>
                <a:latin typeface="Arial Narrow"/>
              </a:rPr>
              <a:t>B. </a:t>
            </a:r>
          </a:p>
        </p:txBody>
      </p:sp>
    </p:spTree>
    <p:extLst>
      <p:ext uri="{BB962C8B-B14F-4D97-AF65-F5344CB8AC3E}">
        <p14:creationId xmlns:p14="http://schemas.microsoft.com/office/powerpoint/2010/main" val="4223821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Interactive_Title, 2image placement">
    <p:spTree>
      <p:nvGrpSpPr>
        <p:cNvPr id="1" name=""/>
        <p:cNvGrpSpPr/>
        <p:nvPr/>
      </p:nvGrpSpPr>
      <p:grpSpPr>
        <a:xfrm>
          <a:off x="0" y="0"/>
          <a:ext cx="0" cy="0"/>
          <a:chOff x="0" y="0"/>
          <a:chExt cx="0" cy="0"/>
        </a:xfrm>
      </p:grpSpPr>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a:p>
        </p:txBody>
      </p:sp>
      <p:sp>
        <p:nvSpPr>
          <p:cNvPr id="9" name="Text Placeholder 15"/>
          <p:cNvSpPr>
            <a:spLocks noGrp="1"/>
          </p:cNvSpPr>
          <p:nvPr>
            <p:ph type="body" sz="quarter" idx="14"/>
          </p:nvPr>
        </p:nvSpPr>
        <p:spPr>
          <a:xfrm>
            <a:off x="400050" y="1047750"/>
            <a:ext cx="8602663" cy="457200"/>
          </a:xfrm>
        </p:spPr>
        <p:txBody>
          <a:bodyPr/>
          <a:lstStyle/>
          <a:p>
            <a:pPr lvl="0"/>
            <a:r>
              <a:rPr lang="en-US"/>
              <a:t>Click to edit Master text styles</a:t>
            </a:r>
          </a:p>
        </p:txBody>
      </p:sp>
    </p:spTree>
    <p:extLst>
      <p:ext uri="{BB962C8B-B14F-4D97-AF65-F5344CB8AC3E}">
        <p14:creationId xmlns:p14="http://schemas.microsoft.com/office/powerpoint/2010/main" val="215991962"/>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Interactive_Title, Content, 2image_new build">
    <p:spTree>
      <p:nvGrpSpPr>
        <p:cNvPr id="1" name=""/>
        <p:cNvGrpSpPr/>
        <p:nvPr/>
      </p:nvGrpSpPr>
      <p:grpSpPr>
        <a:xfrm>
          <a:off x="0" y="0"/>
          <a:ext cx="0" cy="0"/>
          <a:chOff x="0" y="0"/>
          <a:chExt cx="0" cy="0"/>
        </a:xfrm>
      </p:grpSpPr>
      <p:sp>
        <p:nvSpPr>
          <p:cNvPr id="23" name="Text Placeholder 22"/>
          <p:cNvSpPr>
            <a:spLocks noGrp="1"/>
          </p:cNvSpPr>
          <p:nvPr>
            <p:ph type="body" sz="quarter" idx="17"/>
          </p:nvPr>
        </p:nvSpPr>
        <p:spPr>
          <a:xfrm>
            <a:off x="736600" y="5359400"/>
            <a:ext cx="7789863" cy="363538"/>
          </a:xfrm>
        </p:spPr>
        <p:txBody>
          <a:bodyPr/>
          <a:lstStyle>
            <a:lvl1pPr>
              <a:defRPr b="0">
                <a:solidFill>
                  <a:srgbClr val="FF0000"/>
                </a:solidFill>
              </a:defRPr>
            </a:lvl1pPr>
          </a:lstStyle>
          <a:p>
            <a:pPr lvl="0"/>
            <a:r>
              <a:rPr lang="en-US"/>
              <a:t>Click to edit Master text styles</a:t>
            </a:r>
          </a:p>
        </p:txBody>
      </p:sp>
      <p:sp>
        <p:nvSpPr>
          <p:cNvPr id="21" name="Text Placeholder 19"/>
          <p:cNvSpPr>
            <a:spLocks noGrp="1"/>
          </p:cNvSpPr>
          <p:nvPr>
            <p:ph type="body" sz="quarter" idx="16"/>
          </p:nvPr>
        </p:nvSpPr>
        <p:spPr>
          <a:xfrm>
            <a:off x="4532417" y="4878938"/>
            <a:ext cx="2639135" cy="390525"/>
          </a:xfrm>
        </p:spPr>
        <p:txBody>
          <a:bodyPr/>
          <a:lstStyle>
            <a:lvl1pPr>
              <a:defRPr b="0">
                <a:solidFill>
                  <a:schemeClr val="tx1"/>
                </a:solidFill>
              </a:defRPr>
            </a:lvl1pPr>
          </a:lstStyle>
          <a:p>
            <a:pPr lvl="0"/>
            <a:r>
              <a:rPr lang="en-US"/>
              <a:t>Click to edit Master text styles</a:t>
            </a:r>
          </a:p>
        </p:txBody>
      </p:sp>
      <p:sp>
        <p:nvSpPr>
          <p:cNvPr id="20" name="Text Placeholder 19"/>
          <p:cNvSpPr>
            <a:spLocks noGrp="1"/>
          </p:cNvSpPr>
          <p:nvPr>
            <p:ph type="body" sz="quarter" idx="15"/>
          </p:nvPr>
        </p:nvSpPr>
        <p:spPr>
          <a:xfrm>
            <a:off x="879755" y="4876800"/>
            <a:ext cx="2655286" cy="390525"/>
          </a:xfrm>
        </p:spPr>
        <p:txBody>
          <a:bodyPr/>
          <a:lstStyle>
            <a:lvl1pPr>
              <a:defRPr b="0">
                <a:solidFill>
                  <a:schemeClr val="tx1"/>
                </a:solidFill>
              </a:defRPr>
            </a:lvl1pPr>
          </a:lstStyle>
          <a:p>
            <a:pPr lvl="0"/>
            <a:r>
              <a:rPr lang="en-US"/>
              <a:t>Click to edit Master text styles</a:t>
            </a:r>
          </a:p>
        </p:txBody>
      </p:sp>
      <p:sp>
        <p:nvSpPr>
          <p:cNvPr id="16" name="Text Placeholder 15"/>
          <p:cNvSpPr>
            <a:spLocks noGrp="1"/>
          </p:cNvSpPr>
          <p:nvPr>
            <p:ph type="body" sz="quarter" idx="14"/>
          </p:nvPr>
        </p:nvSpPr>
        <p:spPr>
          <a:xfrm>
            <a:off x="400050" y="1047750"/>
            <a:ext cx="8602663" cy="457200"/>
          </a:xfrm>
        </p:spPr>
        <p:txBody>
          <a:bodyPr/>
          <a:lstStyle/>
          <a:p>
            <a:pPr lvl="0"/>
            <a:r>
              <a:rPr lang="en-US"/>
              <a:t>Click to edit Master text styles</a:t>
            </a:r>
          </a:p>
        </p:txBody>
      </p:sp>
      <p:sp>
        <p:nvSpPr>
          <p:cNvPr id="15" name="Picture Placeholder 10"/>
          <p:cNvSpPr>
            <a:spLocks noGrp="1"/>
          </p:cNvSpPr>
          <p:nvPr>
            <p:ph type="pic" sz="quarter" idx="13"/>
          </p:nvPr>
        </p:nvSpPr>
        <p:spPr>
          <a:xfrm>
            <a:off x="4428353" y="2068394"/>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7" name="Picture Placeholder 10"/>
          <p:cNvSpPr>
            <a:spLocks noGrp="1"/>
          </p:cNvSpPr>
          <p:nvPr>
            <p:ph type="pic" sz="quarter" idx="12"/>
          </p:nvPr>
        </p:nvSpPr>
        <p:spPr>
          <a:xfrm>
            <a:off x="821658" y="2060172"/>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a:p>
        </p:txBody>
      </p:sp>
      <p:sp>
        <p:nvSpPr>
          <p:cNvPr id="6" name="Text Box 6"/>
          <p:cNvSpPr txBox="1">
            <a:spLocks noChangeArrowheads="1"/>
          </p:cNvSpPr>
          <p:nvPr userDrawn="1"/>
        </p:nvSpPr>
        <p:spPr bwMode="auto">
          <a:xfrm>
            <a:off x="1920491" y="1579125"/>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a:solidFill>
                  <a:srgbClr val="000000"/>
                </a:solidFill>
                <a:latin typeface="Arial Narrow"/>
              </a:rPr>
              <a:t>A.</a:t>
            </a:r>
            <a:r>
              <a:rPr lang="en-US" sz="2400" b="1">
                <a:solidFill>
                  <a:srgbClr val="000000"/>
                </a:solidFill>
                <a:latin typeface="Arial Narrow"/>
              </a:rPr>
              <a:t> </a:t>
            </a:r>
          </a:p>
        </p:txBody>
      </p:sp>
      <p:sp>
        <p:nvSpPr>
          <p:cNvPr id="10" name="Text Box 6"/>
          <p:cNvSpPr txBox="1">
            <a:spLocks noChangeArrowheads="1"/>
          </p:cNvSpPr>
          <p:nvPr userDrawn="1"/>
        </p:nvSpPr>
        <p:spPr bwMode="auto">
          <a:xfrm>
            <a:off x="5600925" y="1576257"/>
            <a:ext cx="529087"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square" anchor="b">
            <a:spAutoFit/>
          </a:bodyPr>
          <a:lstStyle>
            <a:lvl1pPr>
              <a:defRPr>
                <a:solidFill>
                  <a:schemeClr val="tx1"/>
                </a:solidFill>
                <a:latin typeface="Arial" charset="0"/>
              </a:defRPr>
            </a:lvl1pPr>
            <a:lvl2pPr>
              <a:defRPr>
                <a:solidFill>
                  <a:schemeClr val="tx1"/>
                </a:solidFill>
                <a:latin typeface="Arial" charset="0"/>
              </a:defRPr>
            </a:lvl2pPr>
            <a:lvl3pPr>
              <a:defRPr>
                <a:solidFill>
                  <a:schemeClr val="tx1"/>
                </a:solidFill>
                <a:latin typeface="Arial" charset="0"/>
              </a:defRPr>
            </a:lvl3pPr>
            <a:lvl4pPr>
              <a:defRPr>
                <a:solidFill>
                  <a:schemeClr val="tx1"/>
                </a:solidFill>
                <a:latin typeface="Arial" charset="0"/>
              </a:defRPr>
            </a:lvl4pPr>
            <a:lvl5pPr>
              <a:defRPr>
                <a:solidFill>
                  <a:schemeClr val="tx1"/>
                </a:solidFill>
                <a:latin typeface="Arial" charset="0"/>
              </a:defRPr>
            </a:lvl5pPr>
            <a:lvl6pPr marL="457200" fontAlgn="base">
              <a:spcBef>
                <a:spcPct val="0"/>
              </a:spcBef>
              <a:spcAft>
                <a:spcPct val="0"/>
              </a:spcAft>
              <a:defRPr>
                <a:solidFill>
                  <a:schemeClr val="tx1"/>
                </a:solidFill>
                <a:latin typeface="Arial" charset="0"/>
              </a:defRPr>
            </a:lvl6pPr>
            <a:lvl7pPr marL="914400" fontAlgn="base">
              <a:spcBef>
                <a:spcPct val="0"/>
              </a:spcBef>
              <a:spcAft>
                <a:spcPct val="0"/>
              </a:spcAft>
              <a:defRPr>
                <a:solidFill>
                  <a:schemeClr val="tx1"/>
                </a:solidFill>
                <a:latin typeface="Arial" charset="0"/>
              </a:defRPr>
            </a:lvl7pPr>
            <a:lvl8pPr marL="1371600" fontAlgn="base">
              <a:spcBef>
                <a:spcPct val="0"/>
              </a:spcBef>
              <a:spcAft>
                <a:spcPct val="0"/>
              </a:spcAft>
              <a:defRPr>
                <a:solidFill>
                  <a:schemeClr val="tx1"/>
                </a:solidFill>
                <a:latin typeface="Arial" charset="0"/>
              </a:defRPr>
            </a:lvl8pPr>
            <a:lvl9pPr marL="1828800" fontAlgn="base">
              <a:spcBef>
                <a:spcPct val="0"/>
              </a:spcBef>
              <a:spcAft>
                <a:spcPct val="0"/>
              </a:spcAft>
              <a:defRPr>
                <a:solidFill>
                  <a:schemeClr val="tx1"/>
                </a:solidFill>
                <a:latin typeface="Arial" charset="0"/>
              </a:defRPr>
            </a:lvl9pPr>
          </a:lstStyle>
          <a:p>
            <a:pPr fontAlgn="base">
              <a:spcBef>
                <a:spcPct val="50000"/>
              </a:spcBef>
              <a:spcAft>
                <a:spcPct val="0"/>
              </a:spcAft>
            </a:pPr>
            <a:r>
              <a:rPr lang="en-US" sz="2400" b="0">
                <a:solidFill>
                  <a:srgbClr val="000000"/>
                </a:solidFill>
                <a:latin typeface="Arial Narrow"/>
              </a:rPr>
              <a:t>B. </a:t>
            </a:r>
          </a:p>
        </p:txBody>
      </p:sp>
    </p:spTree>
    <p:extLst>
      <p:ext uri="{BB962C8B-B14F-4D97-AF65-F5344CB8AC3E}">
        <p14:creationId xmlns:p14="http://schemas.microsoft.com/office/powerpoint/2010/main" val="150921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500" fill="hold"/>
                                        <p:tgtEl>
                                          <p:spTgt spid="10">
                                            <p:txEl>
                                              <p:pRg st="0" end="0"/>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1248">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nteractive 1 image right_new build">
    <p:spTree>
      <p:nvGrpSpPr>
        <p:cNvPr id="1" name=""/>
        <p:cNvGrpSpPr/>
        <p:nvPr/>
      </p:nvGrpSpPr>
      <p:grpSpPr>
        <a:xfrm>
          <a:off x="0" y="0"/>
          <a:ext cx="0" cy="0"/>
          <a:chOff x="0" y="0"/>
          <a:chExt cx="0" cy="0"/>
        </a:xfrm>
      </p:grpSpPr>
      <p:sp>
        <p:nvSpPr>
          <p:cNvPr id="17" name="Text Placeholder 14"/>
          <p:cNvSpPr>
            <a:spLocks noGrp="1"/>
          </p:cNvSpPr>
          <p:nvPr>
            <p:ph type="body" sz="quarter" idx="16"/>
          </p:nvPr>
        </p:nvSpPr>
        <p:spPr>
          <a:xfrm>
            <a:off x="3714750" y="2914650"/>
            <a:ext cx="5295900" cy="461665"/>
          </a:xfrm>
        </p:spPr>
        <p:txBody>
          <a:bodyPr/>
          <a:lstStyle>
            <a:lvl1pPr>
              <a:defRPr b="0">
                <a:solidFill>
                  <a:schemeClr val="tx1"/>
                </a:solidFill>
              </a:defRPr>
            </a:lvl1pPr>
          </a:lstStyle>
          <a:p>
            <a:pPr lvl="0"/>
            <a:r>
              <a:rPr lang="en-US"/>
              <a:t>Click to edit Master text styles</a:t>
            </a:r>
          </a:p>
        </p:txBody>
      </p:sp>
      <p:sp>
        <p:nvSpPr>
          <p:cNvPr id="16" name="Text Placeholder 14"/>
          <p:cNvSpPr>
            <a:spLocks noGrp="1"/>
          </p:cNvSpPr>
          <p:nvPr>
            <p:ph type="body" sz="quarter" idx="15"/>
          </p:nvPr>
        </p:nvSpPr>
        <p:spPr>
          <a:xfrm>
            <a:off x="3714750" y="2452985"/>
            <a:ext cx="5295900" cy="461665"/>
          </a:xfrm>
        </p:spPr>
        <p:txBody>
          <a:bodyPr/>
          <a:lstStyle>
            <a:lvl1pPr>
              <a:defRPr b="0">
                <a:solidFill>
                  <a:schemeClr val="tx1"/>
                </a:solidFill>
              </a:defRPr>
            </a:lvl1pPr>
          </a:lstStyle>
          <a:p>
            <a:pPr lvl="0"/>
            <a:r>
              <a:rPr lang="en-US"/>
              <a:t>Click to edit Master text styles</a:t>
            </a:r>
          </a:p>
        </p:txBody>
      </p:sp>
      <p:sp>
        <p:nvSpPr>
          <p:cNvPr id="15" name="Text Placeholder 14"/>
          <p:cNvSpPr>
            <a:spLocks noGrp="1"/>
          </p:cNvSpPr>
          <p:nvPr>
            <p:ph type="body" sz="quarter" idx="14"/>
          </p:nvPr>
        </p:nvSpPr>
        <p:spPr>
          <a:xfrm>
            <a:off x="3714750" y="1976735"/>
            <a:ext cx="5295900" cy="461665"/>
          </a:xfrm>
        </p:spPr>
        <p:txBody>
          <a:bodyPr/>
          <a:lstStyle>
            <a:lvl1pPr>
              <a:defRPr b="0">
                <a:solidFill>
                  <a:schemeClr val="tx1"/>
                </a:solidFill>
              </a:defRPr>
            </a:lvl1pPr>
          </a:lstStyle>
          <a:p>
            <a:pPr lvl="0"/>
            <a:r>
              <a:rPr lang="en-US"/>
              <a:t>Click to edit Master text styles</a:t>
            </a:r>
          </a:p>
        </p:txBody>
      </p:sp>
      <p:sp>
        <p:nvSpPr>
          <p:cNvPr id="13" name="Text Placeholder 12"/>
          <p:cNvSpPr>
            <a:spLocks noGrp="1"/>
          </p:cNvSpPr>
          <p:nvPr>
            <p:ph type="body" sz="quarter" idx="13"/>
          </p:nvPr>
        </p:nvSpPr>
        <p:spPr>
          <a:xfrm>
            <a:off x="390525" y="1112838"/>
            <a:ext cx="8086725" cy="457200"/>
          </a:xfrm>
        </p:spPr>
        <p:txBody>
          <a:bodyPr/>
          <a:lstStyle/>
          <a:p>
            <a:pPr lvl="0"/>
            <a:r>
              <a:rPr lang="en-US"/>
              <a:t>Click to edit Master text styles</a:t>
            </a:r>
          </a:p>
        </p:txBody>
      </p:sp>
      <p:sp>
        <p:nvSpPr>
          <p:cNvPr id="11" name="Picture Placeholder 10"/>
          <p:cNvSpPr>
            <a:spLocks noGrp="1"/>
          </p:cNvSpPr>
          <p:nvPr>
            <p:ph type="pic" sz="quarter" idx="12"/>
          </p:nvPr>
        </p:nvSpPr>
        <p:spPr>
          <a:xfrm>
            <a:off x="473075" y="1852613"/>
            <a:ext cx="2743200" cy="2743200"/>
          </a:xfrm>
          <a:prstGeom prst="roundRect">
            <a:avLst>
              <a:gd name="adj" fmla="val 940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a:p>
        </p:txBody>
      </p:sp>
      <p:sp>
        <p:nvSpPr>
          <p:cNvPr id="18" name="Text Placeholder 14"/>
          <p:cNvSpPr>
            <a:spLocks noGrp="1"/>
          </p:cNvSpPr>
          <p:nvPr>
            <p:ph type="body" sz="quarter" idx="17"/>
          </p:nvPr>
        </p:nvSpPr>
        <p:spPr>
          <a:xfrm>
            <a:off x="3714750" y="3395601"/>
            <a:ext cx="5295900" cy="461665"/>
          </a:xfrm>
        </p:spPr>
        <p:txBody>
          <a:bodyPr/>
          <a:lstStyle>
            <a:lvl1pPr>
              <a:defRPr b="0">
                <a:solidFill>
                  <a:schemeClr val="tx1"/>
                </a:solidFill>
              </a:defRPr>
            </a:lvl1pPr>
          </a:lstStyle>
          <a:p>
            <a:pPr lvl="0"/>
            <a:r>
              <a:rPr lang="en-US"/>
              <a:t>Click to edit Master text styles</a:t>
            </a:r>
          </a:p>
        </p:txBody>
      </p:sp>
      <p:sp>
        <p:nvSpPr>
          <p:cNvPr id="19" name="Title 1"/>
          <p:cNvSpPr>
            <a:spLocks noGrp="1"/>
          </p:cNvSpPr>
          <p:nvPr>
            <p:ph type="title"/>
          </p:nvPr>
        </p:nvSpPr>
        <p:spPr>
          <a:xfrm>
            <a:off x="400050" y="160338"/>
            <a:ext cx="8307388" cy="519112"/>
          </a:xfrm>
        </p:spPr>
        <p:txBody>
          <a:bodyPr/>
          <a:lstStyle/>
          <a:p>
            <a:r>
              <a:rPr lang="en-US"/>
              <a:t>Click to edit Master title style</a:t>
            </a:r>
          </a:p>
        </p:txBody>
      </p:sp>
    </p:spTree>
    <p:extLst>
      <p:ext uri="{BB962C8B-B14F-4D97-AF65-F5344CB8AC3E}">
        <p14:creationId xmlns:p14="http://schemas.microsoft.com/office/powerpoint/2010/main" val="1394666818"/>
      </p:ext>
    </p:extLst>
  </p:cSld>
  <p:clrMapOvr>
    <a:masterClrMapping/>
  </p:clrMapOvr>
  <p:extLst>
    <p:ext uri="{DCECCB84-F9BA-43D5-87BE-67443E8EF086}">
      <p15:sldGuideLst xmlns:p15="http://schemas.microsoft.com/office/powerpoint/2012/main">
        <p15:guide id="1" orient="horz" pos="2160">
          <p15:clr>
            <a:srgbClr val="FBAE40"/>
          </p15:clr>
        </p15:guide>
        <p15:guide id="2" pos="2328">
          <p15:clr>
            <a:srgbClr val="FBAE40"/>
          </p15:clr>
        </p15:guide>
        <p15:guide id="3" orient="horz" pos="1248">
          <p15:clr>
            <a:srgbClr val="FBAE4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DVD lets watch">
    <p:spTree>
      <p:nvGrpSpPr>
        <p:cNvPr id="1" name=""/>
        <p:cNvGrpSpPr/>
        <p:nvPr/>
      </p:nvGrpSpPr>
      <p:grpSpPr>
        <a:xfrm>
          <a:off x="0" y="0"/>
          <a:ext cx="0" cy="0"/>
          <a:chOff x="0" y="0"/>
          <a:chExt cx="0" cy="0"/>
        </a:xfrm>
      </p:grpSpPr>
      <p:sp>
        <p:nvSpPr>
          <p:cNvPr id="6" name="Rectangle 2"/>
          <p:cNvSpPr txBox="1">
            <a:spLocks noChangeArrowheads="1"/>
          </p:cNvSpPr>
          <p:nvPr userDrawn="1"/>
        </p:nvSpPr>
        <p:spPr bwMode="auto">
          <a:xfrm>
            <a:off x="390525" y="158750"/>
            <a:ext cx="8235950"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kern="0">
                <a:latin typeface="Arial Narrow" charset="0"/>
                <a:cs typeface="+mj-cs"/>
              </a:rPr>
              <a:t>DVD</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pic>
        <p:nvPicPr>
          <p:cNvPr id="7" name="Picture 6"/>
          <p:cNvPicPr>
            <a:picLocks noChangeAspect="1"/>
          </p:cNvPicPr>
          <p:nvPr userDrawn="1"/>
        </p:nvPicPr>
        <p:blipFill>
          <a:blip r:embed="rId2"/>
          <a:stretch>
            <a:fillRect/>
          </a:stretch>
        </p:blipFill>
        <p:spPr>
          <a:xfrm>
            <a:off x="121534" y="831879"/>
            <a:ext cx="8900931" cy="5194242"/>
          </a:xfrm>
          <a:prstGeom prst="rect">
            <a:avLst/>
          </a:prstGeom>
        </p:spPr>
      </p:pic>
    </p:spTree>
    <p:extLst>
      <p:ext uri="{BB962C8B-B14F-4D97-AF65-F5344CB8AC3E}">
        <p14:creationId xmlns:p14="http://schemas.microsoft.com/office/powerpoint/2010/main" val="219639113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Somethings to know">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stretch>
            <a:fillRect/>
          </a:stretch>
        </p:blipFill>
        <p:spPr>
          <a:xfrm>
            <a:off x="121534" y="831879"/>
            <a:ext cx="8900931" cy="5194242"/>
          </a:xfrm>
          <a:prstGeom prst="rect">
            <a:avLst/>
          </a:prstGeom>
        </p:spPr>
      </p:pic>
      <p:sp>
        <p:nvSpPr>
          <p:cNvPr id="2"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a:p>
        </p:txBody>
      </p:sp>
      <p:sp>
        <p:nvSpPr>
          <p:cNvPr id="5" name="Rectangle 2"/>
          <p:cNvSpPr>
            <a:spLocks noGrp="1" noChangeArrowheads="1"/>
          </p:cNvSpPr>
          <p:nvPr>
            <p:ph type="title" hasCustomPrompt="1"/>
          </p:nvPr>
        </p:nvSpPr>
        <p:spPr>
          <a:xfrm>
            <a:off x="390525" y="158750"/>
            <a:ext cx="8235950" cy="519112"/>
          </a:xfrm>
        </p:spPr>
        <p:txBody>
          <a:bodyPr/>
          <a:lstStyle>
            <a:lvl1pPr>
              <a:defRPr lang="en-US" smtClean="0">
                <a:latin typeface="Arial Narrow" charset="0"/>
              </a:defRPr>
            </a:lvl1pPr>
          </a:lstStyle>
          <a:p>
            <a:pPr eaLnBrk="1" hangingPunct="1">
              <a:defRPr/>
            </a:pPr>
            <a:r>
              <a:rPr lang="en-US">
                <a:latin typeface="Arial Narrow" charset="0"/>
                <a:cs typeface="+mj-cs"/>
              </a:rPr>
              <a:t>Additional Content</a:t>
            </a:r>
          </a:p>
        </p:txBody>
      </p:sp>
    </p:spTree>
    <p:extLst>
      <p:ext uri="{BB962C8B-B14F-4D97-AF65-F5344CB8AC3E}">
        <p14:creationId xmlns:p14="http://schemas.microsoft.com/office/powerpoint/2010/main" val="153715214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spTree>
    <p:extLst>
      <p:ext uri="{BB962C8B-B14F-4D97-AF65-F5344CB8AC3E}">
        <p14:creationId xmlns:p14="http://schemas.microsoft.com/office/powerpoint/2010/main" val="212909223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spTree>
    <p:extLst>
      <p:ext uri="{BB962C8B-B14F-4D97-AF65-F5344CB8AC3E}">
        <p14:creationId xmlns:p14="http://schemas.microsoft.com/office/powerpoint/2010/main" val="95229651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content_3 image_captions">
    <p:spTree>
      <p:nvGrpSpPr>
        <p:cNvPr id="1" name=""/>
        <p:cNvGrpSpPr/>
        <p:nvPr/>
      </p:nvGrpSpPr>
      <p:grpSpPr>
        <a:xfrm>
          <a:off x="0" y="0"/>
          <a:ext cx="0" cy="0"/>
          <a:chOff x="0" y="0"/>
          <a:chExt cx="0" cy="0"/>
        </a:xfrm>
      </p:grpSpPr>
      <p:sp>
        <p:nvSpPr>
          <p:cNvPr id="15" name="Picture Placeholder 7"/>
          <p:cNvSpPr>
            <a:spLocks noGrp="1"/>
          </p:cNvSpPr>
          <p:nvPr>
            <p:ph type="pic" sz="quarter" idx="20"/>
          </p:nvPr>
        </p:nvSpPr>
        <p:spPr>
          <a:xfrm>
            <a:off x="1020763"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7"/>
          <p:cNvSpPr>
            <a:spLocks noGrp="1"/>
          </p:cNvSpPr>
          <p:nvPr>
            <p:ph type="pic" sz="quarter" idx="21"/>
          </p:nvPr>
        </p:nvSpPr>
        <p:spPr>
          <a:xfrm>
            <a:off x="3826874" y="2243407"/>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7"/>
          <p:cNvSpPr>
            <a:spLocks noGrp="1"/>
          </p:cNvSpPr>
          <p:nvPr>
            <p:ph type="pic" sz="quarter" idx="22"/>
          </p:nvPr>
        </p:nvSpPr>
        <p:spPr>
          <a:xfrm>
            <a:off x="6535834" y="2251874"/>
            <a:ext cx="2103437" cy="2103120"/>
          </a:xfrm>
          <a:prstGeom prst="roundRect">
            <a:avLst>
              <a:gd name="adj" fmla="val 6766"/>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2" name="Text Placeholder 21"/>
          <p:cNvSpPr>
            <a:spLocks noGrp="1"/>
          </p:cNvSpPr>
          <p:nvPr>
            <p:ph type="body" sz="quarter" idx="19"/>
          </p:nvPr>
        </p:nvSpPr>
        <p:spPr>
          <a:xfrm>
            <a:off x="6339636" y="4420517"/>
            <a:ext cx="2723578" cy="395287"/>
          </a:xfrm>
        </p:spPr>
        <p:txBody>
          <a:bodyPr/>
          <a:lstStyle>
            <a:lvl1pPr algn="ctr">
              <a:defRPr sz="2000" b="0">
                <a:solidFill>
                  <a:schemeClr val="tx1"/>
                </a:solidFill>
              </a:defRPr>
            </a:lvl1pPr>
          </a:lstStyle>
          <a:p>
            <a:pPr lvl="0"/>
            <a:r>
              <a:rPr lang="en-US"/>
              <a:t>Click to edit Master text styles</a:t>
            </a:r>
          </a:p>
        </p:txBody>
      </p:sp>
      <p:sp>
        <p:nvSpPr>
          <p:cNvPr id="31" name="Text Placeholder 21"/>
          <p:cNvSpPr>
            <a:spLocks noGrp="1"/>
          </p:cNvSpPr>
          <p:nvPr>
            <p:ph type="body" sz="quarter" idx="18"/>
          </p:nvPr>
        </p:nvSpPr>
        <p:spPr>
          <a:xfrm>
            <a:off x="3564805" y="4420517"/>
            <a:ext cx="2723578" cy="395287"/>
          </a:xfrm>
        </p:spPr>
        <p:txBody>
          <a:bodyPr/>
          <a:lstStyle>
            <a:lvl1pPr algn="ctr">
              <a:defRPr sz="2000" b="0">
                <a:solidFill>
                  <a:schemeClr val="tx1"/>
                </a:solidFill>
              </a:defRPr>
            </a:lvl1pPr>
          </a:lstStyle>
          <a:p>
            <a:pPr lvl="0"/>
            <a:r>
              <a:rPr lang="en-US"/>
              <a:t>Click to edit Master text styles</a:t>
            </a:r>
          </a:p>
        </p:txBody>
      </p:sp>
      <p:sp>
        <p:nvSpPr>
          <p:cNvPr id="22" name="Text Placeholder 21"/>
          <p:cNvSpPr>
            <a:spLocks noGrp="1"/>
          </p:cNvSpPr>
          <p:nvPr>
            <p:ph type="body" sz="quarter" idx="17"/>
          </p:nvPr>
        </p:nvSpPr>
        <p:spPr>
          <a:xfrm>
            <a:off x="800767" y="4420517"/>
            <a:ext cx="2723578" cy="395287"/>
          </a:xfrm>
        </p:spPr>
        <p:txBody>
          <a:bodyPr/>
          <a:lstStyle>
            <a:lvl1pPr algn="ctr">
              <a:defRPr sz="2000" b="0">
                <a:solidFill>
                  <a:schemeClr val="tx1"/>
                </a:solidFill>
              </a:defRPr>
            </a:lvl1pPr>
          </a:lstStyle>
          <a:p>
            <a:pPr lvl="0"/>
            <a:r>
              <a:rPr lang="en-US"/>
              <a:t>Click to edit Master text styles</a:t>
            </a:r>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sp>
        <p:nvSpPr>
          <p:cNvPr id="11"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p:txBody>
      </p:sp>
    </p:spTree>
    <p:extLst>
      <p:ext uri="{BB962C8B-B14F-4D97-AF65-F5344CB8AC3E}">
        <p14:creationId xmlns:p14="http://schemas.microsoft.com/office/powerpoint/2010/main" val="12400373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_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a:p>
        </p:txBody>
      </p:sp>
      <p:sp>
        <p:nvSpPr>
          <p:cNvPr id="31" name="Text Placeholder 21"/>
          <p:cNvSpPr>
            <a:spLocks noGrp="1"/>
          </p:cNvSpPr>
          <p:nvPr>
            <p:ph type="body" sz="quarter" idx="18"/>
          </p:nvPr>
        </p:nvSpPr>
        <p:spPr>
          <a:xfrm>
            <a:off x="4806502" y="2989650"/>
            <a:ext cx="2723578" cy="395287"/>
          </a:xfrm>
        </p:spPr>
        <p:txBody>
          <a:bodyPr/>
          <a:lstStyle>
            <a:lvl1pPr algn="ctr">
              <a:defRPr sz="2000" b="0">
                <a:solidFill>
                  <a:schemeClr val="tx1"/>
                </a:solidFill>
              </a:defRPr>
            </a:lvl1pPr>
          </a:lstStyle>
          <a:p>
            <a:pPr lvl="0"/>
            <a:r>
              <a:rPr lang="en-US"/>
              <a:t>Click to edit Master text styles</a:t>
            </a:r>
          </a:p>
        </p:txBody>
      </p:sp>
      <p:sp>
        <p:nvSpPr>
          <p:cNvPr id="32" name="Text Placeholder 21"/>
          <p:cNvSpPr>
            <a:spLocks noGrp="1"/>
          </p:cNvSpPr>
          <p:nvPr>
            <p:ph type="body" sz="quarter" idx="17"/>
          </p:nvPr>
        </p:nvSpPr>
        <p:spPr>
          <a:xfrm>
            <a:off x="1686856" y="2989650"/>
            <a:ext cx="2723578" cy="395287"/>
          </a:xfrm>
        </p:spPr>
        <p:txBody>
          <a:bodyPr/>
          <a:lstStyle>
            <a:lvl1pPr algn="ctr">
              <a:defRPr sz="2000" b="0">
                <a:solidFill>
                  <a:schemeClr val="tx1"/>
                </a:solidFill>
              </a:defRPr>
            </a:lvl1pPr>
          </a:lstStyle>
          <a:p>
            <a:pPr lvl="0"/>
            <a:r>
              <a:rPr lang="en-US"/>
              <a:t>Click to edit Master text styles</a:t>
            </a:r>
          </a:p>
        </p:txBody>
      </p:sp>
      <p:sp>
        <p:nvSpPr>
          <p:cNvPr id="33" name="Picture Placeholder 15"/>
          <p:cNvSpPr>
            <a:spLocks noGrp="1"/>
          </p:cNvSpPr>
          <p:nvPr>
            <p:ph type="pic" sz="quarter" idx="13"/>
          </p:nvPr>
        </p:nvSpPr>
        <p:spPr>
          <a:xfrm>
            <a:off x="5068571" y="1270385"/>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4" name="Picture Placeholder 15"/>
          <p:cNvSpPr>
            <a:spLocks noGrp="1"/>
          </p:cNvSpPr>
          <p:nvPr>
            <p:ph type="pic" sz="quarter" idx="12"/>
          </p:nvPr>
        </p:nvSpPr>
        <p:spPr>
          <a:xfrm>
            <a:off x="1916377" y="1270385"/>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5" name="Text Placeholder 21"/>
          <p:cNvSpPr>
            <a:spLocks noGrp="1"/>
          </p:cNvSpPr>
          <p:nvPr>
            <p:ph type="body" sz="quarter" idx="19"/>
          </p:nvPr>
        </p:nvSpPr>
        <p:spPr>
          <a:xfrm>
            <a:off x="4806502" y="5322508"/>
            <a:ext cx="2723578" cy="395287"/>
          </a:xfrm>
        </p:spPr>
        <p:txBody>
          <a:bodyPr/>
          <a:lstStyle>
            <a:lvl1pPr algn="ctr">
              <a:defRPr sz="2000" b="0">
                <a:solidFill>
                  <a:schemeClr val="tx1"/>
                </a:solidFill>
              </a:defRPr>
            </a:lvl1pPr>
          </a:lstStyle>
          <a:p>
            <a:pPr lvl="0"/>
            <a:r>
              <a:rPr lang="en-US"/>
              <a:t>Click to edit Master text styles</a:t>
            </a:r>
          </a:p>
        </p:txBody>
      </p:sp>
      <p:sp>
        <p:nvSpPr>
          <p:cNvPr id="36" name="Text Placeholder 21"/>
          <p:cNvSpPr>
            <a:spLocks noGrp="1"/>
          </p:cNvSpPr>
          <p:nvPr>
            <p:ph type="body" sz="quarter" idx="20"/>
          </p:nvPr>
        </p:nvSpPr>
        <p:spPr>
          <a:xfrm>
            <a:off x="1686856" y="5322508"/>
            <a:ext cx="2723578" cy="395287"/>
          </a:xfrm>
        </p:spPr>
        <p:txBody>
          <a:bodyPr/>
          <a:lstStyle>
            <a:lvl1pPr algn="ctr">
              <a:defRPr sz="2000" b="0">
                <a:solidFill>
                  <a:schemeClr val="tx1"/>
                </a:solidFill>
              </a:defRPr>
            </a:lvl1pPr>
          </a:lstStyle>
          <a:p>
            <a:pPr lvl="0"/>
            <a:r>
              <a:rPr lang="en-US"/>
              <a:t>Click to edit Master text styles</a:t>
            </a:r>
          </a:p>
        </p:txBody>
      </p:sp>
      <p:sp>
        <p:nvSpPr>
          <p:cNvPr id="39" name="Picture Placeholder 15"/>
          <p:cNvSpPr>
            <a:spLocks noGrp="1"/>
          </p:cNvSpPr>
          <p:nvPr>
            <p:ph type="pic" sz="quarter" idx="22"/>
          </p:nvPr>
        </p:nvSpPr>
        <p:spPr>
          <a:xfrm>
            <a:off x="1916377" y="3603487"/>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40" name="Picture Placeholder 15"/>
          <p:cNvSpPr>
            <a:spLocks noGrp="1"/>
          </p:cNvSpPr>
          <p:nvPr>
            <p:ph type="pic" sz="quarter" idx="23"/>
          </p:nvPr>
        </p:nvSpPr>
        <p:spPr>
          <a:xfrm>
            <a:off x="5068571" y="3603487"/>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Tree>
    <p:extLst>
      <p:ext uri="{BB962C8B-B14F-4D97-AF65-F5344CB8AC3E}">
        <p14:creationId xmlns:p14="http://schemas.microsoft.com/office/powerpoint/2010/main" val="918340328"/>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6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bwMode="auto">
          <a:xfrm>
            <a:off x="7292" y="-8626"/>
            <a:ext cx="5273568" cy="6866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05943" y="951710"/>
            <a:ext cx="2755938" cy="1280413"/>
          </a:xfrm>
          <a:prstGeom prst="rect">
            <a:avLst/>
          </a:prstGeom>
        </p:spPr>
      </p:pic>
      <p:pic>
        <p:nvPicPr>
          <p:cNvPr id="7" name="Picture 13">
            <a:extLst>
              <a:ext uri="{FF2B5EF4-FFF2-40B4-BE49-F238E27FC236}">
                <a16:creationId xmlns:a16="http://schemas.microsoft.com/office/drawing/2014/main" id="{71B36869-7B94-409D-B34D-838D238EF411}"/>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3873266878"/>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itle, Content, 4 image_caption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a:p>
        </p:txBody>
      </p:sp>
      <p:sp>
        <p:nvSpPr>
          <p:cNvPr id="31" name="Text Placeholder 21"/>
          <p:cNvSpPr>
            <a:spLocks noGrp="1"/>
          </p:cNvSpPr>
          <p:nvPr>
            <p:ph type="body" sz="quarter" idx="18"/>
          </p:nvPr>
        </p:nvSpPr>
        <p:spPr>
          <a:xfrm>
            <a:off x="4806502" y="3480714"/>
            <a:ext cx="2723578" cy="395287"/>
          </a:xfrm>
        </p:spPr>
        <p:txBody>
          <a:bodyPr/>
          <a:lstStyle>
            <a:lvl1pPr algn="ctr">
              <a:defRPr sz="2000" b="0">
                <a:solidFill>
                  <a:schemeClr val="tx1"/>
                </a:solidFill>
              </a:defRPr>
            </a:lvl1pPr>
          </a:lstStyle>
          <a:p>
            <a:pPr lvl="0"/>
            <a:r>
              <a:rPr lang="en-US"/>
              <a:t>Click to edit Master text styles</a:t>
            </a:r>
          </a:p>
        </p:txBody>
      </p:sp>
      <p:sp>
        <p:nvSpPr>
          <p:cNvPr id="32" name="Text Placeholder 21"/>
          <p:cNvSpPr>
            <a:spLocks noGrp="1"/>
          </p:cNvSpPr>
          <p:nvPr>
            <p:ph type="body" sz="quarter" idx="17"/>
          </p:nvPr>
        </p:nvSpPr>
        <p:spPr>
          <a:xfrm>
            <a:off x="1686856" y="3480714"/>
            <a:ext cx="2723578" cy="395287"/>
          </a:xfrm>
        </p:spPr>
        <p:txBody>
          <a:bodyPr/>
          <a:lstStyle>
            <a:lvl1pPr algn="ctr">
              <a:defRPr sz="2000" b="0">
                <a:solidFill>
                  <a:schemeClr val="tx1"/>
                </a:solidFill>
              </a:defRPr>
            </a:lvl1pPr>
          </a:lstStyle>
          <a:p>
            <a:pPr lvl="0"/>
            <a:r>
              <a:rPr lang="en-US"/>
              <a:t>Click to edit Master text styles</a:t>
            </a:r>
          </a:p>
        </p:txBody>
      </p:sp>
      <p:sp>
        <p:nvSpPr>
          <p:cNvPr id="33" name="Picture Placeholder 15"/>
          <p:cNvSpPr>
            <a:spLocks noGrp="1"/>
          </p:cNvSpPr>
          <p:nvPr>
            <p:ph type="pic" sz="quarter" idx="13"/>
          </p:nvPr>
        </p:nvSpPr>
        <p:spPr>
          <a:xfrm>
            <a:off x="5068571" y="1761449"/>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4" name="Picture Placeholder 15"/>
          <p:cNvSpPr>
            <a:spLocks noGrp="1"/>
          </p:cNvSpPr>
          <p:nvPr>
            <p:ph type="pic" sz="quarter" idx="12"/>
          </p:nvPr>
        </p:nvSpPr>
        <p:spPr>
          <a:xfrm>
            <a:off x="1916377" y="1761449"/>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5" name="Text Placeholder 21"/>
          <p:cNvSpPr>
            <a:spLocks noGrp="1"/>
          </p:cNvSpPr>
          <p:nvPr>
            <p:ph type="body" sz="quarter" idx="19"/>
          </p:nvPr>
        </p:nvSpPr>
        <p:spPr>
          <a:xfrm>
            <a:off x="4806502" y="5813572"/>
            <a:ext cx="2723578" cy="395287"/>
          </a:xfrm>
        </p:spPr>
        <p:txBody>
          <a:bodyPr/>
          <a:lstStyle>
            <a:lvl1pPr algn="ctr">
              <a:defRPr sz="2000" b="0">
                <a:solidFill>
                  <a:schemeClr val="tx1"/>
                </a:solidFill>
              </a:defRPr>
            </a:lvl1pPr>
          </a:lstStyle>
          <a:p>
            <a:pPr lvl="0"/>
            <a:r>
              <a:rPr lang="en-US"/>
              <a:t>Click to edit Master text styles</a:t>
            </a:r>
          </a:p>
        </p:txBody>
      </p:sp>
      <p:sp>
        <p:nvSpPr>
          <p:cNvPr id="36" name="Text Placeholder 21"/>
          <p:cNvSpPr>
            <a:spLocks noGrp="1"/>
          </p:cNvSpPr>
          <p:nvPr>
            <p:ph type="body" sz="quarter" idx="20"/>
          </p:nvPr>
        </p:nvSpPr>
        <p:spPr>
          <a:xfrm>
            <a:off x="1686856" y="5813572"/>
            <a:ext cx="2723578" cy="395287"/>
          </a:xfrm>
        </p:spPr>
        <p:txBody>
          <a:bodyPr/>
          <a:lstStyle>
            <a:lvl1pPr algn="ctr">
              <a:defRPr sz="2000" b="0">
                <a:solidFill>
                  <a:schemeClr val="tx1"/>
                </a:solidFill>
              </a:defRPr>
            </a:lvl1pPr>
          </a:lstStyle>
          <a:p>
            <a:pPr lvl="0"/>
            <a:r>
              <a:rPr lang="en-US"/>
              <a:t>Click to edit Master text styles</a:t>
            </a:r>
          </a:p>
        </p:txBody>
      </p:sp>
      <p:sp>
        <p:nvSpPr>
          <p:cNvPr id="39" name="Picture Placeholder 15"/>
          <p:cNvSpPr>
            <a:spLocks noGrp="1"/>
          </p:cNvSpPr>
          <p:nvPr>
            <p:ph type="pic" sz="quarter" idx="22"/>
          </p:nvPr>
        </p:nvSpPr>
        <p:spPr>
          <a:xfrm>
            <a:off x="1916377" y="4094551"/>
            <a:ext cx="2093912" cy="1645275"/>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40" name="Picture Placeholder 15"/>
          <p:cNvSpPr>
            <a:spLocks noGrp="1"/>
          </p:cNvSpPr>
          <p:nvPr>
            <p:ph type="pic" sz="quarter" idx="23"/>
          </p:nvPr>
        </p:nvSpPr>
        <p:spPr>
          <a:xfrm>
            <a:off x="5068571" y="4094551"/>
            <a:ext cx="2093912" cy="1636161"/>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Tree>
    <p:extLst>
      <p:ext uri="{BB962C8B-B14F-4D97-AF65-F5344CB8AC3E}">
        <p14:creationId xmlns:p14="http://schemas.microsoft.com/office/powerpoint/2010/main" val="34806523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title_content_4 image_only">
    <p:spTree>
      <p:nvGrpSpPr>
        <p:cNvPr id="1" name=""/>
        <p:cNvGrpSpPr/>
        <p:nvPr/>
      </p:nvGrpSpPr>
      <p:grpSpPr>
        <a:xfrm>
          <a:off x="0" y="0"/>
          <a:ext cx="0" cy="0"/>
          <a:chOff x="0" y="0"/>
          <a:chExt cx="0" cy="0"/>
        </a:xfrm>
      </p:grpSpPr>
      <p:sp>
        <p:nvSpPr>
          <p:cNvPr id="20" name="Picture Placeholder 15"/>
          <p:cNvSpPr>
            <a:spLocks noGrp="1"/>
          </p:cNvSpPr>
          <p:nvPr>
            <p:ph type="pic" sz="quarter" idx="26"/>
          </p:nvPr>
        </p:nvSpPr>
        <p:spPr>
          <a:xfrm>
            <a:off x="4742761"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6" name="Picture Placeholder 15"/>
          <p:cNvSpPr>
            <a:spLocks noGrp="1"/>
          </p:cNvSpPr>
          <p:nvPr>
            <p:ph type="pic" sz="quarter" idx="12"/>
          </p:nvPr>
        </p:nvSpPr>
        <p:spPr>
          <a:xfrm>
            <a:off x="1880289"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p:txBody>
      </p:sp>
    </p:spTree>
    <p:extLst>
      <p:ext uri="{BB962C8B-B14F-4D97-AF65-F5344CB8AC3E}">
        <p14:creationId xmlns:p14="http://schemas.microsoft.com/office/powerpoint/2010/main" val="3814742780"/>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404024"/>
            <a:ext cx="2723578" cy="395287"/>
          </a:xfrm>
        </p:spPr>
        <p:txBody>
          <a:bodyPr/>
          <a:lstStyle>
            <a:lvl1pPr algn="ctr">
              <a:defRPr sz="2000" b="0">
                <a:solidFill>
                  <a:schemeClr val="tx1"/>
                </a:solidFill>
              </a:defRPr>
            </a:lvl1pPr>
          </a:lstStyle>
          <a:p>
            <a:pPr lvl="0"/>
            <a:r>
              <a:rPr lang="en-US"/>
              <a:t>Click to edit Master text styles</a:t>
            </a:r>
          </a:p>
        </p:txBody>
      </p:sp>
      <p:sp>
        <p:nvSpPr>
          <p:cNvPr id="33" name="Text Placeholder 21"/>
          <p:cNvSpPr>
            <a:spLocks noGrp="1"/>
          </p:cNvSpPr>
          <p:nvPr>
            <p:ph type="body" sz="quarter" idx="20"/>
          </p:nvPr>
        </p:nvSpPr>
        <p:spPr>
          <a:xfrm>
            <a:off x="1815099" y="5404024"/>
            <a:ext cx="2723578" cy="395287"/>
          </a:xfrm>
        </p:spPr>
        <p:txBody>
          <a:bodyPr/>
          <a:lstStyle>
            <a:lvl1pPr algn="ctr">
              <a:defRPr sz="2000" b="0">
                <a:solidFill>
                  <a:schemeClr val="tx1"/>
                </a:solidFill>
              </a:defRPr>
            </a:lvl1pPr>
          </a:lstStyle>
          <a:p>
            <a:pPr lvl="0"/>
            <a:r>
              <a:rPr lang="en-US"/>
              <a:t>Click to edit Master text styles</a:t>
            </a:r>
          </a:p>
        </p:txBody>
      </p:sp>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a:t>Click to edit Master text styles</a:t>
            </a:r>
          </a:p>
        </p:txBody>
      </p:sp>
      <p:sp>
        <p:nvSpPr>
          <p:cNvPr id="20" name="Picture Placeholder 15"/>
          <p:cNvSpPr>
            <a:spLocks noGrp="1"/>
          </p:cNvSpPr>
          <p:nvPr>
            <p:ph type="pic" sz="quarter" idx="16"/>
          </p:nvPr>
        </p:nvSpPr>
        <p:spPr>
          <a:xfrm>
            <a:off x="5126493" y="3775522"/>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9" name="Picture Placeholder 15"/>
          <p:cNvSpPr>
            <a:spLocks noGrp="1"/>
          </p:cNvSpPr>
          <p:nvPr>
            <p:ph type="pic" sz="quarter" idx="15"/>
          </p:nvPr>
        </p:nvSpPr>
        <p:spPr>
          <a:xfrm>
            <a:off x="2129932" y="378352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spTree>
    <p:extLst>
      <p:ext uri="{BB962C8B-B14F-4D97-AF65-F5344CB8AC3E}">
        <p14:creationId xmlns:p14="http://schemas.microsoft.com/office/powerpoint/2010/main" val="418074982"/>
      </p:ext>
    </p:extLst>
  </p:cSld>
  <p:clrMapOvr>
    <a:masterClrMapping/>
  </p:clrMapOvr>
  <p:extLst>
    <p:ext uri="{DCECCB84-F9BA-43D5-87BE-67443E8EF086}">
      <p15:sldGuideLst xmlns:p15="http://schemas.microsoft.com/office/powerpoint/2012/main">
        <p15:guide id="1" orient="horz" pos="792">
          <p15:clr>
            <a:srgbClr val="FBAE40"/>
          </p15:clr>
        </p15:guide>
        <p15:guide id="2" pos="2880">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title,content_5 image_captions">
    <p:spTree>
      <p:nvGrpSpPr>
        <p:cNvPr id="1" name=""/>
        <p:cNvGrpSpPr/>
        <p:nvPr/>
      </p:nvGrpSpPr>
      <p:grpSpPr>
        <a:xfrm>
          <a:off x="0" y="0"/>
          <a:ext cx="0" cy="0"/>
          <a:chOff x="0" y="0"/>
          <a:chExt cx="0" cy="0"/>
        </a:xfrm>
      </p:grpSpPr>
      <p:sp>
        <p:nvSpPr>
          <p:cNvPr id="34" name="Text Placeholder 21"/>
          <p:cNvSpPr>
            <a:spLocks noGrp="1"/>
          </p:cNvSpPr>
          <p:nvPr>
            <p:ph type="body" sz="quarter" idx="21"/>
          </p:nvPr>
        </p:nvSpPr>
        <p:spPr>
          <a:xfrm>
            <a:off x="4978397" y="5945895"/>
            <a:ext cx="2723578" cy="395287"/>
          </a:xfrm>
        </p:spPr>
        <p:txBody>
          <a:bodyPr/>
          <a:lstStyle>
            <a:lvl1pPr algn="ctr">
              <a:defRPr sz="2000" b="0">
                <a:solidFill>
                  <a:schemeClr val="tx1"/>
                </a:solidFill>
              </a:defRPr>
            </a:lvl1pPr>
          </a:lstStyle>
          <a:p>
            <a:pPr lvl="0"/>
            <a:r>
              <a:rPr lang="en-US"/>
              <a:t>Click to edit Master text styles</a:t>
            </a:r>
          </a:p>
        </p:txBody>
      </p:sp>
      <p:sp>
        <p:nvSpPr>
          <p:cNvPr id="33" name="Text Placeholder 21"/>
          <p:cNvSpPr>
            <a:spLocks noGrp="1"/>
          </p:cNvSpPr>
          <p:nvPr>
            <p:ph type="body" sz="quarter" idx="20"/>
          </p:nvPr>
        </p:nvSpPr>
        <p:spPr>
          <a:xfrm>
            <a:off x="1815099" y="5945895"/>
            <a:ext cx="2723578" cy="395287"/>
          </a:xfrm>
        </p:spPr>
        <p:txBody>
          <a:bodyPr/>
          <a:lstStyle>
            <a:lvl1pPr algn="ctr">
              <a:defRPr sz="2000" b="0">
                <a:solidFill>
                  <a:schemeClr val="tx1"/>
                </a:solidFill>
              </a:defRPr>
            </a:lvl1pPr>
          </a:lstStyle>
          <a:p>
            <a:pPr lvl="0"/>
            <a:r>
              <a:rPr lang="en-US"/>
              <a:t>Click to edit Master text styles</a:t>
            </a:r>
          </a:p>
        </p:txBody>
      </p:sp>
      <p:sp>
        <p:nvSpPr>
          <p:cNvPr id="32" name="Text Placeholder 21"/>
          <p:cNvSpPr>
            <a:spLocks noGrp="1"/>
          </p:cNvSpPr>
          <p:nvPr>
            <p:ph type="body" sz="quarter" idx="19"/>
          </p:nvPr>
        </p:nvSpPr>
        <p:spPr>
          <a:xfrm>
            <a:off x="6339636" y="3370652"/>
            <a:ext cx="2723578" cy="395287"/>
          </a:xfrm>
        </p:spPr>
        <p:txBody>
          <a:bodyPr/>
          <a:lstStyle>
            <a:lvl1pPr algn="ctr">
              <a:defRPr sz="2000" b="0">
                <a:solidFill>
                  <a:schemeClr val="tx1"/>
                </a:solidFill>
              </a:defRPr>
            </a:lvl1pPr>
          </a:lstStyle>
          <a:p>
            <a:pPr lvl="0"/>
            <a:r>
              <a:rPr lang="en-US"/>
              <a:t>Click to edit Master text styles</a:t>
            </a:r>
          </a:p>
        </p:txBody>
      </p:sp>
      <p:sp>
        <p:nvSpPr>
          <p:cNvPr id="31" name="Text Placeholder 21"/>
          <p:cNvSpPr>
            <a:spLocks noGrp="1"/>
          </p:cNvSpPr>
          <p:nvPr>
            <p:ph type="body" sz="quarter" idx="18"/>
          </p:nvPr>
        </p:nvSpPr>
        <p:spPr>
          <a:xfrm>
            <a:off x="3564805" y="3370652"/>
            <a:ext cx="2723578" cy="395287"/>
          </a:xfrm>
        </p:spPr>
        <p:txBody>
          <a:bodyPr/>
          <a:lstStyle>
            <a:lvl1pPr algn="ctr">
              <a:defRPr sz="2000" b="0">
                <a:solidFill>
                  <a:schemeClr val="tx1"/>
                </a:solidFill>
              </a:defRPr>
            </a:lvl1pPr>
          </a:lstStyle>
          <a:p>
            <a:pPr lvl="0"/>
            <a:r>
              <a:rPr lang="en-US"/>
              <a:t>Click to edit Master text styles</a:t>
            </a:r>
          </a:p>
        </p:txBody>
      </p:sp>
      <p:sp>
        <p:nvSpPr>
          <p:cNvPr id="22" name="Text Placeholder 21"/>
          <p:cNvSpPr>
            <a:spLocks noGrp="1"/>
          </p:cNvSpPr>
          <p:nvPr>
            <p:ph type="body" sz="quarter" idx="17"/>
          </p:nvPr>
        </p:nvSpPr>
        <p:spPr>
          <a:xfrm>
            <a:off x="800767" y="3370652"/>
            <a:ext cx="2723578" cy="395287"/>
          </a:xfrm>
        </p:spPr>
        <p:txBody>
          <a:bodyPr/>
          <a:lstStyle>
            <a:lvl1pPr algn="ctr">
              <a:defRPr sz="2000" b="0">
                <a:solidFill>
                  <a:schemeClr val="tx1"/>
                </a:solidFill>
              </a:defRPr>
            </a:lvl1pPr>
          </a:lstStyle>
          <a:p>
            <a:pPr lvl="0"/>
            <a:r>
              <a:rPr lang="en-US"/>
              <a:t>Click to edit Master text styles</a:t>
            </a:r>
          </a:p>
        </p:txBody>
      </p:sp>
      <p:sp>
        <p:nvSpPr>
          <p:cNvPr id="20" name="Picture Placeholder 15"/>
          <p:cNvSpPr>
            <a:spLocks noGrp="1"/>
          </p:cNvSpPr>
          <p:nvPr>
            <p:ph type="pic" sz="quarter" idx="16"/>
          </p:nvPr>
        </p:nvSpPr>
        <p:spPr>
          <a:xfrm>
            <a:off x="5126493" y="431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9" name="Picture Placeholder 15"/>
          <p:cNvSpPr>
            <a:spLocks noGrp="1"/>
          </p:cNvSpPr>
          <p:nvPr>
            <p:ph type="pic" sz="quarter" idx="15"/>
          </p:nvPr>
        </p:nvSpPr>
        <p:spPr>
          <a:xfrm>
            <a:off x="2129932" y="432539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8" name="Picture Placeholder 15"/>
          <p:cNvSpPr>
            <a:spLocks noGrp="1"/>
          </p:cNvSpPr>
          <p:nvPr>
            <p:ph type="pic" sz="quarter" idx="14"/>
          </p:nvPr>
        </p:nvSpPr>
        <p:spPr>
          <a:xfrm>
            <a:off x="6540597"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7" name="Picture Placeholder 15"/>
          <p:cNvSpPr>
            <a:spLocks noGrp="1"/>
          </p:cNvSpPr>
          <p:nvPr>
            <p:ph type="pic" sz="quarter" idx="13"/>
          </p:nvPr>
        </p:nvSpPr>
        <p:spPr>
          <a:xfrm>
            <a:off x="3826874" y="178488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6" name="Picture Placeholder 15"/>
          <p:cNvSpPr>
            <a:spLocks noGrp="1"/>
          </p:cNvSpPr>
          <p:nvPr>
            <p:ph type="pic" sz="quarter" idx="12"/>
          </p:nvPr>
        </p:nvSpPr>
        <p:spPr>
          <a:xfrm>
            <a:off x="1030288" y="179399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p:txBody>
      </p:sp>
    </p:spTree>
    <p:extLst>
      <p:ext uri="{BB962C8B-B14F-4D97-AF65-F5344CB8AC3E}">
        <p14:creationId xmlns:p14="http://schemas.microsoft.com/office/powerpoint/2010/main" val="4129559067"/>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title,content_4 across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499859"/>
            <a:ext cx="2093913" cy="843539"/>
          </a:xfrm>
        </p:spPr>
        <p:txBody>
          <a:bodyPr/>
          <a:lstStyle>
            <a:lvl1pPr algn="ctr">
              <a:defRPr sz="2000" b="0">
                <a:solidFill>
                  <a:schemeClr val="tx1"/>
                </a:solidFill>
              </a:defRPr>
            </a:lvl1pPr>
          </a:lstStyle>
          <a:p>
            <a:pPr lvl="0"/>
            <a:r>
              <a:rPr lang="en-US"/>
              <a:t>Click to edit Master text styles</a:t>
            </a:r>
          </a:p>
        </p:txBody>
      </p:sp>
      <p:sp>
        <p:nvSpPr>
          <p:cNvPr id="16" name="Picture Placeholder 15"/>
          <p:cNvSpPr>
            <a:spLocks noGrp="1"/>
          </p:cNvSpPr>
          <p:nvPr>
            <p:ph type="pic" sz="quarter" idx="12"/>
          </p:nvPr>
        </p:nvSpPr>
        <p:spPr>
          <a:xfrm>
            <a:off x="195401"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p:txBody>
      </p:sp>
      <p:sp>
        <p:nvSpPr>
          <p:cNvPr id="21" name="Text Placeholder 21"/>
          <p:cNvSpPr>
            <a:spLocks noGrp="1"/>
          </p:cNvSpPr>
          <p:nvPr>
            <p:ph type="body" sz="quarter" idx="18"/>
          </p:nvPr>
        </p:nvSpPr>
        <p:spPr>
          <a:xfrm>
            <a:off x="2421768" y="3499859"/>
            <a:ext cx="2093913" cy="843539"/>
          </a:xfrm>
        </p:spPr>
        <p:txBody>
          <a:bodyPr/>
          <a:lstStyle>
            <a:lvl1pPr algn="ctr">
              <a:defRPr sz="2000" b="0">
                <a:solidFill>
                  <a:schemeClr val="tx1"/>
                </a:solidFill>
              </a:defRPr>
            </a:lvl1pPr>
          </a:lstStyle>
          <a:p>
            <a:pPr lvl="0"/>
            <a:r>
              <a:rPr lang="en-US"/>
              <a:t>Click to edit Master text styles</a:t>
            </a:r>
          </a:p>
        </p:txBody>
      </p:sp>
      <p:sp>
        <p:nvSpPr>
          <p:cNvPr id="23" name="Picture Placeholder 15"/>
          <p:cNvSpPr>
            <a:spLocks noGrp="1"/>
          </p:cNvSpPr>
          <p:nvPr>
            <p:ph type="pic" sz="quarter" idx="19"/>
          </p:nvPr>
        </p:nvSpPr>
        <p:spPr>
          <a:xfrm>
            <a:off x="242176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4" name="Text Placeholder 21"/>
          <p:cNvSpPr>
            <a:spLocks noGrp="1"/>
          </p:cNvSpPr>
          <p:nvPr>
            <p:ph type="body" sz="quarter" idx="20"/>
          </p:nvPr>
        </p:nvSpPr>
        <p:spPr>
          <a:xfrm>
            <a:off x="4628258" y="3499859"/>
            <a:ext cx="2093913" cy="843539"/>
          </a:xfrm>
        </p:spPr>
        <p:txBody>
          <a:bodyPr/>
          <a:lstStyle>
            <a:lvl1pPr algn="ctr">
              <a:defRPr sz="2000" b="0">
                <a:solidFill>
                  <a:schemeClr val="tx1"/>
                </a:solidFill>
              </a:defRPr>
            </a:lvl1pPr>
          </a:lstStyle>
          <a:p>
            <a:pPr lvl="0"/>
            <a:r>
              <a:rPr lang="en-US"/>
              <a:t>Click to edit Master text styles</a:t>
            </a:r>
          </a:p>
        </p:txBody>
      </p:sp>
      <p:sp>
        <p:nvSpPr>
          <p:cNvPr id="25" name="Picture Placeholder 15"/>
          <p:cNvSpPr>
            <a:spLocks noGrp="1"/>
          </p:cNvSpPr>
          <p:nvPr>
            <p:ph type="pic" sz="quarter" idx="21"/>
          </p:nvPr>
        </p:nvSpPr>
        <p:spPr>
          <a:xfrm>
            <a:off x="4628259"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6" name="Text Placeholder 21"/>
          <p:cNvSpPr>
            <a:spLocks noGrp="1"/>
          </p:cNvSpPr>
          <p:nvPr>
            <p:ph type="body" sz="quarter" idx="22"/>
          </p:nvPr>
        </p:nvSpPr>
        <p:spPr>
          <a:xfrm>
            <a:off x="6854624" y="3499859"/>
            <a:ext cx="2093913" cy="843539"/>
          </a:xfrm>
        </p:spPr>
        <p:txBody>
          <a:bodyPr/>
          <a:lstStyle>
            <a:lvl1pPr algn="ctr">
              <a:defRPr sz="2000" b="0">
                <a:solidFill>
                  <a:schemeClr val="tx1"/>
                </a:solidFill>
              </a:defRPr>
            </a:lvl1pPr>
          </a:lstStyle>
          <a:p>
            <a:pPr lvl="0"/>
            <a:r>
              <a:rPr lang="en-US"/>
              <a:t>Click to edit Master text styles</a:t>
            </a:r>
          </a:p>
        </p:txBody>
      </p:sp>
      <p:sp>
        <p:nvSpPr>
          <p:cNvPr id="27" name="Picture Placeholder 15"/>
          <p:cNvSpPr>
            <a:spLocks noGrp="1"/>
          </p:cNvSpPr>
          <p:nvPr>
            <p:ph type="pic" sz="quarter" idx="23"/>
          </p:nvPr>
        </p:nvSpPr>
        <p:spPr>
          <a:xfrm>
            <a:off x="6854625" y="192320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Tree>
    <p:extLst>
      <p:ext uri="{BB962C8B-B14F-4D97-AF65-F5344CB8AC3E}">
        <p14:creationId xmlns:p14="http://schemas.microsoft.com/office/powerpoint/2010/main" val="250839439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_content_5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sp>
        <p:nvSpPr>
          <p:cNvPr id="29" name="Picture Placeholder 15"/>
          <p:cNvSpPr>
            <a:spLocks noGrp="1"/>
          </p:cNvSpPr>
          <p:nvPr>
            <p:ph type="pic" sz="quarter" idx="29"/>
          </p:nvPr>
        </p:nvSpPr>
        <p:spPr>
          <a:xfrm>
            <a:off x="4742761"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0" name="Picture Placeholder 15"/>
          <p:cNvSpPr>
            <a:spLocks noGrp="1"/>
          </p:cNvSpPr>
          <p:nvPr>
            <p:ph type="pic" sz="quarter" idx="30"/>
          </p:nvPr>
        </p:nvSpPr>
        <p:spPr>
          <a:xfrm>
            <a:off x="1880289"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p:txBody>
      </p:sp>
    </p:spTree>
    <p:extLst>
      <p:ext uri="{BB962C8B-B14F-4D97-AF65-F5344CB8AC3E}">
        <p14:creationId xmlns:p14="http://schemas.microsoft.com/office/powerpoint/2010/main" val="39997834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2828781"/>
            <a:ext cx="2723578" cy="395287"/>
          </a:xfrm>
        </p:spPr>
        <p:txBody>
          <a:bodyPr/>
          <a:lstStyle>
            <a:lvl1pPr algn="ctr">
              <a:defRPr sz="2000" b="0">
                <a:solidFill>
                  <a:schemeClr val="tx1"/>
                </a:solidFill>
              </a:defRPr>
            </a:lvl1pPr>
          </a:lstStyle>
          <a:p>
            <a:pPr lvl="0"/>
            <a:r>
              <a:rPr lang="en-US"/>
              <a:t>Click to edit Master text styles</a:t>
            </a:r>
          </a:p>
        </p:txBody>
      </p:sp>
      <p:sp>
        <p:nvSpPr>
          <p:cNvPr id="31" name="Text Placeholder 21"/>
          <p:cNvSpPr>
            <a:spLocks noGrp="1"/>
          </p:cNvSpPr>
          <p:nvPr>
            <p:ph type="body" sz="quarter" idx="18"/>
          </p:nvPr>
        </p:nvSpPr>
        <p:spPr>
          <a:xfrm>
            <a:off x="3564805" y="2828781"/>
            <a:ext cx="2723578" cy="395287"/>
          </a:xfrm>
        </p:spPr>
        <p:txBody>
          <a:bodyPr/>
          <a:lstStyle>
            <a:lvl1pPr algn="ctr">
              <a:defRPr sz="2000" b="0">
                <a:solidFill>
                  <a:schemeClr val="tx1"/>
                </a:solidFill>
              </a:defRPr>
            </a:lvl1pPr>
          </a:lstStyle>
          <a:p>
            <a:pPr lvl="0"/>
            <a:r>
              <a:rPr lang="en-US"/>
              <a:t>Click to edit Master text styles</a:t>
            </a:r>
          </a:p>
        </p:txBody>
      </p:sp>
      <p:sp>
        <p:nvSpPr>
          <p:cNvPr id="22" name="Text Placeholder 21"/>
          <p:cNvSpPr>
            <a:spLocks noGrp="1"/>
          </p:cNvSpPr>
          <p:nvPr>
            <p:ph type="body" sz="quarter" idx="17"/>
          </p:nvPr>
        </p:nvSpPr>
        <p:spPr>
          <a:xfrm>
            <a:off x="800767" y="2828781"/>
            <a:ext cx="2723578" cy="395287"/>
          </a:xfrm>
        </p:spPr>
        <p:txBody>
          <a:bodyPr/>
          <a:lstStyle>
            <a:lvl1pPr algn="ctr">
              <a:defRPr sz="2000" b="0">
                <a:solidFill>
                  <a:schemeClr val="tx1"/>
                </a:solidFill>
              </a:defRPr>
            </a:lvl1pPr>
          </a:lstStyle>
          <a:p>
            <a:pPr lvl="0"/>
            <a:r>
              <a:rPr lang="en-US"/>
              <a:t>Click to edit Master text styles</a:t>
            </a:r>
          </a:p>
        </p:txBody>
      </p:sp>
      <p:sp>
        <p:nvSpPr>
          <p:cNvPr id="18" name="Picture Placeholder 15"/>
          <p:cNvSpPr>
            <a:spLocks noGrp="1"/>
          </p:cNvSpPr>
          <p:nvPr>
            <p:ph type="pic" sz="quarter" idx="14"/>
          </p:nvPr>
        </p:nvSpPr>
        <p:spPr>
          <a:xfrm>
            <a:off x="6540597"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7" name="Picture Placeholder 15"/>
          <p:cNvSpPr>
            <a:spLocks noGrp="1"/>
          </p:cNvSpPr>
          <p:nvPr>
            <p:ph type="pic" sz="quarter" idx="13"/>
          </p:nvPr>
        </p:nvSpPr>
        <p:spPr>
          <a:xfrm>
            <a:off x="3826874" y="124301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6" name="Picture Placeholder 15"/>
          <p:cNvSpPr>
            <a:spLocks noGrp="1"/>
          </p:cNvSpPr>
          <p:nvPr>
            <p:ph type="pic" sz="quarter" idx="12"/>
          </p:nvPr>
        </p:nvSpPr>
        <p:spPr>
          <a:xfrm>
            <a:off x="1030288" y="125212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sp>
        <p:nvSpPr>
          <p:cNvPr id="15" name="Text Placeholder 21"/>
          <p:cNvSpPr>
            <a:spLocks noGrp="1"/>
          </p:cNvSpPr>
          <p:nvPr>
            <p:ph type="body" sz="quarter" idx="20"/>
          </p:nvPr>
        </p:nvSpPr>
        <p:spPr>
          <a:xfrm>
            <a:off x="6339636" y="5373161"/>
            <a:ext cx="2723578" cy="395287"/>
          </a:xfrm>
        </p:spPr>
        <p:txBody>
          <a:bodyPr/>
          <a:lstStyle>
            <a:lvl1pPr algn="ctr">
              <a:defRPr sz="2000" b="0">
                <a:solidFill>
                  <a:schemeClr val="tx1"/>
                </a:solidFill>
              </a:defRPr>
            </a:lvl1pPr>
          </a:lstStyle>
          <a:p>
            <a:pPr lvl="0"/>
            <a:r>
              <a:rPr lang="en-US"/>
              <a:t>Click to edit Master text styles</a:t>
            </a:r>
          </a:p>
        </p:txBody>
      </p:sp>
      <p:sp>
        <p:nvSpPr>
          <p:cNvPr id="21" name="Text Placeholder 21"/>
          <p:cNvSpPr>
            <a:spLocks noGrp="1"/>
          </p:cNvSpPr>
          <p:nvPr>
            <p:ph type="body" sz="quarter" idx="21"/>
          </p:nvPr>
        </p:nvSpPr>
        <p:spPr>
          <a:xfrm>
            <a:off x="3564805" y="5373161"/>
            <a:ext cx="2723578" cy="395287"/>
          </a:xfrm>
        </p:spPr>
        <p:txBody>
          <a:bodyPr/>
          <a:lstStyle>
            <a:lvl1pPr algn="ctr">
              <a:defRPr sz="2000" b="0">
                <a:solidFill>
                  <a:schemeClr val="tx1"/>
                </a:solidFill>
              </a:defRPr>
            </a:lvl1pPr>
          </a:lstStyle>
          <a:p>
            <a:pPr lvl="0"/>
            <a:r>
              <a:rPr lang="en-US"/>
              <a:t>Click to edit Master text styles</a:t>
            </a:r>
          </a:p>
        </p:txBody>
      </p:sp>
      <p:sp>
        <p:nvSpPr>
          <p:cNvPr id="23" name="Text Placeholder 21"/>
          <p:cNvSpPr>
            <a:spLocks noGrp="1"/>
          </p:cNvSpPr>
          <p:nvPr>
            <p:ph type="body" sz="quarter" idx="22"/>
          </p:nvPr>
        </p:nvSpPr>
        <p:spPr>
          <a:xfrm>
            <a:off x="800767" y="5373161"/>
            <a:ext cx="2723578" cy="395287"/>
          </a:xfrm>
        </p:spPr>
        <p:txBody>
          <a:bodyPr/>
          <a:lstStyle>
            <a:lvl1pPr algn="ctr">
              <a:defRPr sz="2000" b="0">
                <a:solidFill>
                  <a:schemeClr val="tx1"/>
                </a:solidFill>
              </a:defRPr>
            </a:lvl1pPr>
          </a:lstStyle>
          <a:p>
            <a:pPr lvl="0"/>
            <a:r>
              <a:rPr lang="en-US"/>
              <a:t>Click to edit Master text styles</a:t>
            </a:r>
          </a:p>
        </p:txBody>
      </p:sp>
      <p:sp>
        <p:nvSpPr>
          <p:cNvPr id="24" name="Picture Placeholder 15"/>
          <p:cNvSpPr>
            <a:spLocks noGrp="1"/>
          </p:cNvSpPr>
          <p:nvPr>
            <p:ph type="pic" sz="quarter" idx="23"/>
          </p:nvPr>
        </p:nvSpPr>
        <p:spPr>
          <a:xfrm>
            <a:off x="6540597"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5" name="Picture Placeholder 15"/>
          <p:cNvSpPr>
            <a:spLocks noGrp="1"/>
          </p:cNvSpPr>
          <p:nvPr>
            <p:ph type="pic" sz="quarter" idx="24"/>
          </p:nvPr>
        </p:nvSpPr>
        <p:spPr>
          <a:xfrm>
            <a:off x="3826874" y="3787393"/>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6" name="Picture Placeholder 15"/>
          <p:cNvSpPr>
            <a:spLocks noGrp="1"/>
          </p:cNvSpPr>
          <p:nvPr>
            <p:ph type="pic" sz="quarter" idx="25"/>
          </p:nvPr>
        </p:nvSpPr>
        <p:spPr>
          <a:xfrm>
            <a:off x="1030288" y="3796507"/>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Tree>
    <p:extLst>
      <p:ext uri="{BB962C8B-B14F-4D97-AF65-F5344CB8AC3E}">
        <p14:creationId xmlns:p14="http://schemas.microsoft.com/office/powerpoint/2010/main" val="159560242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_title_6 image_captions">
    <p:spTree>
      <p:nvGrpSpPr>
        <p:cNvPr id="1" name=""/>
        <p:cNvGrpSpPr/>
        <p:nvPr/>
      </p:nvGrpSpPr>
      <p:grpSpPr>
        <a:xfrm>
          <a:off x="0" y="0"/>
          <a:ext cx="0" cy="0"/>
          <a:chOff x="0" y="0"/>
          <a:chExt cx="0" cy="0"/>
        </a:xfrm>
      </p:grpSpPr>
      <p:sp>
        <p:nvSpPr>
          <p:cNvPr id="32" name="Text Placeholder 21"/>
          <p:cNvSpPr>
            <a:spLocks noGrp="1"/>
          </p:cNvSpPr>
          <p:nvPr>
            <p:ph type="body" sz="quarter" idx="19"/>
          </p:nvPr>
        </p:nvSpPr>
        <p:spPr>
          <a:xfrm>
            <a:off x="6339636" y="3387588"/>
            <a:ext cx="2723578" cy="395287"/>
          </a:xfrm>
        </p:spPr>
        <p:txBody>
          <a:bodyPr/>
          <a:lstStyle>
            <a:lvl1pPr algn="ctr">
              <a:defRPr sz="2000" b="0">
                <a:solidFill>
                  <a:schemeClr val="tx1"/>
                </a:solidFill>
              </a:defRPr>
            </a:lvl1pPr>
          </a:lstStyle>
          <a:p>
            <a:pPr lvl="0"/>
            <a:r>
              <a:rPr lang="en-US"/>
              <a:t>Click to edit Master text styles</a:t>
            </a:r>
          </a:p>
        </p:txBody>
      </p:sp>
      <p:sp>
        <p:nvSpPr>
          <p:cNvPr id="31" name="Text Placeholder 21"/>
          <p:cNvSpPr>
            <a:spLocks noGrp="1"/>
          </p:cNvSpPr>
          <p:nvPr>
            <p:ph type="body" sz="quarter" idx="18"/>
          </p:nvPr>
        </p:nvSpPr>
        <p:spPr>
          <a:xfrm>
            <a:off x="3564805" y="3387588"/>
            <a:ext cx="2723578" cy="395287"/>
          </a:xfrm>
        </p:spPr>
        <p:txBody>
          <a:bodyPr/>
          <a:lstStyle>
            <a:lvl1pPr algn="ctr">
              <a:defRPr sz="2000" b="0">
                <a:solidFill>
                  <a:schemeClr val="tx1"/>
                </a:solidFill>
              </a:defRPr>
            </a:lvl1pPr>
          </a:lstStyle>
          <a:p>
            <a:pPr lvl="0"/>
            <a:r>
              <a:rPr lang="en-US"/>
              <a:t>Click to edit Master text styles</a:t>
            </a:r>
          </a:p>
        </p:txBody>
      </p:sp>
      <p:sp>
        <p:nvSpPr>
          <p:cNvPr id="22" name="Text Placeholder 21"/>
          <p:cNvSpPr>
            <a:spLocks noGrp="1"/>
          </p:cNvSpPr>
          <p:nvPr>
            <p:ph type="body" sz="quarter" idx="17"/>
          </p:nvPr>
        </p:nvSpPr>
        <p:spPr>
          <a:xfrm>
            <a:off x="800767" y="3387588"/>
            <a:ext cx="2723578" cy="395287"/>
          </a:xfrm>
        </p:spPr>
        <p:txBody>
          <a:bodyPr/>
          <a:lstStyle>
            <a:lvl1pPr algn="ctr">
              <a:defRPr sz="2000" b="0">
                <a:solidFill>
                  <a:schemeClr val="tx1"/>
                </a:solidFill>
              </a:defRPr>
            </a:lvl1pPr>
          </a:lstStyle>
          <a:p>
            <a:pPr lvl="0"/>
            <a:r>
              <a:rPr lang="en-US"/>
              <a:t>Click to edit Master text styles</a:t>
            </a:r>
          </a:p>
        </p:txBody>
      </p:sp>
      <p:sp>
        <p:nvSpPr>
          <p:cNvPr id="18" name="Picture Placeholder 15"/>
          <p:cNvSpPr>
            <a:spLocks noGrp="1"/>
          </p:cNvSpPr>
          <p:nvPr>
            <p:ph type="pic" sz="quarter" idx="14"/>
          </p:nvPr>
        </p:nvSpPr>
        <p:spPr>
          <a:xfrm>
            <a:off x="6540597"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7" name="Picture Placeholder 15"/>
          <p:cNvSpPr>
            <a:spLocks noGrp="1"/>
          </p:cNvSpPr>
          <p:nvPr>
            <p:ph type="pic" sz="quarter" idx="13"/>
          </p:nvPr>
        </p:nvSpPr>
        <p:spPr>
          <a:xfrm>
            <a:off x="3826874" y="180182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6" name="Picture Placeholder 15"/>
          <p:cNvSpPr>
            <a:spLocks noGrp="1"/>
          </p:cNvSpPr>
          <p:nvPr>
            <p:ph type="pic" sz="quarter" idx="12"/>
          </p:nvPr>
        </p:nvSpPr>
        <p:spPr>
          <a:xfrm>
            <a:off x="1030288" y="181093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sp>
        <p:nvSpPr>
          <p:cNvPr id="15" name="Text Placeholder 21"/>
          <p:cNvSpPr>
            <a:spLocks noGrp="1"/>
          </p:cNvSpPr>
          <p:nvPr>
            <p:ph type="body" sz="quarter" idx="20"/>
          </p:nvPr>
        </p:nvSpPr>
        <p:spPr>
          <a:xfrm>
            <a:off x="6339636" y="5931968"/>
            <a:ext cx="2723578" cy="395287"/>
          </a:xfrm>
        </p:spPr>
        <p:txBody>
          <a:bodyPr/>
          <a:lstStyle>
            <a:lvl1pPr algn="ctr">
              <a:defRPr sz="2000" b="0">
                <a:solidFill>
                  <a:schemeClr val="tx1"/>
                </a:solidFill>
              </a:defRPr>
            </a:lvl1pPr>
          </a:lstStyle>
          <a:p>
            <a:pPr lvl="0"/>
            <a:r>
              <a:rPr lang="en-US"/>
              <a:t>Click to edit Master text styles</a:t>
            </a:r>
          </a:p>
        </p:txBody>
      </p:sp>
      <p:sp>
        <p:nvSpPr>
          <p:cNvPr id="21" name="Text Placeholder 21"/>
          <p:cNvSpPr>
            <a:spLocks noGrp="1"/>
          </p:cNvSpPr>
          <p:nvPr>
            <p:ph type="body" sz="quarter" idx="21"/>
          </p:nvPr>
        </p:nvSpPr>
        <p:spPr>
          <a:xfrm>
            <a:off x="3564805" y="5931968"/>
            <a:ext cx="2723578" cy="395287"/>
          </a:xfrm>
        </p:spPr>
        <p:txBody>
          <a:bodyPr/>
          <a:lstStyle>
            <a:lvl1pPr algn="ctr">
              <a:defRPr sz="2000" b="0">
                <a:solidFill>
                  <a:schemeClr val="tx1"/>
                </a:solidFill>
              </a:defRPr>
            </a:lvl1pPr>
          </a:lstStyle>
          <a:p>
            <a:pPr lvl="0"/>
            <a:r>
              <a:rPr lang="en-US"/>
              <a:t>Click to edit Master text styles</a:t>
            </a:r>
          </a:p>
        </p:txBody>
      </p:sp>
      <p:sp>
        <p:nvSpPr>
          <p:cNvPr id="23" name="Text Placeholder 21"/>
          <p:cNvSpPr>
            <a:spLocks noGrp="1"/>
          </p:cNvSpPr>
          <p:nvPr>
            <p:ph type="body" sz="quarter" idx="22"/>
          </p:nvPr>
        </p:nvSpPr>
        <p:spPr>
          <a:xfrm>
            <a:off x="800767" y="5931968"/>
            <a:ext cx="2723578" cy="395287"/>
          </a:xfrm>
        </p:spPr>
        <p:txBody>
          <a:bodyPr/>
          <a:lstStyle>
            <a:lvl1pPr algn="ctr">
              <a:defRPr sz="2000" b="0">
                <a:solidFill>
                  <a:schemeClr val="tx1"/>
                </a:solidFill>
              </a:defRPr>
            </a:lvl1pPr>
          </a:lstStyle>
          <a:p>
            <a:pPr lvl="0"/>
            <a:r>
              <a:rPr lang="en-US"/>
              <a:t>Click to edit Master text styles</a:t>
            </a:r>
          </a:p>
        </p:txBody>
      </p:sp>
      <p:sp>
        <p:nvSpPr>
          <p:cNvPr id="24" name="Picture Placeholder 15"/>
          <p:cNvSpPr>
            <a:spLocks noGrp="1"/>
          </p:cNvSpPr>
          <p:nvPr>
            <p:ph type="pic" sz="quarter" idx="23"/>
          </p:nvPr>
        </p:nvSpPr>
        <p:spPr>
          <a:xfrm>
            <a:off x="6540597"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5" name="Picture Placeholder 15"/>
          <p:cNvSpPr>
            <a:spLocks noGrp="1"/>
          </p:cNvSpPr>
          <p:nvPr>
            <p:ph type="pic" sz="quarter" idx="24"/>
          </p:nvPr>
        </p:nvSpPr>
        <p:spPr>
          <a:xfrm>
            <a:off x="3826874" y="4346200"/>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6" name="Picture Placeholder 15"/>
          <p:cNvSpPr>
            <a:spLocks noGrp="1"/>
          </p:cNvSpPr>
          <p:nvPr>
            <p:ph type="pic" sz="quarter" idx="25"/>
          </p:nvPr>
        </p:nvSpPr>
        <p:spPr>
          <a:xfrm>
            <a:off x="1030288" y="4355314"/>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9"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p:txBody>
      </p:sp>
    </p:spTree>
    <p:extLst>
      <p:ext uri="{BB962C8B-B14F-4D97-AF65-F5344CB8AC3E}">
        <p14:creationId xmlns:p14="http://schemas.microsoft.com/office/powerpoint/2010/main" val="1498110751"/>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_content_6 image_only">
    <p:spTree>
      <p:nvGrpSpPr>
        <p:cNvPr id="1" name=""/>
        <p:cNvGrpSpPr/>
        <p:nvPr/>
      </p:nvGrpSpPr>
      <p:grpSpPr>
        <a:xfrm>
          <a:off x="0" y="0"/>
          <a:ext cx="0" cy="0"/>
          <a:chOff x="0" y="0"/>
          <a:chExt cx="0" cy="0"/>
        </a:xfrm>
      </p:grpSpPr>
      <p:sp>
        <p:nvSpPr>
          <p:cNvPr id="27" name="Picture Placeholder 15"/>
          <p:cNvSpPr>
            <a:spLocks noGrp="1"/>
          </p:cNvSpPr>
          <p:nvPr>
            <p:ph type="pic" sz="quarter" idx="27"/>
          </p:nvPr>
        </p:nvSpPr>
        <p:spPr>
          <a:xfrm>
            <a:off x="6263445"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0" name="Picture Placeholder 15"/>
          <p:cNvSpPr>
            <a:spLocks noGrp="1"/>
          </p:cNvSpPr>
          <p:nvPr>
            <p:ph type="pic" sz="quarter" idx="26"/>
          </p:nvPr>
        </p:nvSpPr>
        <p:spPr>
          <a:xfrm>
            <a:off x="3391038"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6" name="Picture Placeholder 15"/>
          <p:cNvSpPr>
            <a:spLocks noGrp="1"/>
          </p:cNvSpPr>
          <p:nvPr>
            <p:ph type="pic" sz="quarter" idx="12"/>
          </p:nvPr>
        </p:nvSpPr>
        <p:spPr>
          <a:xfrm>
            <a:off x="528566" y="1928190"/>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sp>
        <p:nvSpPr>
          <p:cNvPr id="28" name="Picture Placeholder 15"/>
          <p:cNvSpPr>
            <a:spLocks noGrp="1"/>
          </p:cNvSpPr>
          <p:nvPr>
            <p:ph type="pic" sz="quarter" idx="28"/>
          </p:nvPr>
        </p:nvSpPr>
        <p:spPr>
          <a:xfrm>
            <a:off x="6283324"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9" name="Picture Placeholder 15"/>
          <p:cNvSpPr>
            <a:spLocks noGrp="1"/>
          </p:cNvSpPr>
          <p:nvPr>
            <p:ph type="pic" sz="quarter" idx="29"/>
          </p:nvPr>
        </p:nvSpPr>
        <p:spPr>
          <a:xfrm>
            <a:off x="3410917"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0" name="Picture Placeholder 15"/>
          <p:cNvSpPr>
            <a:spLocks noGrp="1"/>
          </p:cNvSpPr>
          <p:nvPr>
            <p:ph type="pic" sz="quarter" idx="30"/>
          </p:nvPr>
        </p:nvSpPr>
        <p:spPr>
          <a:xfrm>
            <a:off x="548445" y="4084982"/>
            <a:ext cx="2526061" cy="1812789"/>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3"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p:txBody>
      </p:sp>
    </p:spTree>
    <p:extLst>
      <p:ext uri="{BB962C8B-B14F-4D97-AF65-F5344CB8AC3E}">
        <p14:creationId xmlns:p14="http://schemas.microsoft.com/office/powerpoint/2010/main" val="1991332464"/>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content_8 image_captions">
    <p:spTree>
      <p:nvGrpSpPr>
        <p:cNvPr id="1" name=""/>
        <p:cNvGrpSpPr/>
        <p:nvPr/>
      </p:nvGrpSpPr>
      <p:grpSpPr>
        <a:xfrm>
          <a:off x="0" y="0"/>
          <a:ext cx="0" cy="0"/>
          <a:chOff x="0" y="0"/>
          <a:chExt cx="0" cy="0"/>
        </a:xfrm>
      </p:grpSpPr>
      <p:sp>
        <p:nvSpPr>
          <p:cNvPr id="22" name="Text Placeholder 21"/>
          <p:cNvSpPr>
            <a:spLocks noGrp="1"/>
          </p:cNvSpPr>
          <p:nvPr>
            <p:ph type="body" sz="quarter" idx="17"/>
          </p:nvPr>
        </p:nvSpPr>
        <p:spPr>
          <a:xfrm>
            <a:off x="195400" y="3301079"/>
            <a:ext cx="2093913" cy="843539"/>
          </a:xfrm>
        </p:spPr>
        <p:txBody>
          <a:bodyPr/>
          <a:lstStyle>
            <a:lvl1pPr algn="ctr">
              <a:defRPr sz="2000" b="0">
                <a:solidFill>
                  <a:schemeClr val="tx1"/>
                </a:solidFill>
              </a:defRPr>
            </a:lvl1pPr>
          </a:lstStyle>
          <a:p>
            <a:pPr lvl="0"/>
            <a:r>
              <a:rPr lang="en-US"/>
              <a:t>Click to edit Master text styles</a:t>
            </a:r>
          </a:p>
        </p:txBody>
      </p:sp>
      <p:sp>
        <p:nvSpPr>
          <p:cNvPr id="16" name="Picture Placeholder 15"/>
          <p:cNvSpPr>
            <a:spLocks noGrp="1"/>
          </p:cNvSpPr>
          <p:nvPr>
            <p:ph type="pic" sz="quarter" idx="12"/>
          </p:nvPr>
        </p:nvSpPr>
        <p:spPr>
          <a:xfrm>
            <a:off x="195401"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p:txBody>
      </p:sp>
      <p:sp>
        <p:nvSpPr>
          <p:cNvPr id="21" name="Text Placeholder 21"/>
          <p:cNvSpPr>
            <a:spLocks noGrp="1"/>
          </p:cNvSpPr>
          <p:nvPr>
            <p:ph type="body" sz="quarter" idx="18"/>
          </p:nvPr>
        </p:nvSpPr>
        <p:spPr>
          <a:xfrm>
            <a:off x="2421768" y="3301079"/>
            <a:ext cx="2093913" cy="843539"/>
          </a:xfrm>
        </p:spPr>
        <p:txBody>
          <a:bodyPr/>
          <a:lstStyle>
            <a:lvl1pPr algn="ctr">
              <a:defRPr sz="2000" b="0">
                <a:solidFill>
                  <a:schemeClr val="tx1"/>
                </a:solidFill>
              </a:defRPr>
            </a:lvl1pPr>
          </a:lstStyle>
          <a:p>
            <a:pPr lvl="0"/>
            <a:r>
              <a:rPr lang="en-US"/>
              <a:t>Click to edit Master text styles</a:t>
            </a:r>
          </a:p>
        </p:txBody>
      </p:sp>
      <p:sp>
        <p:nvSpPr>
          <p:cNvPr id="23" name="Picture Placeholder 15"/>
          <p:cNvSpPr>
            <a:spLocks noGrp="1"/>
          </p:cNvSpPr>
          <p:nvPr>
            <p:ph type="pic" sz="quarter" idx="19"/>
          </p:nvPr>
        </p:nvSpPr>
        <p:spPr>
          <a:xfrm>
            <a:off x="242176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4" name="Text Placeholder 21"/>
          <p:cNvSpPr>
            <a:spLocks noGrp="1"/>
          </p:cNvSpPr>
          <p:nvPr>
            <p:ph type="body" sz="quarter" idx="20"/>
          </p:nvPr>
        </p:nvSpPr>
        <p:spPr>
          <a:xfrm>
            <a:off x="4628258" y="3301079"/>
            <a:ext cx="2093913" cy="843539"/>
          </a:xfrm>
        </p:spPr>
        <p:txBody>
          <a:bodyPr/>
          <a:lstStyle>
            <a:lvl1pPr algn="ctr">
              <a:defRPr sz="2000" b="0">
                <a:solidFill>
                  <a:schemeClr val="tx1"/>
                </a:solidFill>
              </a:defRPr>
            </a:lvl1pPr>
          </a:lstStyle>
          <a:p>
            <a:pPr lvl="0"/>
            <a:r>
              <a:rPr lang="en-US"/>
              <a:t>Click to edit Master text styles</a:t>
            </a:r>
          </a:p>
        </p:txBody>
      </p:sp>
      <p:sp>
        <p:nvSpPr>
          <p:cNvPr id="25" name="Picture Placeholder 15"/>
          <p:cNvSpPr>
            <a:spLocks noGrp="1"/>
          </p:cNvSpPr>
          <p:nvPr>
            <p:ph type="pic" sz="quarter" idx="21"/>
          </p:nvPr>
        </p:nvSpPr>
        <p:spPr>
          <a:xfrm>
            <a:off x="4628259"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6" name="Text Placeholder 21"/>
          <p:cNvSpPr>
            <a:spLocks noGrp="1"/>
          </p:cNvSpPr>
          <p:nvPr>
            <p:ph type="body" sz="quarter" idx="22"/>
          </p:nvPr>
        </p:nvSpPr>
        <p:spPr>
          <a:xfrm>
            <a:off x="6854624" y="3301079"/>
            <a:ext cx="2093913" cy="843539"/>
          </a:xfrm>
        </p:spPr>
        <p:txBody>
          <a:bodyPr/>
          <a:lstStyle>
            <a:lvl1pPr algn="ctr">
              <a:defRPr sz="2000" b="0">
                <a:solidFill>
                  <a:schemeClr val="tx1"/>
                </a:solidFill>
              </a:defRPr>
            </a:lvl1pPr>
          </a:lstStyle>
          <a:p>
            <a:pPr lvl="0"/>
            <a:r>
              <a:rPr lang="en-US"/>
              <a:t>Click to edit Master text styles</a:t>
            </a:r>
          </a:p>
        </p:txBody>
      </p:sp>
      <p:sp>
        <p:nvSpPr>
          <p:cNvPr id="27" name="Picture Placeholder 15"/>
          <p:cNvSpPr>
            <a:spLocks noGrp="1"/>
          </p:cNvSpPr>
          <p:nvPr>
            <p:ph type="pic" sz="quarter" idx="23"/>
          </p:nvPr>
        </p:nvSpPr>
        <p:spPr>
          <a:xfrm>
            <a:off x="6854625" y="1724425"/>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4" name="Text Placeholder 21"/>
          <p:cNvSpPr>
            <a:spLocks noGrp="1"/>
          </p:cNvSpPr>
          <p:nvPr>
            <p:ph type="body" sz="quarter" idx="24"/>
          </p:nvPr>
        </p:nvSpPr>
        <p:spPr>
          <a:xfrm>
            <a:off x="225218" y="5765983"/>
            <a:ext cx="2093913" cy="843539"/>
          </a:xfrm>
        </p:spPr>
        <p:txBody>
          <a:bodyPr/>
          <a:lstStyle>
            <a:lvl1pPr algn="ctr">
              <a:defRPr sz="2000" b="0">
                <a:solidFill>
                  <a:schemeClr val="tx1"/>
                </a:solidFill>
              </a:defRPr>
            </a:lvl1pPr>
          </a:lstStyle>
          <a:p>
            <a:pPr lvl="0"/>
            <a:r>
              <a:rPr lang="en-US"/>
              <a:t>Click to edit Master text styles</a:t>
            </a:r>
          </a:p>
        </p:txBody>
      </p:sp>
      <p:sp>
        <p:nvSpPr>
          <p:cNvPr id="17" name="Picture Placeholder 15"/>
          <p:cNvSpPr>
            <a:spLocks noGrp="1"/>
          </p:cNvSpPr>
          <p:nvPr>
            <p:ph type="pic" sz="quarter" idx="25"/>
          </p:nvPr>
        </p:nvSpPr>
        <p:spPr>
          <a:xfrm>
            <a:off x="225219"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8" name="Text Placeholder 21"/>
          <p:cNvSpPr>
            <a:spLocks noGrp="1"/>
          </p:cNvSpPr>
          <p:nvPr>
            <p:ph type="body" sz="quarter" idx="26"/>
          </p:nvPr>
        </p:nvSpPr>
        <p:spPr>
          <a:xfrm>
            <a:off x="2451586" y="5765983"/>
            <a:ext cx="2093913" cy="843539"/>
          </a:xfrm>
        </p:spPr>
        <p:txBody>
          <a:bodyPr/>
          <a:lstStyle>
            <a:lvl1pPr algn="ctr">
              <a:defRPr sz="2000" b="0">
                <a:solidFill>
                  <a:schemeClr val="tx1"/>
                </a:solidFill>
              </a:defRPr>
            </a:lvl1pPr>
          </a:lstStyle>
          <a:p>
            <a:pPr lvl="0"/>
            <a:r>
              <a:rPr lang="en-US"/>
              <a:t>Click to edit Master text styles</a:t>
            </a:r>
          </a:p>
        </p:txBody>
      </p:sp>
      <p:sp>
        <p:nvSpPr>
          <p:cNvPr id="19" name="Picture Placeholder 15"/>
          <p:cNvSpPr>
            <a:spLocks noGrp="1"/>
          </p:cNvSpPr>
          <p:nvPr>
            <p:ph type="pic" sz="quarter" idx="27"/>
          </p:nvPr>
        </p:nvSpPr>
        <p:spPr>
          <a:xfrm>
            <a:off x="245158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0" name="Text Placeholder 21"/>
          <p:cNvSpPr>
            <a:spLocks noGrp="1"/>
          </p:cNvSpPr>
          <p:nvPr>
            <p:ph type="body" sz="quarter" idx="28"/>
          </p:nvPr>
        </p:nvSpPr>
        <p:spPr>
          <a:xfrm>
            <a:off x="4658076" y="5765983"/>
            <a:ext cx="2093913" cy="843539"/>
          </a:xfrm>
        </p:spPr>
        <p:txBody>
          <a:bodyPr/>
          <a:lstStyle>
            <a:lvl1pPr algn="ctr">
              <a:defRPr sz="2000" b="0">
                <a:solidFill>
                  <a:schemeClr val="tx1"/>
                </a:solidFill>
              </a:defRPr>
            </a:lvl1pPr>
          </a:lstStyle>
          <a:p>
            <a:pPr lvl="0"/>
            <a:r>
              <a:rPr lang="en-US"/>
              <a:t>Click to edit Master text styles</a:t>
            </a:r>
          </a:p>
        </p:txBody>
      </p:sp>
      <p:sp>
        <p:nvSpPr>
          <p:cNvPr id="28" name="Picture Placeholder 15"/>
          <p:cNvSpPr>
            <a:spLocks noGrp="1"/>
          </p:cNvSpPr>
          <p:nvPr>
            <p:ph type="pic" sz="quarter" idx="29"/>
          </p:nvPr>
        </p:nvSpPr>
        <p:spPr>
          <a:xfrm>
            <a:off x="4658077"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9" name="Text Placeholder 21"/>
          <p:cNvSpPr>
            <a:spLocks noGrp="1"/>
          </p:cNvSpPr>
          <p:nvPr>
            <p:ph type="body" sz="quarter" idx="30"/>
          </p:nvPr>
        </p:nvSpPr>
        <p:spPr>
          <a:xfrm>
            <a:off x="6884442" y="5765983"/>
            <a:ext cx="2093913" cy="843539"/>
          </a:xfrm>
        </p:spPr>
        <p:txBody>
          <a:bodyPr/>
          <a:lstStyle>
            <a:lvl1pPr algn="ctr">
              <a:defRPr sz="2000" b="0">
                <a:solidFill>
                  <a:schemeClr val="tx1"/>
                </a:solidFill>
              </a:defRPr>
            </a:lvl1pPr>
          </a:lstStyle>
          <a:p>
            <a:pPr lvl="0"/>
            <a:r>
              <a:rPr lang="en-US"/>
              <a:t>Click to edit Master text styles</a:t>
            </a:r>
          </a:p>
        </p:txBody>
      </p:sp>
      <p:sp>
        <p:nvSpPr>
          <p:cNvPr id="30" name="Picture Placeholder 15"/>
          <p:cNvSpPr>
            <a:spLocks noGrp="1"/>
          </p:cNvSpPr>
          <p:nvPr>
            <p:ph type="pic" sz="quarter" idx="31"/>
          </p:nvPr>
        </p:nvSpPr>
        <p:spPr>
          <a:xfrm>
            <a:off x="6884443" y="4189329"/>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Tree>
    <p:extLst>
      <p:ext uri="{BB962C8B-B14F-4D97-AF65-F5344CB8AC3E}">
        <p14:creationId xmlns:p14="http://schemas.microsoft.com/office/powerpoint/2010/main" val="3624871673"/>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p:cSld name="7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7292" y="0"/>
            <a:ext cx="5300204" cy="6848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13">
            <a:extLst>
              <a:ext uri="{FF2B5EF4-FFF2-40B4-BE49-F238E27FC236}">
                <a16:creationId xmlns:a16="http://schemas.microsoft.com/office/drawing/2014/main" id="{13F2BA3E-2AFB-40EA-ACD3-5C440451198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pic>
        <p:nvPicPr>
          <p:cNvPr id="11" name="Picture 3">
            <a:extLst>
              <a:ext uri="{FF2B5EF4-FFF2-40B4-BE49-F238E27FC236}">
                <a16:creationId xmlns:a16="http://schemas.microsoft.com/office/drawing/2014/main" id="{1833BEE1-821E-43D2-A33B-A4348A538702}"/>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685125" y="1016026"/>
            <a:ext cx="2687997" cy="1689858"/>
          </a:xfrm>
          <a:prstGeom prst="rect">
            <a:avLst/>
          </a:prstGeom>
        </p:spPr>
      </p:pic>
    </p:spTree>
    <p:extLst>
      <p:ext uri="{BB962C8B-B14F-4D97-AF65-F5344CB8AC3E}">
        <p14:creationId xmlns:p14="http://schemas.microsoft.com/office/powerpoint/2010/main" val="2051230693"/>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8" name="Picture Placeholder 15"/>
          <p:cNvSpPr>
            <a:spLocks noGrp="1"/>
          </p:cNvSpPr>
          <p:nvPr>
            <p:ph type="pic" sz="quarter" idx="32"/>
          </p:nvPr>
        </p:nvSpPr>
        <p:spPr>
          <a:xfrm>
            <a:off x="225219"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9" name="Picture Placeholder 15"/>
          <p:cNvSpPr>
            <a:spLocks noGrp="1"/>
          </p:cNvSpPr>
          <p:nvPr>
            <p:ph type="pic" sz="quarter" idx="33"/>
          </p:nvPr>
        </p:nvSpPr>
        <p:spPr>
          <a:xfrm>
            <a:off x="2451587" y="187351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Tree>
    <p:extLst>
      <p:ext uri="{BB962C8B-B14F-4D97-AF65-F5344CB8AC3E}">
        <p14:creationId xmlns:p14="http://schemas.microsoft.com/office/powerpoint/2010/main" val="1076060916"/>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8 image">
    <p:spTree>
      <p:nvGrpSpPr>
        <p:cNvPr id="1" name=""/>
        <p:cNvGrpSpPr/>
        <p:nvPr/>
      </p:nvGrpSpPr>
      <p:grpSpPr>
        <a:xfrm>
          <a:off x="0" y="0"/>
          <a:ext cx="0" cy="0"/>
          <a:chOff x="0" y="0"/>
          <a:chExt cx="0" cy="0"/>
        </a:xfrm>
      </p:grpSpPr>
      <p:sp>
        <p:nvSpPr>
          <p:cNvPr id="16" name="Picture Placeholder 15"/>
          <p:cNvSpPr>
            <a:spLocks noGrp="1"/>
          </p:cNvSpPr>
          <p:nvPr>
            <p:ph type="pic" sz="quarter" idx="12"/>
          </p:nvPr>
        </p:nvSpPr>
        <p:spPr>
          <a:xfrm>
            <a:off x="195401"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sp>
        <p:nvSpPr>
          <p:cNvPr id="23" name="Picture Placeholder 15"/>
          <p:cNvSpPr>
            <a:spLocks noGrp="1"/>
          </p:cNvSpPr>
          <p:nvPr>
            <p:ph type="pic" sz="quarter" idx="19"/>
          </p:nvPr>
        </p:nvSpPr>
        <p:spPr>
          <a:xfrm>
            <a:off x="242176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5" name="Picture Placeholder 15"/>
          <p:cNvSpPr>
            <a:spLocks noGrp="1"/>
          </p:cNvSpPr>
          <p:nvPr>
            <p:ph type="pic" sz="quarter" idx="21"/>
          </p:nvPr>
        </p:nvSpPr>
        <p:spPr>
          <a:xfrm>
            <a:off x="4628259"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7" name="Picture Placeholder 15"/>
          <p:cNvSpPr>
            <a:spLocks noGrp="1"/>
          </p:cNvSpPr>
          <p:nvPr>
            <p:ph type="pic" sz="quarter" idx="23"/>
          </p:nvPr>
        </p:nvSpPr>
        <p:spPr>
          <a:xfrm>
            <a:off x="6854625" y="1863571"/>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7" name="Picture Placeholder 15"/>
          <p:cNvSpPr>
            <a:spLocks noGrp="1"/>
          </p:cNvSpPr>
          <p:nvPr>
            <p:ph type="pic" sz="quarter" idx="25"/>
          </p:nvPr>
        </p:nvSpPr>
        <p:spPr>
          <a:xfrm>
            <a:off x="225219"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9" name="Picture Placeholder 15"/>
          <p:cNvSpPr>
            <a:spLocks noGrp="1"/>
          </p:cNvSpPr>
          <p:nvPr>
            <p:ph type="pic" sz="quarter" idx="27"/>
          </p:nvPr>
        </p:nvSpPr>
        <p:spPr>
          <a:xfrm>
            <a:off x="245158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8" name="Picture Placeholder 15"/>
          <p:cNvSpPr>
            <a:spLocks noGrp="1"/>
          </p:cNvSpPr>
          <p:nvPr>
            <p:ph type="pic" sz="quarter" idx="29"/>
          </p:nvPr>
        </p:nvSpPr>
        <p:spPr>
          <a:xfrm>
            <a:off x="4658077"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30" name="Picture Placeholder 15"/>
          <p:cNvSpPr>
            <a:spLocks noGrp="1"/>
          </p:cNvSpPr>
          <p:nvPr>
            <p:ph type="pic" sz="quarter" idx="31"/>
          </p:nvPr>
        </p:nvSpPr>
        <p:spPr>
          <a:xfrm>
            <a:off x="6884443" y="3742068"/>
            <a:ext cx="2093912" cy="150266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Tree>
    <p:extLst>
      <p:ext uri="{BB962C8B-B14F-4D97-AF65-F5344CB8AC3E}">
        <p14:creationId xmlns:p14="http://schemas.microsoft.com/office/powerpoint/2010/main" val="174842513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1_title,content_8 im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4" name="Slide Number Placeholder 2"/>
          <p:cNvSpPr>
            <a:spLocks noGrp="1"/>
          </p:cNvSpPr>
          <p:nvPr>
            <p:ph type="sldNum" sz="quarter" idx="11"/>
          </p:nvPr>
        </p:nvSpPr>
        <p:spPr/>
        <p:txBody>
          <a:bodyPr/>
          <a:lstStyle>
            <a:lvl1pPr>
              <a:defRPr/>
            </a:lvl1pPr>
          </a:lstStyle>
          <a:p>
            <a:pPr>
              <a:defRPr/>
            </a:pPr>
            <a:fld id="{B46A596D-DB75-A842-B24C-89809DD5C4B0}" type="slidenum">
              <a:rPr lang="en-US"/>
              <a:pPr>
                <a:defRPr/>
              </a:pPr>
              <a:t>‹#›</a:t>
            </a:fld>
            <a:endParaRPr lang="en-US"/>
          </a:p>
        </p:txBody>
      </p:sp>
      <p:sp>
        <p:nvSpPr>
          <p:cNvPr id="15" name="Content Placeholder 2"/>
          <p:cNvSpPr>
            <a:spLocks noGrp="1"/>
          </p:cNvSpPr>
          <p:nvPr>
            <p:ph idx="1"/>
          </p:nvPr>
        </p:nvSpPr>
        <p:spPr>
          <a:xfrm>
            <a:off x="409575" y="1143000"/>
            <a:ext cx="8220075" cy="474133"/>
          </a:xfrm>
        </p:spPr>
        <p:txBody>
          <a:bodyPr/>
          <a:lstStyle>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p:txBody>
      </p:sp>
      <p:sp>
        <p:nvSpPr>
          <p:cNvPr id="38" name="Picture Placeholder 15"/>
          <p:cNvSpPr>
            <a:spLocks noGrp="1"/>
          </p:cNvSpPr>
          <p:nvPr>
            <p:ph type="pic" sz="quarter" idx="32"/>
          </p:nvPr>
        </p:nvSpPr>
        <p:spPr>
          <a:xfrm>
            <a:off x="582988"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4" name="Picture Placeholder 15"/>
          <p:cNvSpPr>
            <a:spLocks noGrp="1"/>
          </p:cNvSpPr>
          <p:nvPr>
            <p:ph type="pic" sz="quarter" idx="33"/>
          </p:nvPr>
        </p:nvSpPr>
        <p:spPr>
          <a:xfrm>
            <a:off x="2252762"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6" name="Picture Placeholder 15"/>
          <p:cNvSpPr>
            <a:spLocks noGrp="1"/>
          </p:cNvSpPr>
          <p:nvPr>
            <p:ph type="pic" sz="quarter" idx="34"/>
          </p:nvPr>
        </p:nvSpPr>
        <p:spPr>
          <a:xfrm>
            <a:off x="3912597"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18" name="Picture Placeholder 15"/>
          <p:cNvSpPr>
            <a:spLocks noGrp="1"/>
          </p:cNvSpPr>
          <p:nvPr>
            <p:ph type="pic" sz="quarter" idx="35"/>
          </p:nvPr>
        </p:nvSpPr>
        <p:spPr>
          <a:xfrm>
            <a:off x="5592311" y="252317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0" name="Picture Placeholder 15"/>
          <p:cNvSpPr>
            <a:spLocks noGrp="1"/>
          </p:cNvSpPr>
          <p:nvPr>
            <p:ph type="pic" sz="quarter" idx="36"/>
          </p:nvPr>
        </p:nvSpPr>
        <p:spPr>
          <a:xfrm>
            <a:off x="7262085" y="2533113"/>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1" name="Picture Placeholder 15"/>
          <p:cNvSpPr>
            <a:spLocks noGrp="1"/>
          </p:cNvSpPr>
          <p:nvPr>
            <p:ph type="pic" sz="quarter" idx="37"/>
          </p:nvPr>
        </p:nvSpPr>
        <p:spPr>
          <a:xfrm>
            <a:off x="582988"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2" name="Picture Placeholder 15"/>
          <p:cNvSpPr>
            <a:spLocks noGrp="1"/>
          </p:cNvSpPr>
          <p:nvPr>
            <p:ph type="pic" sz="quarter" idx="38"/>
          </p:nvPr>
        </p:nvSpPr>
        <p:spPr>
          <a:xfrm>
            <a:off x="2252762"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3" name="Picture Placeholder 15"/>
          <p:cNvSpPr>
            <a:spLocks noGrp="1"/>
          </p:cNvSpPr>
          <p:nvPr>
            <p:ph type="pic" sz="quarter" idx="39"/>
          </p:nvPr>
        </p:nvSpPr>
        <p:spPr>
          <a:xfrm>
            <a:off x="3912597"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4" name="Picture Placeholder 15"/>
          <p:cNvSpPr>
            <a:spLocks noGrp="1"/>
          </p:cNvSpPr>
          <p:nvPr>
            <p:ph type="pic" sz="quarter" idx="40"/>
          </p:nvPr>
        </p:nvSpPr>
        <p:spPr>
          <a:xfrm>
            <a:off x="5592311" y="471972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6" name="Picture Placeholder 15"/>
          <p:cNvSpPr>
            <a:spLocks noGrp="1"/>
          </p:cNvSpPr>
          <p:nvPr>
            <p:ph type="pic" sz="quarter" idx="41"/>
          </p:nvPr>
        </p:nvSpPr>
        <p:spPr>
          <a:xfrm>
            <a:off x="7262085" y="4729660"/>
            <a:ext cx="1613528" cy="1157924"/>
          </a:xfrm>
          <a:prstGeom prst="roundRect">
            <a:avLst>
              <a:gd name="adj" fmla="val 11021"/>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9" name="Text Placeholder 21"/>
          <p:cNvSpPr>
            <a:spLocks noGrp="1"/>
          </p:cNvSpPr>
          <p:nvPr>
            <p:ph type="body" sz="quarter" idx="17"/>
          </p:nvPr>
        </p:nvSpPr>
        <p:spPr>
          <a:xfrm>
            <a:off x="582988" y="1794065"/>
            <a:ext cx="2895708" cy="659535"/>
          </a:xfrm>
        </p:spPr>
        <p:txBody>
          <a:bodyPr/>
          <a:lstStyle>
            <a:lvl1pPr algn="l">
              <a:defRPr sz="2000" b="0">
                <a:solidFill>
                  <a:schemeClr val="tx1"/>
                </a:solidFill>
              </a:defRPr>
            </a:lvl1pPr>
          </a:lstStyle>
          <a:p>
            <a:pPr lvl="0"/>
            <a:r>
              <a:rPr lang="en-US"/>
              <a:t>Click to edit Master text styles</a:t>
            </a:r>
          </a:p>
        </p:txBody>
      </p:sp>
      <p:sp>
        <p:nvSpPr>
          <p:cNvPr id="31" name="Text Placeholder 21"/>
          <p:cNvSpPr>
            <a:spLocks noGrp="1"/>
          </p:cNvSpPr>
          <p:nvPr>
            <p:ph type="body" sz="quarter" idx="42"/>
          </p:nvPr>
        </p:nvSpPr>
        <p:spPr>
          <a:xfrm>
            <a:off x="622744" y="3970735"/>
            <a:ext cx="2895708" cy="659535"/>
          </a:xfrm>
        </p:spPr>
        <p:txBody>
          <a:bodyPr/>
          <a:lstStyle>
            <a:lvl1pPr algn="l">
              <a:defRPr sz="2000" b="0">
                <a:solidFill>
                  <a:schemeClr val="tx1"/>
                </a:solidFill>
              </a:defRPr>
            </a:lvl1pPr>
          </a:lstStyle>
          <a:p>
            <a:pPr lvl="0"/>
            <a:r>
              <a:rPr lang="en-US"/>
              <a:t>Click to edit Master text styles</a:t>
            </a:r>
          </a:p>
        </p:txBody>
      </p:sp>
    </p:spTree>
    <p:extLst>
      <p:ext uri="{BB962C8B-B14F-4D97-AF65-F5344CB8AC3E}">
        <p14:creationId xmlns:p14="http://schemas.microsoft.com/office/powerpoint/2010/main" val="2221599109"/>
      </p:ext>
    </p:extLst>
  </p:cSld>
  <p:clrMapOvr>
    <a:masterClrMapping/>
  </p:clrMapOvr>
  <p:extLst>
    <p:ext uri="{DCECCB84-F9BA-43D5-87BE-67443E8EF086}">
      <p15:sldGuideLst xmlns:p15="http://schemas.microsoft.com/office/powerpoint/2012/main">
        <p15:guide id="1" orient="horz" pos="1128">
          <p15:clr>
            <a:srgbClr val="FBAE40"/>
          </p15:clr>
        </p15:guide>
        <p15:guide id="2" pos="2880">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Content, top left Image, table">
    <p:spTree>
      <p:nvGrpSpPr>
        <p:cNvPr id="1" name=""/>
        <p:cNvGrpSpPr/>
        <p:nvPr/>
      </p:nvGrpSpPr>
      <p:grpSpPr>
        <a:xfrm>
          <a:off x="0" y="0"/>
          <a:ext cx="0" cy="0"/>
          <a:chOff x="0" y="0"/>
          <a:chExt cx="0" cy="0"/>
        </a:xfrm>
      </p:grpSpPr>
      <p:sp>
        <p:nvSpPr>
          <p:cNvPr id="9" name="Picture Placeholder 9"/>
          <p:cNvSpPr>
            <a:spLocks noGrp="1"/>
          </p:cNvSpPr>
          <p:nvPr>
            <p:ph type="pic" sz="quarter" idx="12"/>
          </p:nvPr>
        </p:nvSpPr>
        <p:spPr>
          <a:xfrm>
            <a:off x="285750" y="992819"/>
            <a:ext cx="2101850" cy="1092200"/>
          </a:xfrm>
          <a:prstGeom prst="roundRect">
            <a:avLst/>
          </a:prstGeom>
          <a:noFill/>
          <a:ln>
            <a:noFill/>
          </a:ln>
        </p:spPr>
        <p:style>
          <a:lnRef idx="2">
            <a:schemeClr val="accent5"/>
          </a:lnRef>
          <a:fillRef idx="1">
            <a:schemeClr val="lt1"/>
          </a:fillRef>
          <a:effectRef idx="0">
            <a:schemeClr val="accent5"/>
          </a:effectRef>
          <a:fontRef idx="none"/>
        </p:style>
        <p:txBody>
          <a:bodyPr/>
          <a:lstStyle/>
          <a:p>
            <a:endParaRPr lang="en-US"/>
          </a:p>
        </p:txBody>
      </p:sp>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562225" y="1143001"/>
            <a:ext cx="6067425" cy="914400"/>
          </a:xfrm>
        </p:spPr>
        <p:txBody>
          <a:bodyPr/>
          <a:lstStyle>
            <a:lvl1pPr>
              <a:defRPr>
                <a:solidFill>
                  <a:schemeClr val="tx1"/>
                </a:solidFill>
              </a:defRPr>
            </a:lvl1pPr>
            <a:lvl2pPr>
              <a:buClr>
                <a:srgbClr val="E97635"/>
              </a:buClr>
              <a:defRPr/>
            </a:lvl2pPr>
            <a:lvl3pPr>
              <a:buClr>
                <a:srgbClr val="E97635"/>
              </a:buClr>
              <a:defRPr/>
            </a:lvl3pPr>
            <a:lvl4pPr>
              <a:buClr>
                <a:srgbClr val="E97635"/>
              </a:buClr>
              <a:defRPr/>
            </a:lvl4pPr>
            <a:lvl5pPr>
              <a:buClr>
                <a:srgbClr val="E97635"/>
              </a:buClr>
              <a:defRPr/>
            </a:lvl5pPr>
          </a:lstStyle>
          <a:p>
            <a:pPr lvl="0"/>
            <a:r>
              <a:rPr lang="en-US"/>
              <a:t>Click to edit Master text styles</a:t>
            </a:r>
          </a:p>
        </p:txBody>
      </p:sp>
      <p:sp>
        <p:nvSpPr>
          <p:cNvPr id="4"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10CD7B42-5B0C-514A-8660-E04DC503E6DB}" type="slidenum">
              <a:rPr lang="en-US"/>
              <a:pPr>
                <a:defRPr/>
              </a:pPr>
              <a:t>‹#›</a:t>
            </a:fld>
            <a:endParaRPr lang="en-US"/>
          </a:p>
        </p:txBody>
      </p:sp>
    </p:spTree>
    <p:extLst>
      <p:ext uri="{BB962C8B-B14F-4D97-AF65-F5344CB8AC3E}">
        <p14:creationId xmlns:p14="http://schemas.microsoft.com/office/powerpoint/2010/main" val="2497742398"/>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3" name="Slide Number Placeholder 2"/>
          <p:cNvSpPr>
            <a:spLocks noGrp="1"/>
          </p:cNvSpPr>
          <p:nvPr>
            <p:ph type="sldNum" sz="quarter" idx="11"/>
          </p:nvPr>
        </p:nvSpPr>
        <p:spPr/>
        <p:txBody>
          <a:bodyPr/>
          <a:lstStyle>
            <a:lvl1pPr>
              <a:defRPr/>
            </a:lvl1pPr>
          </a:lstStyle>
          <a:p>
            <a:pPr>
              <a:defRPr/>
            </a:pPr>
            <a:fld id="{1FE9545C-610D-5C48-B794-2BF6E0EB767E}" type="slidenum">
              <a:rPr lang="en-US"/>
              <a:pPr>
                <a:defRPr/>
              </a:pPr>
              <a:t>‹#›</a:t>
            </a:fld>
            <a:endParaRPr lang="en-US"/>
          </a:p>
        </p:txBody>
      </p:sp>
    </p:spTree>
    <p:extLst>
      <p:ext uri="{BB962C8B-B14F-4D97-AF65-F5344CB8AC3E}">
        <p14:creationId xmlns:p14="http://schemas.microsoft.com/office/powerpoint/2010/main" val="344876928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able Placeholder 2"/>
          <p:cNvSpPr>
            <a:spLocks noGrp="1"/>
          </p:cNvSpPr>
          <p:nvPr>
            <p:ph type="tbl" idx="1"/>
          </p:nvPr>
        </p:nvSpPr>
        <p:spPr>
          <a:xfrm>
            <a:off x="400049" y="1143001"/>
            <a:ext cx="8239125" cy="4648200"/>
          </a:xfrm>
        </p:spPr>
        <p:txBody>
          <a:bodyPr/>
          <a:lstStyle/>
          <a:p>
            <a:pPr lvl="0"/>
            <a:r>
              <a:rPr lang="en-US" noProof="0"/>
              <a:t>Click icon to add table</a:t>
            </a:r>
          </a:p>
        </p:txBody>
      </p:sp>
      <p:sp>
        <p:nvSpPr>
          <p:cNvPr id="4"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5" name="Slide Number Placeholder 2"/>
          <p:cNvSpPr>
            <a:spLocks noGrp="1"/>
          </p:cNvSpPr>
          <p:nvPr>
            <p:ph type="sldNum" sz="quarter" idx="11"/>
          </p:nvPr>
        </p:nvSpPr>
        <p:spPr/>
        <p:txBody>
          <a:bodyPr/>
          <a:lstStyle>
            <a:lvl1pPr>
              <a:defRPr/>
            </a:lvl1pPr>
          </a:lstStyle>
          <a:p>
            <a:pPr>
              <a:defRPr/>
            </a:pPr>
            <a:fld id="{76106E9D-E393-F54D-B177-119E6A34071B}" type="slidenum">
              <a:rPr lang="en-US"/>
              <a:pPr>
                <a:defRPr/>
              </a:pPr>
              <a:t>‹#›</a:t>
            </a:fld>
            <a:endParaRPr lang="en-US"/>
          </a:p>
        </p:txBody>
      </p:sp>
    </p:spTree>
    <p:extLst>
      <p:ext uri="{BB962C8B-B14F-4D97-AF65-F5344CB8AC3E}">
        <p14:creationId xmlns:p14="http://schemas.microsoft.com/office/powerpoint/2010/main" val="32409223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xAndObj" preserve="1">
  <p:cSld name="2 column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0050" y="160338"/>
            <a:ext cx="8307388" cy="519112"/>
          </a:xfrm>
        </p:spPr>
        <p:txBody>
          <a:bodyPr/>
          <a:lstStyle/>
          <a:p>
            <a:r>
              <a:rPr lang="en-US"/>
              <a:t>Click to edit Master title style</a:t>
            </a:r>
          </a:p>
        </p:txBody>
      </p:sp>
      <p:sp>
        <p:nvSpPr>
          <p:cNvPr id="3" name="Text Placeholder 2"/>
          <p:cNvSpPr>
            <a:spLocks noGrp="1"/>
          </p:cNvSpPr>
          <p:nvPr>
            <p:ph type="body" sz="half" idx="1"/>
          </p:nvPr>
        </p:nvSpPr>
        <p:spPr>
          <a:xfrm>
            <a:off x="400050" y="1143000"/>
            <a:ext cx="2466975" cy="4983163"/>
          </a:xfrm>
        </p:spPr>
        <p:txBody>
          <a:bodyPr/>
          <a:lstStyle>
            <a:lvl1pPr marL="0" indent="0" algn="l">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19425" y="1143000"/>
            <a:ext cx="2466975" cy="4983163"/>
          </a:xfrm>
        </p:spPr>
        <p:txBody>
          <a:bodyPr/>
          <a:lstStyle>
            <a:lvl1pPr marL="0" indent="0">
              <a:buFontTx/>
              <a:buNone/>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1"/>
          <p:cNvSpPr>
            <a:spLocks noGrp="1"/>
          </p:cNvSpPr>
          <p:nvPr>
            <p:ph type="ftr" sz="quarter" idx="10"/>
          </p:nvPr>
        </p:nvSpPr>
        <p:spPr/>
        <p:txBody>
          <a:bodyPr/>
          <a:lstStyle>
            <a:lvl1pPr>
              <a:defRPr/>
            </a:lvl1pPr>
          </a:lstStyle>
          <a:p>
            <a:pPr>
              <a:defRPr/>
            </a:pPr>
            <a:endParaRPr lang="en-US">
              <a:solidFill>
                <a:srgbClr val="000000">
                  <a:tint val="75000"/>
                </a:srgbClr>
              </a:solidFill>
            </a:endParaRPr>
          </a:p>
        </p:txBody>
      </p:sp>
      <p:sp>
        <p:nvSpPr>
          <p:cNvPr id="6" name="Slide Number Placeholder 2"/>
          <p:cNvSpPr>
            <a:spLocks noGrp="1"/>
          </p:cNvSpPr>
          <p:nvPr>
            <p:ph type="sldNum" sz="quarter" idx="11"/>
          </p:nvPr>
        </p:nvSpPr>
        <p:spPr/>
        <p:txBody>
          <a:bodyPr/>
          <a:lstStyle>
            <a:lvl1pPr>
              <a:defRPr/>
            </a:lvl1pPr>
          </a:lstStyle>
          <a:p>
            <a:pPr>
              <a:defRPr/>
            </a:pPr>
            <a:fld id="{FE78E7D2-F21A-E64F-BA0D-A63968077632}" type="slidenum">
              <a:rPr lang="en-US"/>
              <a:pPr>
                <a:defRPr/>
              </a:pPr>
              <a:t>‹#›</a:t>
            </a:fld>
            <a:endParaRPr lang="en-US"/>
          </a:p>
        </p:txBody>
      </p:sp>
    </p:spTree>
    <p:extLst>
      <p:ext uri="{BB962C8B-B14F-4D97-AF65-F5344CB8AC3E}">
        <p14:creationId xmlns:p14="http://schemas.microsoft.com/office/powerpoint/2010/main" val="17192502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p:cSld name="8_Title Slide_ch1">
    <p:spTree>
      <p:nvGrpSpPr>
        <p:cNvPr id="1" name=""/>
        <p:cNvGrpSpPr/>
        <p:nvPr/>
      </p:nvGrpSpPr>
      <p:grpSpPr>
        <a:xfrm>
          <a:off x="0" y="0"/>
          <a:ext cx="0" cy="0"/>
          <a:chOff x="0" y="0"/>
          <a:chExt cx="0" cy="0"/>
        </a:xfrm>
      </p:grpSpPr>
      <p:sp>
        <p:nvSpPr>
          <p:cNvPr id="8" name="Rectangle 9"/>
          <p:cNvSpPr>
            <a:spLocks noChangeArrowheads="1"/>
          </p:cNvSpPr>
          <p:nvPr/>
        </p:nvSpPr>
        <p:spPr bwMode="auto">
          <a:xfrm>
            <a:off x="5284787" y="0"/>
            <a:ext cx="3859213" cy="6858000"/>
          </a:xfrm>
          <a:prstGeom prst="rect">
            <a:avLst/>
          </a:prstGeom>
          <a:solidFill>
            <a:srgbClr val="6F7C91"/>
          </a:solidFill>
          <a:ln>
            <a:noFill/>
          </a:ln>
        </p:spPr>
        <p:txBody>
          <a:bodyPr anchor="b">
            <a:spAutoFit/>
          </a:bodyPr>
          <a:lstStyle/>
          <a:p>
            <a:pPr fontAlgn="base">
              <a:spcBef>
                <a:spcPct val="0"/>
              </a:spcBef>
              <a:spcAft>
                <a:spcPct val="0"/>
              </a:spcAft>
            </a:pPr>
            <a:endParaRPr lang="en-US" sz="3200" b="1" dirty="0">
              <a:solidFill>
                <a:srgbClr val="FFFFFF"/>
              </a:solidFill>
            </a:endParaRPr>
          </a:p>
        </p:txBody>
      </p:sp>
      <p:pic>
        <p:nvPicPr>
          <p:cNvPr id="9"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bwMode="auto">
          <a:xfrm>
            <a:off x="-9939" y="-9939"/>
            <a:ext cx="5297555" cy="6867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a:extLst>
              <a:ext uri="{FF2B5EF4-FFF2-40B4-BE49-F238E27FC236}">
                <a16:creationId xmlns:a16="http://schemas.microsoft.com/office/drawing/2014/main" id="{96791D30-9540-4807-8203-ACCCA48F0872}"/>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648489" y="943089"/>
            <a:ext cx="2939779" cy="1357289"/>
          </a:xfrm>
          <a:prstGeom prst="rect">
            <a:avLst/>
          </a:prstGeom>
        </p:spPr>
      </p:pic>
      <p:pic>
        <p:nvPicPr>
          <p:cNvPr id="7" name="Picture 13">
            <a:extLst>
              <a:ext uri="{FF2B5EF4-FFF2-40B4-BE49-F238E27FC236}">
                <a16:creationId xmlns:a16="http://schemas.microsoft.com/office/drawing/2014/main" id="{4D355696-709D-4C4E-AAB8-1C2DDDD7858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7543481" y="6019799"/>
            <a:ext cx="1385868" cy="621191"/>
          </a:xfrm>
          <a:prstGeom prst="rect">
            <a:avLst/>
          </a:prstGeom>
        </p:spPr>
      </p:pic>
    </p:spTree>
    <p:extLst>
      <p:ext uri="{BB962C8B-B14F-4D97-AF65-F5344CB8AC3E}">
        <p14:creationId xmlns:p14="http://schemas.microsoft.com/office/powerpoint/2010/main" val="1004998411"/>
      </p:ext>
    </p:extLst>
  </p:cSld>
  <p:clrMapOvr>
    <a:masterClrMapping/>
  </p:clrMapOvr>
  <p:extLst>
    <p:ext uri="{DCECCB84-F9BA-43D5-87BE-67443E8EF086}">
      <p15:sldGuideLst xmlns:p15="http://schemas.microsoft.com/office/powerpoint/2012/main">
        <p15:guide id="1" orient="horz" pos="2160">
          <p15:clr>
            <a:srgbClr val="FBAE40"/>
          </p15:clr>
        </p15:guide>
        <p15:guide id="2" pos="2880">
          <p15:clr>
            <a:srgbClr val="FBAE40"/>
          </p15:clr>
        </p15:guide>
        <p15:guide id="3" orient="horz" pos="984">
          <p15:clr>
            <a:srgbClr val="FBAE40"/>
          </p15:clr>
        </p15:guide>
        <p15:guide id="4" pos="3600">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42" Type="http://schemas.openxmlformats.org/officeDocument/2006/relationships/slideLayout" Target="../slideLayouts/slideLayout84.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9" Type="http://schemas.openxmlformats.org/officeDocument/2006/relationships/slideLayout" Target="../slideLayouts/slideLayout71.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45" Type="http://schemas.openxmlformats.org/officeDocument/2006/relationships/theme" Target="../theme/theme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4" Type="http://schemas.openxmlformats.org/officeDocument/2006/relationships/slideLayout" Target="../slideLayouts/slideLayout86.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43" Type="http://schemas.openxmlformats.org/officeDocument/2006/relationships/slideLayout" Target="../slideLayouts/slideLayout85.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 Id="rId20" Type="http://schemas.openxmlformats.org/officeDocument/2006/relationships/slideLayout" Target="../slideLayouts/slideLayout62.xml"/><Relationship Id="rId41"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p>
            <a:pPr lvl="0"/>
            <a:r>
              <a:rPr lang="en-US" dirty="0"/>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dirty="0">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dirty="0"/>
          </a:p>
        </p:txBody>
      </p:sp>
    </p:spTree>
    <p:extLst>
      <p:ext uri="{BB962C8B-B14F-4D97-AF65-F5344CB8AC3E}">
        <p14:creationId xmlns:p14="http://schemas.microsoft.com/office/powerpoint/2010/main" val="2306911448"/>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 id="2147484472" r:id="rId12"/>
    <p:sldLayoutId id="2147484473" r:id="rId13"/>
    <p:sldLayoutId id="2147484474" r:id="rId14"/>
    <p:sldLayoutId id="2147484475" r:id="rId15"/>
    <p:sldLayoutId id="2147484476" r:id="rId16"/>
    <p:sldLayoutId id="2147484477" r:id="rId17"/>
    <p:sldLayoutId id="2147484478" r:id="rId18"/>
    <p:sldLayoutId id="2147484479" r:id="rId19"/>
    <p:sldLayoutId id="2147484480" r:id="rId20"/>
    <p:sldLayoutId id="2147484481" r:id="rId21"/>
    <p:sldLayoutId id="2147484482" r:id="rId22"/>
    <p:sldLayoutId id="2147484483" r:id="rId23"/>
    <p:sldLayoutId id="2147484484" r:id="rId24"/>
    <p:sldLayoutId id="2147484485" r:id="rId25"/>
    <p:sldLayoutId id="2147484486" r:id="rId26"/>
    <p:sldLayoutId id="2147484487" r:id="rId27"/>
    <p:sldLayoutId id="2147484488" r:id="rId28"/>
    <p:sldLayoutId id="2147484489" r:id="rId29"/>
    <p:sldLayoutId id="2147484490" r:id="rId30"/>
    <p:sldLayoutId id="2147484491" r:id="rId31"/>
    <p:sldLayoutId id="2147484492" r:id="rId32"/>
    <p:sldLayoutId id="2147484493" r:id="rId33"/>
    <p:sldLayoutId id="2147484494" r:id="rId34"/>
    <p:sldLayoutId id="2147484495" r:id="rId35"/>
    <p:sldLayoutId id="2147484496" r:id="rId36"/>
    <p:sldLayoutId id="2147484497" r:id="rId37"/>
    <p:sldLayoutId id="2147484498" r:id="rId38"/>
    <p:sldLayoutId id="2147484499" r:id="rId39"/>
    <p:sldLayoutId id="2147484500" r:id="rId40"/>
    <p:sldLayoutId id="2147484501" r:id="rId41"/>
    <p:sldLayoutId id="2147484502" r:id="rId42"/>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p:nvPr userDrawn="1"/>
        </p:nvSpPr>
        <p:spPr bwMode="auto">
          <a:xfrm>
            <a:off x="0" y="0"/>
            <a:ext cx="9144000" cy="792480"/>
          </a:xfrm>
          <a:prstGeom prst="rect">
            <a:avLst/>
          </a:prstGeom>
          <a:solidFill>
            <a:srgbClr val="6F7C91"/>
          </a:solidFill>
          <a:ln>
            <a:noFill/>
          </a:ln>
          <a:effectLst/>
        </p:spPr>
        <p:txBody>
          <a:bodyPr vert="horz" wrap="square" lIns="91440" tIns="45720" rIns="91440" bIns="45720" numCol="1" rtlCol="0" anchor="b"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3200" b="1" i="0" u="none" strike="noStrike" cap="none" normalizeH="0" baseline="0">
              <a:ln>
                <a:noFill/>
              </a:ln>
              <a:solidFill>
                <a:srgbClr val="FFFFFF"/>
              </a:solidFill>
              <a:effectLst/>
              <a:latin typeface="Arial" charset="0"/>
            </a:endParaRPr>
          </a:p>
        </p:txBody>
      </p:sp>
      <p:sp>
        <p:nvSpPr>
          <p:cNvPr id="2051" name="Rectangle 3"/>
          <p:cNvSpPr>
            <a:spLocks noGrp="1" noChangeArrowheads="1"/>
          </p:cNvSpPr>
          <p:nvPr>
            <p:ph type="title"/>
          </p:nvPr>
        </p:nvSpPr>
        <p:spPr bwMode="auto">
          <a:xfrm>
            <a:off x="400050" y="160338"/>
            <a:ext cx="8307388" cy="5191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p>
            <a:pPr lvl="0"/>
            <a:r>
              <a:rPr lang="en-US"/>
              <a:t>Click to edit Master title style</a:t>
            </a:r>
          </a:p>
        </p:txBody>
      </p:sp>
      <p:sp>
        <p:nvSpPr>
          <p:cNvPr id="2052" name="Rectangle 4"/>
          <p:cNvSpPr>
            <a:spLocks noGrp="1" noChangeArrowheads="1"/>
          </p:cNvSpPr>
          <p:nvPr>
            <p:ph type="body" idx="1"/>
          </p:nvPr>
        </p:nvSpPr>
        <p:spPr bwMode="auto">
          <a:xfrm>
            <a:off x="409575" y="1143000"/>
            <a:ext cx="8220075" cy="49831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Footer Placeholder 1"/>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ea typeface="+mn-ea"/>
                <a:cs typeface="+mn-cs"/>
              </a:defRPr>
            </a:lvl1pPr>
          </a:lstStyle>
          <a:p>
            <a:pPr fontAlgn="base">
              <a:spcBef>
                <a:spcPct val="0"/>
              </a:spcBef>
              <a:spcAft>
                <a:spcPct val="0"/>
              </a:spcAft>
              <a:defRPr/>
            </a:pPr>
            <a:endParaRPr lang="en-US" b="1">
              <a:solidFill>
                <a:srgbClr val="000000">
                  <a:tint val="75000"/>
                </a:srgbClr>
              </a:solidFill>
            </a:endParaRPr>
          </a:p>
        </p:txBody>
      </p:sp>
      <p:sp>
        <p:nvSpPr>
          <p:cNvPr id="3" name="Slide Number Placeholder 2"/>
          <p:cNvSpPr>
            <a:spLocks noGrp="1"/>
          </p:cNvSpPr>
          <p:nvPr>
            <p:ph type="sldNum" sz="quarter" idx="4"/>
          </p:nvPr>
        </p:nvSpPr>
        <p:spPr>
          <a:xfrm>
            <a:off x="428625" y="6353175"/>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aseline="0">
                <a:solidFill>
                  <a:srgbClr val="6F7C91"/>
                </a:solidFill>
                <a:latin typeface="Arial Narrow" charset="0"/>
                <a:cs typeface="+mn-cs"/>
              </a:defRPr>
            </a:lvl1pPr>
          </a:lstStyle>
          <a:p>
            <a:pPr fontAlgn="base">
              <a:spcBef>
                <a:spcPct val="0"/>
              </a:spcBef>
              <a:spcAft>
                <a:spcPct val="0"/>
              </a:spcAft>
              <a:defRPr/>
            </a:pPr>
            <a:fld id="{B2689DD5-54FA-EB46-8645-722075446EAA}" type="slidenum">
              <a:rPr lang="en-US" b="1" smtClean="0"/>
              <a:pPr fontAlgn="base">
                <a:spcBef>
                  <a:spcPct val="0"/>
                </a:spcBef>
                <a:spcAft>
                  <a:spcPct val="0"/>
                </a:spcAft>
                <a:defRPr/>
              </a:pPr>
              <a:t>‹#›</a:t>
            </a:fld>
            <a:endParaRPr lang="en-US" b="1"/>
          </a:p>
        </p:txBody>
      </p:sp>
    </p:spTree>
    <p:extLst>
      <p:ext uri="{BB962C8B-B14F-4D97-AF65-F5344CB8AC3E}">
        <p14:creationId xmlns:p14="http://schemas.microsoft.com/office/powerpoint/2010/main" val="3029806489"/>
      </p:ext>
    </p:extLst>
  </p:cSld>
  <p:clrMap bg1="lt1" tx1="dk1" bg2="lt2" tx2="dk2" accent1="accent1" accent2="accent2" accent3="accent3" accent4="accent4" accent5="accent5" accent6="accent6" hlink="hlink" folHlink="folHlink"/>
  <p:sldLayoutIdLst>
    <p:sldLayoutId id="2147484504" r:id="rId1"/>
    <p:sldLayoutId id="2147484505" r:id="rId2"/>
    <p:sldLayoutId id="2147484506" r:id="rId3"/>
    <p:sldLayoutId id="2147484507" r:id="rId4"/>
    <p:sldLayoutId id="2147484508" r:id="rId5"/>
    <p:sldLayoutId id="2147484509" r:id="rId6"/>
    <p:sldLayoutId id="2147484510" r:id="rId7"/>
    <p:sldLayoutId id="2147484511" r:id="rId8"/>
    <p:sldLayoutId id="2147484512" r:id="rId9"/>
    <p:sldLayoutId id="2147484513" r:id="rId10"/>
    <p:sldLayoutId id="2147484514" r:id="rId11"/>
    <p:sldLayoutId id="2147484515" r:id="rId12"/>
    <p:sldLayoutId id="2147484516" r:id="rId13"/>
    <p:sldLayoutId id="2147484517" r:id="rId14"/>
    <p:sldLayoutId id="2147484518" r:id="rId15"/>
    <p:sldLayoutId id="2147484519" r:id="rId16"/>
    <p:sldLayoutId id="2147484520" r:id="rId17"/>
    <p:sldLayoutId id="2147484521" r:id="rId18"/>
    <p:sldLayoutId id="2147484522" r:id="rId19"/>
    <p:sldLayoutId id="2147484523" r:id="rId20"/>
    <p:sldLayoutId id="2147484524" r:id="rId21"/>
    <p:sldLayoutId id="2147484525" r:id="rId22"/>
    <p:sldLayoutId id="2147484526" r:id="rId23"/>
    <p:sldLayoutId id="2147484527" r:id="rId24"/>
    <p:sldLayoutId id="2147484528" r:id="rId25"/>
    <p:sldLayoutId id="2147484529" r:id="rId26"/>
    <p:sldLayoutId id="2147484530" r:id="rId27"/>
    <p:sldLayoutId id="2147484531" r:id="rId28"/>
    <p:sldLayoutId id="2147484532" r:id="rId29"/>
    <p:sldLayoutId id="2147484533" r:id="rId30"/>
    <p:sldLayoutId id="2147484534" r:id="rId31"/>
    <p:sldLayoutId id="2147484535" r:id="rId32"/>
    <p:sldLayoutId id="2147484536" r:id="rId33"/>
    <p:sldLayoutId id="2147484537" r:id="rId34"/>
    <p:sldLayoutId id="2147484538" r:id="rId35"/>
    <p:sldLayoutId id="2147484539" r:id="rId36"/>
    <p:sldLayoutId id="2147484540" r:id="rId37"/>
    <p:sldLayoutId id="2147484541" r:id="rId38"/>
    <p:sldLayoutId id="2147484542" r:id="rId39"/>
    <p:sldLayoutId id="2147484543" r:id="rId40"/>
    <p:sldLayoutId id="2147484544" r:id="rId41"/>
    <p:sldLayoutId id="2147484545" r:id="rId42"/>
    <p:sldLayoutId id="2147484546" r:id="rId43"/>
    <p:sldLayoutId id="2147484547" r:id="rId44"/>
  </p:sldLayoutIdLst>
  <p:txStyles>
    <p:title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p:titleStyle>
    <p:body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baseline="0">
          <a:solidFill>
            <a:srgbClr val="E97635"/>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E97635"/>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E97635"/>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E97635"/>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E97635"/>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3.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00.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0.xml"/><Relationship Id="rId1" Type="http://schemas.openxmlformats.org/officeDocument/2006/relationships/slideLayout" Target="../slideLayouts/slideLayout13.xml"/></Relationships>
</file>

<file path=ppt/slides/_rels/slide10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1.xml"/><Relationship Id="rId1" Type="http://schemas.openxmlformats.org/officeDocument/2006/relationships/slideLayout" Target="../slideLayouts/slideLayout13.xml"/></Relationships>
</file>

<file path=ppt/slides/_rels/slide10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102.xml"/><Relationship Id="rId1" Type="http://schemas.openxmlformats.org/officeDocument/2006/relationships/slideLayout" Target="../slideLayouts/slideLayout13.xml"/></Relationships>
</file>

<file path=ppt/slides/_rels/slide103.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notesSlide" Target="../notesSlides/notesSlide103.xml"/><Relationship Id="rId1" Type="http://schemas.openxmlformats.org/officeDocument/2006/relationships/slideLayout" Target="../slideLayouts/slideLayout13.xml"/></Relationships>
</file>

<file path=ppt/slides/_rels/slide104.xml.rels><?xml version="1.0" encoding="UTF-8" standalone="yes"?>
<Relationships xmlns="http://schemas.openxmlformats.org/package/2006/relationships"><Relationship Id="rId3" Type="http://schemas.openxmlformats.org/officeDocument/2006/relationships/image" Target="../media/image147.tiff"/><Relationship Id="rId2" Type="http://schemas.openxmlformats.org/officeDocument/2006/relationships/notesSlide" Target="../notesSlides/notesSlide104.xml"/><Relationship Id="rId1" Type="http://schemas.openxmlformats.org/officeDocument/2006/relationships/slideLayout" Target="../slideLayouts/slideLayout24.xml"/><Relationship Id="rId5" Type="http://schemas.openxmlformats.org/officeDocument/2006/relationships/image" Target="../media/image149.tiff"/><Relationship Id="rId4" Type="http://schemas.openxmlformats.org/officeDocument/2006/relationships/image" Target="../media/image148.tiff"/></Relationships>
</file>

<file path=ppt/slides/_rels/slide10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105.xml"/><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6.xml"/><Relationship Id="rId1" Type="http://schemas.openxmlformats.org/officeDocument/2006/relationships/slideLayout" Target="../slideLayouts/slideLayout13.xml"/></Relationships>
</file>

<file path=ppt/slides/_rels/slide107.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notesSlide" Target="../notesSlides/notesSlide107.xml"/><Relationship Id="rId1" Type="http://schemas.openxmlformats.org/officeDocument/2006/relationships/slideLayout" Target="../slideLayouts/slideLayout13.xml"/></Relationships>
</file>

<file path=ppt/slides/_rels/slide108.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109.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1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10.xml"/><Relationship Id="rId1" Type="http://schemas.openxmlformats.org/officeDocument/2006/relationships/slideLayout" Target="../slideLayouts/slideLayout13.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1.xml"/></Relationships>
</file>

<file path=ppt/slides/_rels/slide112.xml.rels><?xml version="1.0" encoding="UTF-8" standalone="yes"?>
<Relationships xmlns="http://schemas.openxmlformats.org/package/2006/relationships"><Relationship Id="rId3" Type="http://schemas.openxmlformats.org/officeDocument/2006/relationships/image" Target="../media/image154.tiff"/><Relationship Id="rId2" Type="http://schemas.openxmlformats.org/officeDocument/2006/relationships/notesSlide" Target="../notesSlides/notesSlide112.xml"/><Relationship Id="rId1" Type="http://schemas.openxmlformats.org/officeDocument/2006/relationships/slideLayout" Target="../slideLayouts/slideLayout13.xml"/></Relationships>
</file>

<file path=ppt/slides/_rels/slide113.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113.xml"/><Relationship Id="rId1" Type="http://schemas.openxmlformats.org/officeDocument/2006/relationships/slideLayout" Target="../slideLayouts/slideLayout13.xml"/></Relationships>
</file>

<file path=ppt/slides/_rels/slide11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114.xml"/><Relationship Id="rId1" Type="http://schemas.openxmlformats.org/officeDocument/2006/relationships/slideLayout" Target="../slideLayouts/slideLayout13.xml"/></Relationships>
</file>

<file path=ppt/slides/_rels/slide115.xml.rels><?xml version="1.0" encoding="UTF-8" standalone="yes"?>
<Relationships xmlns="http://schemas.openxmlformats.org/package/2006/relationships"><Relationship Id="rId3" Type="http://schemas.openxmlformats.org/officeDocument/2006/relationships/image" Target="../media/image157.jpeg"/><Relationship Id="rId2" Type="http://schemas.openxmlformats.org/officeDocument/2006/relationships/notesSlide" Target="../notesSlides/notesSlide115.xml"/><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6.xml"/><Relationship Id="rId1" Type="http://schemas.openxmlformats.org/officeDocument/2006/relationships/slideLayout" Target="../slideLayouts/slideLayout13.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11.xml"/></Relationships>
</file>

<file path=ppt/slides/_rels/slide118.xml.rels><?xml version="1.0" encoding="UTF-8" standalone="yes"?>
<Relationships xmlns="http://schemas.openxmlformats.org/package/2006/relationships"><Relationship Id="rId3" Type="http://schemas.openxmlformats.org/officeDocument/2006/relationships/image" Target="../media/image159.tiff"/><Relationship Id="rId2" Type="http://schemas.openxmlformats.org/officeDocument/2006/relationships/notesSlide" Target="../notesSlides/notesSlide118.xml"/><Relationship Id="rId1" Type="http://schemas.openxmlformats.org/officeDocument/2006/relationships/slideLayout" Target="../slideLayouts/slideLayout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59.tiff"/><Relationship Id="rId2" Type="http://schemas.openxmlformats.org/officeDocument/2006/relationships/notesSlide" Target="../notesSlides/notesSlide119.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20.xml.rels><?xml version="1.0" encoding="UTF-8" standalone="yes"?>
<Relationships xmlns="http://schemas.openxmlformats.org/package/2006/relationships"><Relationship Id="rId3" Type="http://schemas.openxmlformats.org/officeDocument/2006/relationships/image" Target="../media/image159.tiff"/><Relationship Id="rId2" Type="http://schemas.openxmlformats.org/officeDocument/2006/relationships/notesSlide" Target="../notesSlides/notesSlide120.xml"/><Relationship Id="rId1" Type="http://schemas.openxmlformats.org/officeDocument/2006/relationships/slideLayout" Target="../slideLayouts/slideLayout13.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1.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11.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11.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1.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11.xml"/></Relationships>
</file>

<file path=ppt/slides/_rels/slide127.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27.xml"/><Relationship Id="rId1" Type="http://schemas.openxmlformats.org/officeDocument/2006/relationships/slideLayout" Target="../slideLayouts/slideLayout13.xml"/></Relationships>
</file>

<file path=ppt/slides/_rels/slide128.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notesSlide" Target="../notesSlides/notesSlide128.xml"/><Relationship Id="rId1" Type="http://schemas.openxmlformats.org/officeDocument/2006/relationships/slideLayout" Target="../slideLayouts/slideLayout13.xml"/><Relationship Id="rId4" Type="http://schemas.openxmlformats.org/officeDocument/2006/relationships/image" Target="../media/image162.jpeg"/></Relationships>
</file>

<file path=ppt/slides/_rels/slide129.xml.rels><?xml version="1.0" encoding="UTF-8" standalone="yes"?>
<Relationships xmlns="http://schemas.openxmlformats.org/package/2006/relationships"><Relationship Id="rId3" Type="http://schemas.openxmlformats.org/officeDocument/2006/relationships/image" Target="../media/image163.tiff"/><Relationship Id="rId2" Type="http://schemas.openxmlformats.org/officeDocument/2006/relationships/notesSlide" Target="../notesSlides/notesSlide129.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63.jpeg"/><Relationship Id="rId5" Type="http://schemas.openxmlformats.org/officeDocument/2006/relationships/image" Target="../media/image62.tiff"/><Relationship Id="rId4" Type="http://schemas.openxmlformats.org/officeDocument/2006/relationships/image" Target="../media/image61.jpeg"/></Relationships>
</file>

<file path=ppt/slides/_rels/slide130.xml.rels><?xml version="1.0" encoding="UTF-8" standalone="yes"?>
<Relationships xmlns="http://schemas.openxmlformats.org/package/2006/relationships"><Relationship Id="rId3" Type="http://schemas.openxmlformats.org/officeDocument/2006/relationships/notesSlide" Target="../notesSlides/notesSlide130.xml"/><Relationship Id="rId2" Type="http://schemas.openxmlformats.org/officeDocument/2006/relationships/slideLayout" Target="../slideLayouts/slideLayout13.xml"/><Relationship Id="rId1" Type="http://schemas.openxmlformats.org/officeDocument/2006/relationships/tags" Target="../tags/tag8.xml"/><Relationship Id="rId4" Type="http://schemas.openxmlformats.org/officeDocument/2006/relationships/image" Target="../media/image163.tiff"/></Relationships>
</file>

<file path=ppt/slides/_rels/slide131.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131.xml"/><Relationship Id="rId1" Type="http://schemas.openxmlformats.org/officeDocument/2006/relationships/slideLayout" Target="../slideLayouts/slideLayout14.xml"/></Relationships>
</file>

<file path=ppt/slides/_rels/slide132.xml.rels><?xml version="1.0" encoding="UTF-8" standalone="yes"?>
<Relationships xmlns="http://schemas.openxmlformats.org/package/2006/relationships"><Relationship Id="rId3" Type="http://schemas.openxmlformats.org/officeDocument/2006/relationships/image" Target="../media/image165.tiff"/><Relationship Id="rId2" Type="http://schemas.openxmlformats.org/officeDocument/2006/relationships/notesSlide" Target="../notesSlides/notesSlide132.xml"/><Relationship Id="rId1" Type="http://schemas.openxmlformats.org/officeDocument/2006/relationships/slideLayout" Target="../slideLayouts/slideLayout13.xml"/></Relationships>
</file>

<file path=ppt/slides/_rels/slide133.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33.xml"/><Relationship Id="rId1" Type="http://schemas.openxmlformats.org/officeDocument/2006/relationships/slideLayout" Target="../slideLayouts/slideLayout14.xml"/></Relationships>
</file>

<file path=ppt/slides/_rels/slide134.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34.xml"/><Relationship Id="rId1" Type="http://schemas.openxmlformats.org/officeDocument/2006/relationships/slideLayout" Target="../slideLayouts/slideLayout13.xml"/></Relationships>
</file>

<file path=ppt/slides/_rels/slide135.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notesSlide" Target="../notesSlides/notesSlide135.xml"/><Relationship Id="rId1" Type="http://schemas.openxmlformats.org/officeDocument/2006/relationships/slideLayout" Target="../slideLayouts/slideLayout13.xml"/></Relationships>
</file>

<file path=ppt/slides/_rels/slide13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notesSlide" Target="../notesSlides/notesSlide136.xml"/><Relationship Id="rId1" Type="http://schemas.openxmlformats.org/officeDocument/2006/relationships/slideLayout" Target="../slideLayouts/slideLayout13.xml"/></Relationships>
</file>

<file path=ppt/slides/_rels/slide137.xml.rels><?xml version="1.0" encoding="UTF-8" standalone="yes"?>
<Relationships xmlns="http://schemas.openxmlformats.org/package/2006/relationships"><Relationship Id="rId3" Type="http://schemas.openxmlformats.org/officeDocument/2006/relationships/image" Target="../media/image170.tiff"/><Relationship Id="rId2" Type="http://schemas.openxmlformats.org/officeDocument/2006/relationships/notesSlide" Target="../notesSlides/notesSlide137.xml"/><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3" Type="http://schemas.openxmlformats.org/officeDocument/2006/relationships/image" Target="../media/image170.tiff"/><Relationship Id="rId2" Type="http://schemas.openxmlformats.org/officeDocument/2006/relationships/notesSlide" Target="../notesSlides/notesSlide138.xml"/><Relationship Id="rId1" Type="http://schemas.openxmlformats.org/officeDocument/2006/relationships/slideLayout" Target="../slideLayouts/slideLayout13.xml"/></Relationships>
</file>

<file path=ppt/slides/_rels/slide139.xml.rels><?xml version="1.0" encoding="UTF-8" standalone="yes"?>
<Relationships xmlns="http://schemas.openxmlformats.org/package/2006/relationships"><Relationship Id="rId3" Type="http://schemas.openxmlformats.org/officeDocument/2006/relationships/image" Target="../media/image171.jpeg"/><Relationship Id="rId2" Type="http://schemas.openxmlformats.org/officeDocument/2006/relationships/notesSlide" Target="../notesSlides/notesSlide139.xml"/><Relationship Id="rId1" Type="http://schemas.openxmlformats.org/officeDocument/2006/relationships/slideLayout" Target="../slideLayouts/slideLayout24.xml"/><Relationship Id="rId5" Type="http://schemas.openxmlformats.org/officeDocument/2006/relationships/image" Target="../media/image173.jpeg"/><Relationship Id="rId4" Type="http://schemas.openxmlformats.org/officeDocument/2006/relationships/image" Target="../media/image172.jpe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140.xml"/><Relationship Id="rId1" Type="http://schemas.openxmlformats.org/officeDocument/2006/relationships/slideLayout" Target="../slideLayouts/slideLayout5.xml"/></Relationships>
</file>

<file path=ppt/slides/_rels/slide141.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1.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1.xml"/></Relationships>
</file>

<file path=ppt/slides/_rels/slide143.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notesSlide" Target="../notesSlides/notesSlide143.xml"/><Relationship Id="rId1" Type="http://schemas.openxmlformats.org/officeDocument/2006/relationships/slideLayout" Target="../slideLayouts/slideLayout13.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11.xml"/></Relationships>
</file>

<file path=ppt/slides/_rels/slide145.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11.xml"/></Relationships>
</file>

<file path=ppt/slides/_rels/slide146.xml.rels><?xml version="1.0" encoding="UTF-8" standalone="yes"?>
<Relationships xmlns="http://schemas.openxmlformats.org/package/2006/relationships"><Relationship Id="rId3" Type="http://schemas.openxmlformats.org/officeDocument/2006/relationships/image" Target="../media/image175.jpeg"/><Relationship Id="rId2" Type="http://schemas.openxmlformats.org/officeDocument/2006/relationships/notesSlide" Target="../notesSlides/notesSlide146.xml"/><Relationship Id="rId1" Type="http://schemas.openxmlformats.org/officeDocument/2006/relationships/slideLayout" Target="../slideLayouts/slideLayout13.xml"/></Relationships>
</file>

<file path=ppt/slides/_rels/slide14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47.xml"/><Relationship Id="rId1" Type="http://schemas.openxmlformats.org/officeDocument/2006/relationships/slideLayout" Target="../slideLayouts/slideLayout13.xml"/></Relationships>
</file>

<file path=ppt/slides/_rels/slide148.xml.rels><?xml version="1.0" encoding="UTF-8" standalone="yes"?>
<Relationships xmlns="http://schemas.openxmlformats.org/package/2006/relationships"><Relationship Id="rId3" Type="http://schemas.openxmlformats.org/officeDocument/2006/relationships/image" Target="../media/image177.jpeg"/><Relationship Id="rId2" Type="http://schemas.openxmlformats.org/officeDocument/2006/relationships/notesSlide" Target="../notesSlides/notesSlide148.xml"/><Relationship Id="rId1" Type="http://schemas.openxmlformats.org/officeDocument/2006/relationships/slideLayout" Target="../slideLayouts/slideLayout13.xml"/></Relationships>
</file>

<file path=ppt/slides/_rels/slide14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notesSlide" Target="../notesSlides/notesSlide149.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50.xml.rels><?xml version="1.0" encoding="UTF-8" standalone="yes"?>
<Relationships xmlns="http://schemas.openxmlformats.org/package/2006/relationships"><Relationship Id="rId3" Type="http://schemas.openxmlformats.org/officeDocument/2006/relationships/image" Target="../media/image179.tiff"/><Relationship Id="rId2" Type="http://schemas.openxmlformats.org/officeDocument/2006/relationships/notesSlide" Target="../notesSlides/notesSlide150.xml"/><Relationship Id="rId1" Type="http://schemas.openxmlformats.org/officeDocument/2006/relationships/slideLayout" Target="../slideLayouts/slideLayout12.xml"/><Relationship Id="rId5" Type="http://schemas.openxmlformats.org/officeDocument/2006/relationships/image" Target="../media/image181.tiff"/><Relationship Id="rId4" Type="http://schemas.openxmlformats.org/officeDocument/2006/relationships/image" Target="../media/image180.tiff"/></Relationships>
</file>

<file path=ppt/slides/_rels/slide151.xml.rels><?xml version="1.0" encoding="UTF-8" standalone="yes"?>
<Relationships xmlns="http://schemas.openxmlformats.org/package/2006/relationships"><Relationship Id="rId3" Type="http://schemas.openxmlformats.org/officeDocument/2006/relationships/image" Target="../media/image182.tiff"/><Relationship Id="rId2" Type="http://schemas.openxmlformats.org/officeDocument/2006/relationships/notesSlide" Target="../notesSlides/notesSlide151.xml"/><Relationship Id="rId1" Type="http://schemas.openxmlformats.org/officeDocument/2006/relationships/slideLayout" Target="../slideLayouts/slideLayout12.xml"/><Relationship Id="rId5" Type="http://schemas.openxmlformats.org/officeDocument/2006/relationships/image" Target="../media/image184.jpeg"/><Relationship Id="rId4" Type="http://schemas.openxmlformats.org/officeDocument/2006/relationships/image" Target="../media/image183.tiff"/></Relationships>
</file>

<file path=ppt/slides/_rels/slide152.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notesSlide" Target="../notesSlides/notesSlide152.xml"/><Relationship Id="rId1" Type="http://schemas.openxmlformats.org/officeDocument/2006/relationships/slideLayout" Target="../slideLayouts/slideLayout13.xml"/></Relationships>
</file>

<file path=ppt/slides/_rels/slide153.xml.rels><?xml version="1.0" encoding="UTF-8" standalone="yes"?>
<Relationships xmlns="http://schemas.openxmlformats.org/package/2006/relationships"><Relationship Id="rId3" Type="http://schemas.openxmlformats.org/officeDocument/2006/relationships/image" Target="../media/image186.tiff"/><Relationship Id="rId2" Type="http://schemas.openxmlformats.org/officeDocument/2006/relationships/notesSlide" Target="../notesSlides/notesSlide153.xml"/><Relationship Id="rId1" Type="http://schemas.openxmlformats.org/officeDocument/2006/relationships/slideLayout" Target="../slideLayouts/slideLayout13.xml"/></Relationships>
</file>

<file path=ppt/slides/_rels/slide154.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154.xml"/><Relationship Id="rId1" Type="http://schemas.openxmlformats.org/officeDocument/2006/relationships/slideLayout" Target="../slideLayouts/slideLayout13.xml"/></Relationships>
</file>

<file path=ppt/slides/_rels/slide155.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155.xml"/><Relationship Id="rId1" Type="http://schemas.openxmlformats.org/officeDocument/2006/relationships/slideLayout" Target="../slideLayouts/slideLayout13.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11.xml"/></Relationships>
</file>

<file path=ppt/slides/_rels/slide157.xml.rels><?xml version="1.0" encoding="UTF-8" standalone="yes"?>
<Relationships xmlns="http://schemas.openxmlformats.org/package/2006/relationships"><Relationship Id="rId3" Type="http://schemas.openxmlformats.org/officeDocument/2006/relationships/image" Target="../media/image189.tiff"/><Relationship Id="rId2" Type="http://schemas.openxmlformats.org/officeDocument/2006/relationships/notesSlide" Target="../notesSlides/notesSlide157.xml"/><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158.xml"/><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60.xml.rels><?xml version="1.0" encoding="UTF-8" standalone="yes"?>
<Relationships xmlns="http://schemas.openxmlformats.org/package/2006/relationships"><Relationship Id="rId3" Type="http://schemas.openxmlformats.org/officeDocument/2006/relationships/image" Target="../media/image191.tiff"/><Relationship Id="rId2" Type="http://schemas.openxmlformats.org/officeDocument/2006/relationships/notesSlide" Target="../notesSlides/notesSlide160.xml"/><Relationship Id="rId1" Type="http://schemas.openxmlformats.org/officeDocument/2006/relationships/slideLayout" Target="../slideLayouts/slideLayout13.xml"/></Relationships>
</file>

<file path=ppt/slides/_rels/slide161.xml.rels><?xml version="1.0" encoding="UTF-8" standalone="yes"?>
<Relationships xmlns="http://schemas.openxmlformats.org/package/2006/relationships"><Relationship Id="rId3" Type="http://schemas.openxmlformats.org/officeDocument/2006/relationships/image" Target="../media/image191.tiff"/><Relationship Id="rId2" Type="http://schemas.openxmlformats.org/officeDocument/2006/relationships/notesSlide" Target="../notesSlides/notesSlide161.xml"/><Relationship Id="rId1" Type="http://schemas.openxmlformats.org/officeDocument/2006/relationships/slideLayout" Target="../slideLayouts/slideLayout13.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1.xml"/></Relationships>
</file>

<file path=ppt/slides/_rels/slide163.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notesSlide" Target="../notesSlides/notesSlide163.xml"/><Relationship Id="rId1" Type="http://schemas.openxmlformats.org/officeDocument/2006/relationships/slideLayout" Target="../slideLayouts/slideLayout13.xml"/><Relationship Id="rId4" Type="http://schemas.openxmlformats.org/officeDocument/2006/relationships/image" Target="../media/image193.tiff"/></Relationships>
</file>

<file path=ppt/slides/_rels/slide164.xml.rels><?xml version="1.0" encoding="UTF-8" standalone="yes"?>
<Relationships xmlns="http://schemas.openxmlformats.org/package/2006/relationships"><Relationship Id="rId3" Type="http://schemas.openxmlformats.org/officeDocument/2006/relationships/image" Target="../media/image194.tiff"/><Relationship Id="rId2" Type="http://schemas.openxmlformats.org/officeDocument/2006/relationships/notesSlide" Target="../notesSlides/notesSlide164.xml"/><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3" Type="http://schemas.openxmlformats.org/officeDocument/2006/relationships/image" Target="../media/image194.tiff"/><Relationship Id="rId2" Type="http://schemas.openxmlformats.org/officeDocument/2006/relationships/notesSlide" Target="../notesSlides/notesSlide165.xml"/><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195.jpeg"/><Relationship Id="rId2" Type="http://schemas.openxmlformats.org/officeDocument/2006/relationships/notesSlide" Target="../notesSlides/notesSlide166.xml"/><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167.xml"/><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notesSlide" Target="../notesSlides/notesSlide168.xml"/><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169.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170.xml.rels><?xml version="1.0" encoding="UTF-8" standalone="yes"?>
<Relationships xmlns="http://schemas.openxmlformats.org/package/2006/relationships"><Relationship Id="rId3" Type="http://schemas.openxmlformats.org/officeDocument/2006/relationships/image" Target="../media/image199.jpeg"/><Relationship Id="rId2" Type="http://schemas.openxmlformats.org/officeDocument/2006/relationships/notesSlide" Target="../notesSlides/notesSlide170.xml"/><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notesSlide" Target="../notesSlides/notesSlide171.xml"/><Relationship Id="rId1" Type="http://schemas.openxmlformats.org/officeDocument/2006/relationships/slideLayout" Target="../slideLayouts/slideLayout14.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1.xml"/></Relationships>
</file>

<file path=ppt/slides/_rels/slide173.xml.rels><?xml version="1.0" encoding="UTF-8" standalone="yes"?>
<Relationships xmlns="http://schemas.openxmlformats.org/package/2006/relationships"><Relationship Id="rId3" Type="http://schemas.openxmlformats.org/officeDocument/2006/relationships/image" Target="../media/image201.jpeg"/><Relationship Id="rId2" Type="http://schemas.openxmlformats.org/officeDocument/2006/relationships/notesSlide" Target="../notesSlides/notesSlide173.xml"/><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2" Type="http://schemas.openxmlformats.org/officeDocument/2006/relationships/notesSlide" Target="../notesSlides/notesSlide174.xml"/><Relationship Id="rId1" Type="http://schemas.openxmlformats.org/officeDocument/2006/relationships/slideLayout" Target="../slideLayouts/slideLayout6.xml"/></Relationships>
</file>

<file path=ppt/slides/_rels/slide175.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11.xml"/></Relationships>
</file>

<file path=ppt/slides/_rels/slide176.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notesSlide" Target="../notesSlides/notesSlide176.xml"/><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11.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11.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66.tiff"/><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80.xml.rels><?xml version="1.0" encoding="UTF-8" standalone="yes"?>
<Relationships xmlns="http://schemas.openxmlformats.org/package/2006/relationships"><Relationship Id="rId3" Type="http://schemas.openxmlformats.org/officeDocument/2006/relationships/image" Target="../media/image203.jpeg"/><Relationship Id="rId2" Type="http://schemas.openxmlformats.org/officeDocument/2006/relationships/notesSlide" Target="../notesSlides/notesSlide180.xml"/><Relationship Id="rId1" Type="http://schemas.openxmlformats.org/officeDocument/2006/relationships/slideLayout" Target="../slideLayouts/slideLayout13.xml"/><Relationship Id="rId4" Type="http://schemas.openxmlformats.org/officeDocument/2006/relationships/image" Target="../media/image204.tiff"/></Relationships>
</file>

<file path=ppt/slides/_rels/slide181.xml.rels><?xml version="1.0" encoding="UTF-8" standalone="yes"?>
<Relationships xmlns="http://schemas.openxmlformats.org/package/2006/relationships"><Relationship Id="rId3" Type="http://schemas.openxmlformats.org/officeDocument/2006/relationships/image" Target="../media/image205.jpeg"/><Relationship Id="rId2" Type="http://schemas.openxmlformats.org/officeDocument/2006/relationships/notesSlide" Target="../notesSlides/notesSlide181.xml"/><Relationship Id="rId1" Type="http://schemas.openxmlformats.org/officeDocument/2006/relationships/slideLayout" Target="../slideLayouts/slideLayout13.xml"/><Relationship Id="rId4" Type="http://schemas.openxmlformats.org/officeDocument/2006/relationships/image" Target="../media/image206.jpeg"/></Relationships>
</file>

<file path=ppt/slides/_rels/slide182.xml.rels><?xml version="1.0" encoding="UTF-8" standalone="yes"?>
<Relationships xmlns="http://schemas.openxmlformats.org/package/2006/relationships"><Relationship Id="rId3" Type="http://schemas.openxmlformats.org/officeDocument/2006/relationships/image" Target="../media/image207.jpeg"/><Relationship Id="rId2" Type="http://schemas.openxmlformats.org/officeDocument/2006/relationships/notesSlide" Target="../notesSlides/notesSlide182.xml"/><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3" Type="http://schemas.openxmlformats.org/officeDocument/2006/relationships/notesSlide" Target="../notesSlides/notesSlide183.xml"/><Relationship Id="rId2" Type="http://schemas.openxmlformats.org/officeDocument/2006/relationships/slideLayout" Target="../slideLayouts/slideLayout13.xml"/><Relationship Id="rId1" Type="http://schemas.openxmlformats.org/officeDocument/2006/relationships/tags" Target="../tags/tag9.xml"/><Relationship Id="rId4" Type="http://schemas.openxmlformats.org/officeDocument/2006/relationships/image" Target="../media/image207.jpeg"/></Relationships>
</file>

<file path=ppt/slides/_rels/slide184.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84.xml"/><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notesSlide" Target="../notesSlides/notesSlide185.xml"/><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3" Type="http://schemas.openxmlformats.org/officeDocument/2006/relationships/image" Target="../media/image209.tiff"/><Relationship Id="rId2" Type="http://schemas.openxmlformats.org/officeDocument/2006/relationships/notesSlide" Target="../notesSlides/notesSlide186.xml"/><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3" Type="http://schemas.openxmlformats.org/officeDocument/2006/relationships/image" Target="../media/image209.tiff"/><Relationship Id="rId2" Type="http://schemas.openxmlformats.org/officeDocument/2006/relationships/notesSlide" Target="../notesSlides/notesSlide187.xml"/><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notesSlide" Target="../notesSlides/notesSlide188.xml"/><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189.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190.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190.xml"/><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notesSlide" Target="../notesSlides/notesSlide191.xml"/><Relationship Id="rId1" Type="http://schemas.openxmlformats.org/officeDocument/2006/relationships/slideLayout" Target="../slideLayouts/slideLayout13.xml"/></Relationships>
</file>

<file path=ppt/slides/_rels/slide19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0.xml"/><Relationship Id="rId1" Type="http://schemas.openxmlformats.org/officeDocument/2006/relationships/themeOverride" Target="../theme/themeOverride4.xml"/><Relationship Id="rId4" Type="http://schemas.openxmlformats.org/officeDocument/2006/relationships/notesSlide" Target="../notesSlides/notesSlide192.xml"/></Relationships>
</file>

<file path=ppt/slides/_rels/slide19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1.xml"/><Relationship Id="rId1" Type="http://schemas.openxmlformats.org/officeDocument/2006/relationships/themeOverride" Target="../theme/themeOverride5.xml"/><Relationship Id="rId4" Type="http://schemas.openxmlformats.org/officeDocument/2006/relationships/notesSlide" Target="../notesSlides/notesSlide193.xml"/></Relationships>
</file>

<file path=ppt/slides/_rels/slide194.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notesSlide" Target="../notesSlides/notesSlide194.xml"/><Relationship Id="rId1" Type="http://schemas.openxmlformats.org/officeDocument/2006/relationships/slideLayout" Target="../slideLayouts/slideLayout13.xml"/></Relationships>
</file>

<file path=ppt/slides/_rels/slide195.xml.rels><?xml version="1.0" encoding="UTF-8" standalone="yes"?>
<Relationships xmlns="http://schemas.openxmlformats.org/package/2006/relationships"><Relationship Id="rId3" Type="http://schemas.openxmlformats.org/officeDocument/2006/relationships/image" Target="../media/image215.jpeg"/><Relationship Id="rId2" Type="http://schemas.openxmlformats.org/officeDocument/2006/relationships/notesSlide" Target="../notesSlides/notesSlide195.xml"/><Relationship Id="rId1" Type="http://schemas.openxmlformats.org/officeDocument/2006/relationships/slideLayout" Target="../slideLayouts/slideLayout13.xml"/></Relationships>
</file>

<file path=ppt/slides/_rels/slide196.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notesSlide" Target="../notesSlides/notesSlide196.xml"/><Relationship Id="rId1" Type="http://schemas.openxmlformats.org/officeDocument/2006/relationships/slideLayout" Target="../slideLayouts/slideLayout13.xml"/></Relationships>
</file>

<file path=ppt/slides/_rels/slide19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2.xml"/><Relationship Id="rId1" Type="http://schemas.openxmlformats.org/officeDocument/2006/relationships/themeOverride" Target="../theme/themeOverride6.xml"/><Relationship Id="rId5" Type="http://schemas.openxmlformats.org/officeDocument/2006/relationships/image" Target="../media/image217.jpeg"/><Relationship Id="rId4" Type="http://schemas.openxmlformats.org/officeDocument/2006/relationships/notesSlide" Target="../notesSlides/notesSlide197.xml"/></Relationships>
</file>

<file path=ppt/slides/_rels/slide19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13.xml"/><Relationship Id="rId1" Type="http://schemas.openxmlformats.org/officeDocument/2006/relationships/themeOverride" Target="../theme/themeOverride7.xml"/><Relationship Id="rId5" Type="http://schemas.openxmlformats.org/officeDocument/2006/relationships/image" Target="../media/image217.jpeg"/><Relationship Id="rId4" Type="http://schemas.openxmlformats.org/officeDocument/2006/relationships/notesSlide" Target="../notesSlides/notesSlide198.xml"/></Relationships>
</file>

<file path=ppt/slides/_rels/slide199.xml.rels><?xml version="1.0" encoding="UTF-8" standalone="yes"?>
<Relationships xmlns="http://schemas.openxmlformats.org/package/2006/relationships"><Relationship Id="rId3" Type="http://schemas.openxmlformats.org/officeDocument/2006/relationships/image" Target="../media/image218.tiff"/><Relationship Id="rId2" Type="http://schemas.openxmlformats.org/officeDocument/2006/relationships/notesSlide" Target="../notesSlides/notesSlide19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00.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notesSlide" Target="../notesSlides/notesSlide200.xml"/><Relationship Id="rId1" Type="http://schemas.openxmlformats.org/officeDocument/2006/relationships/slideLayout" Target="../slideLayouts/slideLayout13.xml"/></Relationships>
</file>

<file path=ppt/slides/_rels/slide201.xml.rels><?xml version="1.0" encoding="UTF-8" standalone="yes"?>
<Relationships xmlns="http://schemas.openxmlformats.org/package/2006/relationships"><Relationship Id="rId3" Type="http://schemas.openxmlformats.org/officeDocument/2006/relationships/image" Target="../media/image220.jpeg"/><Relationship Id="rId2" Type="http://schemas.openxmlformats.org/officeDocument/2006/relationships/notesSlide" Target="../notesSlides/notesSlide201.xml"/><Relationship Id="rId1" Type="http://schemas.openxmlformats.org/officeDocument/2006/relationships/slideLayout" Target="../slideLayouts/slideLayout13.xml"/></Relationships>
</file>

<file path=ppt/slides/_rels/slide202.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02.xml"/><Relationship Id="rId1" Type="http://schemas.openxmlformats.org/officeDocument/2006/relationships/slideLayout" Target="../slideLayouts/slideLayout13.xml"/></Relationships>
</file>

<file path=ppt/slides/_rels/slide203.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notesSlide" Target="../notesSlides/notesSlide203.xml"/><Relationship Id="rId1" Type="http://schemas.openxmlformats.org/officeDocument/2006/relationships/slideLayout" Target="../slideLayouts/slideLayout13.xml"/></Relationships>
</file>

<file path=ppt/slides/_rels/slide204.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04.xml"/><Relationship Id="rId1" Type="http://schemas.openxmlformats.org/officeDocument/2006/relationships/slideLayout" Target="../slideLayouts/slideLayout13.xml"/></Relationships>
</file>

<file path=ppt/slides/_rels/slide205.xml.rels><?xml version="1.0" encoding="UTF-8" standalone="yes"?>
<Relationships xmlns="http://schemas.openxmlformats.org/package/2006/relationships"><Relationship Id="rId3" Type="http://schemas.openxmlformats.org/officeDocument/2006/relationships/image" Target="../media/image222.jpeg"/><Relationship Id="rId2" Type="http://schemas.openxmlformats.org/officeDocument/2006/relationships/notesSlide" Target="../notesSlides/notesSlide205.xml"/><Relationship Id="rId1" Type="http://schemas.openxmlformats.org/officeDocument/2006/relationships/slideLayout" Target="../slideLayouts/slideLayout13.xml"/></Relationships>
</file>

<file path=ppt/slides/_rels/slide20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06.xml"/><Relationship Id="rId1" Type="http://schemas.openxmlformats.org/officeDocument/2006/relationships/slideLayout" Target="../slideLayouts/slideLayout13.xml"/></Relationships>
</file>

<file path=ppt/slides/_rels/slide207.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notesSlide" Target="../notesSlides/notesSlide207.xml"/><Relationship Id="rId1" Type="http://schemas.openxmlformats.org/officeDocument/2006/relationships/slideLayout" Target="../slideLayouts/slideLayout14.xml"/></Relationships>
</file>

<file path=ppt/slides/_rels/slide208.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notesSlide" Target="../notesSlides/notesSlide208.xml"/><Relationship Id="rId1" Type="http://schemas.openxmlformats.org/officeDocument/2006/relationships/slideLayout" Target="../slideLayouts/slideLayout13.xml"/></Relationships>
</file>

<file path=ppt/slides/_rels/slide209.xml.rels><?xml version="1.0" encoding="UTF-8" standalone="yes"?>
<Relationships xmlns="http://schemas.openxmlformats.org/package/2006/relationships"><Relationship Id="rId3" Type="http://schemas.openxmlformats.org/officeDocument/2006/relationships/image" Target="../media/image225.tiff"/><Relationship Id="rId2" Type="http://schemas.openxmlformats.org/officeDocument/2006/relationships/notesSlide" Target="../notesSlides/notesSlide209.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1.xml"/></Relationships>
</file>

<file path=ppt/slides/_rels/slide210.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10.xml"/><Relationship Id="rId1" Type="http://schemas.openxmlformats.org/officeDocument/2006/relationships/slideLayout" Target="../slideLayouts/slideLayout13.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11.xml"/></Relationships>
</file>

<file path=ppt/slides/_rels/slide212.xml.rels><?xml version="1.0" encoding="UTF-8" standalone="yes"?>
<Relationships xmlns="http://schemas.openxmlformats.org/package/2006/relationships"><Relationship Id="rId3" Type="http://schemas.openxmlformats.org/officeDocument/2006/relationships/image" Target="../media/image227.jpeg"/><Relationship Id="rId2" Type="http://schemas.openxmlformats.org/officeDocument/2006/relationships/notesSlide" Target="../notesSlides/notesSlide212.xml"/><Relationship Id="rId1" Type="http://schemas.openxmlformats.org/officeDocument/2006/relationships/slideLayout" Target="../slideLayouts/slideLayout13.xml"/></Relationships>
</file>

<file path=ppt/slides/_rels/slide213.xml.rels><?xml version="1.0" encoding="UTF-8" standalone="yes"?>
<Relationships xmlns="http://schemas.openxmlformats.org/package/2006/relationships"><Relationship Id="rId3" Type="http://schemas.openxmlformats.org/officeDocument/2006/relationships/image" Target="../media/image228.tiff"/><Relationship Id="rId2" Type="http://schemas.openxmlformats.org/officeDocument/2006/relationships/notesSlide" Target="../notesSlides/notesSlide213.xml"/><Relationship Id="rId1" Type="http://schemas.openxmlformats.org/officeDocument/2006/relationships/slideLayout" Target="../slideLayouts/slideLayout13.xml"/><Relationship Id="rId4" Type="http://schemas.openxmlformats.org/officeDocument/2006/relationships/image" Target="../media/image229.jpeg"/></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14.xml"/><Relationship Id="rId1" Type="http://schemas.openxmlformats.org/officeDocument/2006/relationships/slideLayout" Target="../slideLayouts/slideLayout11.xml"/></Relationships>
</file>

<file path=ppt/slides/_rels/slide215.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215.xml"/><Relationship Id="rId1" Type="http://schemas.openxmlformats.org/officeDocument/2006/relationships/slideLayout" Target="../slideLayouts/slideLayout13.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11.xml"/></Relationships>
</file>

<file path=ppt/slides/_rels/slide218.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notesSlide" Target="../notesSlides/notesSlide218.xml"/><Relationship Id="rId1" Type="http://schemas.openxmlformats.org/officeDocument/2006/relationships/slideLayout" Target="../slideLayouts/slideLayout13.xml"/></Relationships>
</file>

<file path=ppt/slides/_rels/slide219.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19.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8" Type="http://schemas.openxmlformats.org/officeDocument/2006/relationships/image" Target="../media/image73.tiff"/><Relationship Id="rId3" Type="http://schemas.openxmlformats.org/officeDocument/2006/relationships/image" Target="../media/image68.tiff"/><Relationship Id="rId7" Type="http://schemas.openxmlformats.org/officeDocument/2006/relationships/image" Target="../media/image72.tiff"/><Relationship Id="rId2" Type="http://schemas.openxmlformats.org/officeDocument/2006/relationships/notesSlide" Target="../notesSlides/notesSlide22.xml"/><Relationship Id="rId1" Type="http://schemas.openxmlformats.org/officeDocument/2006/relationships/slideLayout" Target="../slideLayouts/slideLayout34.xml"/><Relationship Id="rId6" Type="http://schemas.openxmlformats.org/officeDocument/2006/relationships/image" Target="../media/image71.tiff"/><Relationship Id="rId5" Type="http://schemas.openxmlformats.org/officeDocument/2006/relationships/image" Target="../media/image70.tiff"/><Relationship Id="rId4" Type="http://schemas.openxmlformats.org/officeDocument/2006/relationships/image" Target="../media/image69.jpeg"/></Relationships>
</file>

<file path=ppt/slides/_rels/slide220.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20.xml"/><Relationship Id="rId1" Type="http://schemas.openxmlformats.org/officeDocument/2006/relationships/slideLayout" Target="../slideLayouts/slideLayout13.xml"/></Relationships>
</file>

<file path=ppt/slides/_rels/slide221.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notesSlide" Target="../notesSlides/notesSlide221.xml"/><Relationship Id="rId1" Type="http://schemas.openxmlformats.org/officeDocument/2006/relationships/slideLayout" Target="../slideLayouts/slideLayout13.xml"/></Relationships>
</file>

<file path=ppt/slides/_rels/slide222.xml.rels><?xml version="1.0" encoding="UTF-8" standalone="yes"?>
<Relationships xmlns="http://schemas.openxmlformats.org/package/2006/relationships"><Relationship Id="rId3" Type="http://schemas.openxmlformats.org/officeDocument/2006/relationships/image" Target="../media/image233.jpeg"/><Relationship Id="rId2" Type="http://schemas.openxmlformats.org/officeDocument/2006/relationships/notesSlide" Target="../notesSlides/notesSlide222.xml"/><Relationship Id="rId1" Type="http://schemas.openxmlformats.org/officeDocument/2006/relationships/slideLayout" Target="../slideLayouts/slideLayout13.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13.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13.xml"/></Relationships>
</file>

<file path=ppt/slides/_rels/slide225.xml.rels><?xml version="1.0" encoding="UTF-8" standalone="yes"?>
<Relationships xmlns="http://schemas.openxmlformats.org/package/2006/relationships"><Relationship Id="rId3" Type="http://schemas.openxmlformats.org/officeDocument/2006/relationships/image" Target="../media/image234.jpeg"/><Relationship Id="rId2" Type="http://schemas.openxmlformats.org/officeDocument/2006/relationships/notesSlide" Target="../notesSlides/notesSlide225.xml"/><Relationship Id="rId1" Type="http://schemas.openxmlformats.org/officeDocument/2006/relationships/slideLayout" Target="../slideLayouts/slideLayout13.xml"/></Relationships>
</file>

<file path=ppt/slides/_rels/slide226.xml.rels><?xml version="1.0" encoding="UTF-8" standalone="yes"?>
<Relationships xmlns="http://schemas.openxmlformats.org/package/2006/relationships"><Relationship Id="rId3" Type="http://schemas.openxmlformats.org/officeDocument/2006/relationships/notesSlide" Target="../notesSlides/notesSlide226.xml"/><Relationship Id="rId2" Type="http://schemas.openxmlformats.org/officeDocument/2006/relationships/slideLayout" Target="../slideLayouts/slideLayout13.xml"/><Relationship Id="rId1" Type="http://schemas.openxmlformats.org/officeDocument/2006/relationships/tags" Target="../tags/tag14.xml"/></Relationships>
</file>

<file path=ppt/slides/_rels/slide227.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27.xml"/><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228.xml"/><Relationship Id="rId1" Type="http://schemas.openxmlformats.org/officeDocument/2006/relationships/slideLayout" Target="../slideLayouts/slideLayout13.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74.tiff"/><Relationship Id="rId7" Type="http://schemas.openxmlformats.org/officeDocument/2006/relationships/image" Target="../media/image78.tiff"/><Relationship Id="rId2" Type="http://schemas.openxmlformats.org/officeDocument/2006/relationships/notesSlide" Target="../notesSlides/notesSlide23.xml"/><Relationship Id="rId1" Type="http://schemas.openxmlformats.org/officeDocument/2006/relationships/slideLayout" Target="../slideLayouts/slideLayout34.xml"/><Relationship Id="rId6" Type="http://schemas.openxmlformats.org/officeDocument/2006/relationships/image" Target="../media/image77.jpeg"/><Relationship Id="rId5" Type="http://schemas.openxmlformats.org/officeDocument/2006/relationships/image" Target="../media/image76.tiff"/><Relationship Id="rId4" Type="http://schemas.openxmlformats.org/officeDocument/2006/relationships/image" Target="../media/image75.tiff"/></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11.xml"/></Relationships>
</file>

<file path=ppt/slides/_rels/slide231.xml.rels><?xml version="1.0" encoding="UTF-8" standalone="yes"?>
<Relationships xmlns="http://schemas.openxmlformats.org/package/2006/relationships"><Relationship Id="rId8" Type="http://schemas.openxmlformats.org/officeDocument/2006/relationships/image" Target="../media/image241.jpeg"/><Relationship Id="rId3" Type="http://schemas.openxmlformats.org/officeDocument/2006/relationships/image" Target="../media/image236.jpeg"/><Relationship Id="rId7" Type="http://schemas.openxmlformats.org/officeDocument/2006/relationships/image" Target="../media/image240.jpeg"/><Relationship Id="rId12" Type="http://schemas.openxmlformats.org/officeDocument/2006/relationships/image" Target="../media/image245.jpeg"/><Relationship Id="rId2" Type="http://schemas.openxmlformats.org/officeDocument/2006/relationships/notesSlide" Target="../notesSlides/notesSlide231.xml"/><Relationship Id="rId1" Type="http://schemas.openxmlformats.org/officeDocument/2006/relationships/slideLayout" Target="../slideLayouts/slideLayout38.xml"/><Relationship Id="rId6" Type="http://schemas.openxmlformats.org/officeDocument/2006/relationships/image" Target="../media/image239.jpeg"/><Relationship Id="rId11" Type="http://schemas.openxmlformats.org/officeDocument/2006/relationships/image" Target="../media/image244.jpeg"/><Relationship Id="rId5" Type="http://schemas.openxmlformats.org/officeDocument/2006/relationships/image" Target="../media/image238.jpeg"/><Relationship Id="rId10" Type="http://schemas.openxmlformats.org/officeDocument/2006/relationships/image" Target="../media/image243.jpeg"/><Relationship Id="rId4" Type="http://schemas.openxmlformats.org/officeDocument/2006/relationships/image" Target="../media/image237.jpeg"/><Relationship Id="rId9" Type="http://schemas.openxmlformats.org/officeDocument/2006/relationships/image" Target="../media/image242.jpeg"/></Relationships>
</file>

<file path=ppt/slides/_rels/slide232.xml.rels><?xml version="1.0" encoding="UTF-8" standalone="yes"?>
<Relationships xmlns="http://schemas.openxmlformats.org/package/2006/relationships"><Relationship Id="rId3" Type="http://schemas.openxmlformats.org/officeDocument/2006/relationships/image" Target="../media/image246.tiff"/><Relationship Id="rId2" Type="http://schemas.openxmlformats.org/officeDocument/2006/relationships/notesSlide" Target="../notesSlides/notesSlide232.xml"/><Relationship Id="rId1" Type="http://schemas.openxmlformats.org/officeDocument/2006/relationships/slideLayout" Target="../slideLayouts/slideLayout13.xml"/></Relationships>
</file>

<file path=ppt/slides/_rels/slide233.xml.rels><?xml version="1.0" encoding="UTF-8" standalone="yes"?>
<Relationships xmlns="http://schemas.openxmlformats.org/package/2006/relationships"><Relationship Id="rId3" Type="http://schemas.openxmlformats.org/officeDocument/2006/relationships/image" Target="../media/image247.tiff"/><Relationship Id="rId2" Type="http://schemas.openxmlformats.org/officeDocument/2006/relationships/notesSlide" Target="../notesSlides/notesSlide233.xml"/><Relationship Id="rId1" Type="http://schemas.openxmlformats.org/officeDocument/2006/relationships/slideLayout" Target="../slideLayouts/slideLayout13.xml"/></Relationships>
</file>

<file path=ppt/slides/_rels/slide234.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234.xml"/><Relationship Id="rId1" Type="http://schemas.openxmlformats.org/officeDocument/2006/relationships/slideLayout" Target="../slideLayouts/slideLayout13.xml"/></Relationships>
</file>

<file path=ppt/slides/_rels/slide235.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235.xml"/><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11.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7.xml"/><Relationship Id="rId1" Type="http://schemas.openxmlformats.org/officeDocument/2006/relationships/slideLayout" Target="../slideLayouts/slideLayout11.xml"/></Relationships>
</file>

<file path=ppt/slides/_rels/slide238.xml.rels><?xml version="1.0" encoding="UTF-8" standalone="yes"?>
<Relationships xmlns="http://schemas.openxmlformats.org/package/2006/relationships"><Relationship Id="rId3" Type="http://schemas.openxmlformats.org/officeDocument/2006/relationships/image" Target="../media/image250.tiff"/><Relationship Id="rId2" Type="http://schemas.openxmlformats.org/officeDocument/2006/relationships/notesSlide" Target="../notesSlides/notesSlide238.xml"/><Relationship Id="rId1" Type="http://schemas.openxmlformats.org/officeDocument/2006/relationships/slideLayout" Target="../slideLayouts/slideLayout13.xml"/><Relationship Id="rId4" Type="http://schemas.openxmlformats.org/officeDocument/2006/relationships/image" Target="../media/image251.tiff"/></Relationships>
</file>

<file path=ppt/slides/_rels/slide239.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notesSlide" Target="../notesSlides/notesSlide239.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240.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240.xml"/><Relationship Id="rId1" Type="http://schemas.openxmlformats.org/officeDocument/2006/relationships/slideLayout" Target="../slideLayouts/slideLayout13.xml"/></Relationships>
</file>

<file path=ppt/slides/_rels/slide241.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8.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2.xml"/><Relationship Id="rId1" Type="http://schemas.openxmlformats.org/officeDocument/2006/relationships/slideLayout" Target="../slideLayouts/slideLayout11.xml"/></Relationships>
</file>

<file path=ppt/slides/_rels/slide243.xml.rels><?xml version="1.0" encoding="UTF-8" standalone="yes"?>
<Relationships xmlns="http://schemas.openxmlformats.org/package/2006/relationships"><Relationship Id="rId2" Type="http://schemas.openxmlformats.org/officeDocument/2006/relationships/notesSlide" Target="../notesSlides/notesSlide243.xml"/><Relationship Id="rId1" Type="http://schemas.openxmlformats.org/officeDocument/2006/relationships/slideLayout" Target="../slideLayouts/slideLayout11.xml"/></Relationships>
</file>

<file path=ppt/slides/_rels/slide244.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notesSlide" Target="../notesSlides/notesSlide244.xml"/><Relationship Id="rId1" Type="http://schemas.openxmlformats.org/officeDocument/2006/relationships/slideLayout" Target="../slideLayouts/slideLayout26.xml"/><Relationship Id="rId6" Type="http://schemas.openxmlformats.org/officeDocument/2006/relationships/image" Target="../media/image257.jpeg"/><Relationship Id="rId5" Type="http://schemas.openxmlformats.org/officeDocument/2006/relationships/image" Target="../media/image256.jpeg"/><Relationship Id="rId4" Type="http://schemas.openxmlformats.org/officeDocument/2006/relationships/image" Target="../media/image255.jpeg"/></Relationships>
</file>

<file path=ppt/slides/_rels/slide245.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245.xml"/><Relationship Id="rId1" Type="http://schemas.openxmlformats.org/officeDocument/2006/relationships/slideLayout" Target="../slideLayouts/slideLayout26.xml"/><Relationship Id="rId6" Type="http://schemas.openxmlformats.org/officeDocument/2006/relationships/image" Target="../media/image261.jpeg"/><Relationship Id="rId5" Type="http://schemas.openxmlformats.org/officeDocument/2006/relationships/image" Target="../media/image260.tiff"/><Relationship Id="rId4" Type="http://schemas.openxmlformats.org/officeDocument/2006/relationships/image" Target="../media/image259.jpeg"/></Relationships>
</file>

<file path=ppt/slides/_rels/slide246.xml.rels><?xml version="1.0" encoding="UTF-8" standalone="yes"?>
<Relationships xmlns="http://schemas.openxmlformats.org/package/2006/relationships"><Relationship Id="rId2" Type="http://schemas.openxmlformats.org/officeDocument/2006/relationships/notesSlide" Target="../notesSlides/notesSlide246.xml"/><Relationship Id="rId1" Type="http://schemas.openxmlformats.org/officeDocument/2006/relationships/slideLayout" Target="../slideLayouts/slideLayout11.xml"/></Relationships>
</file>

<file path=ppt/slides/_rels/slide247.xml.rels><?xml version="1.0" encoding="UTF-8" standalone="yes"?>
<Relationships xmlns="http://schemas.openxmlformats.org/package/2006/relationships"><Relationship Id="rId2" Type="http://schemas.openxmlformats.org/officeDocument/2006/relationships/notesSlide" Target="../notesSlides/notesSlide247.xml"/><Relationship Id="rId1" Type="http://schemas.openxmlformats.org/officeDocument/2006/relationships/slideLayout" Target="../slideLayouts/slideLayout11.xml"/></Relationships>
</file>

<file path=ppt/slides/_rels/slide248.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notesSlide" Target="../notesSlides/notesSlide248.xml"/><Relationship Id="rId1" Type="http://schemas.openxmlformats.org/officeDocument/2006/relationships/slideLayout" Target="../slideLayouts/slideLayout13.xml"/></Relationships>
</file>

<file path=ppt/slides/_rels/slide249.xml.rels><?xml version="1.0" encoding="UTF-8" standalone="yes"?>
<Relationships xmlns="http://schemas.openxmlformats.org/package/2006/relationships"><Relationship Id="rId3" Type="http://schemas.openxmlformats.org/officeDocument/2006/relationships/image" Target="../media/image263.jpeg"/><Relationship Id="rId2" Type="http://schemas.openxmlformats.org/officeDocument/2006/relationships/notesSlide" Target="../notesSlides/notesSlide249.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3" Type="http://schemas.openxmlformats.org/officeDocument/2006/relationships/image" Target="../media/image80.tiff"/><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82.jpeg"/><Relationship Id="rId4" Type="http://schemas.openxmlformats.org/officeDocument/2006/relationships/image" Target="../media/image81.tiff"/></Relationships>
</file>

<file path=ppt/slides/_rels/slide250.xml.rels><?xml version="1.0" encoding="UTF-8" standalone="yes"?>
<Relationships xmlns="http://schemas.openxmlformats.org/package/2006/relationships"><Relationship Id="rId2" Type="http://schemas.openxmlformats.org/officeDocument/2006/relationships/notesSlide" Target="../notesSlides/notesSlide250.xml"/><Relationship Id="rId1" Type="http://schemas.openxmlformats.org/officeDocument/2006/relationships/slideLayout" Target="../slideLayouts/slideLayout11.xml"/></Relationships>
</file>

<file path=ppt/slides/_rels/slide251.xml.rels><?xml version="1.0" encoding="UTF-8" standalone="yes"?>
<Relationships xmlns="http://schemas.openxmlformats.org/package/2006/relationships"><Relationship Id="rId2" Type="http://schemas.openxmlformats.org/officeDocument/2006/relationships/notesSlide" Target="../notesSlides/notesSlide251.xml"/><Relationship Id="rId1" Type="http://schemas.openxmlformats.org/officeDocument/2006/relationships/slideLayout" Target="../slideLayouts/slideLayout9.xml"/></Relationships>
</file>

<file path=ppt/slides/_rels/slide252.xml.rels><?xml version="1.0" encoding="UTF-8" standalone="yes"?>
<Relationships xmlns="http://schemas.openxmlformats.org/package/2006/relationships"><Relationship Id="rId2" Type="http://schemas.openxmlformats.org/officeDocument/2006/relationships/notesSlide" Target="../notesSlides/notesSlide252.xml"/><Relationship Id="rId1" Type="http://schemas.openxmlformats.org/officeDocument/2006/relationships/slideLayout" Target="../slideLayouts/slideLayout11.xml"/></Relationships>
</file>

<file path=ppt/slides/_rels/slide253.xml.rels><?xml version="1.0" encoding="UTF-8" standalone="yes"?>
<Relationships xmlns="http://schemas.openxmlformats.org/package/2006/relationships"><Relationship Id="rId2" Type="http://schemas.openxmlformats.org/officeDocument/2006/relationships/notesSlide" Target="../notesSlides/notesSlide253.xml"/><Relationship Id="rId1" Type="http://schemas.openxmlformats.org/officeDocument/2006/relationships/slideLayout" Target="../slideLayouts/slideLayout11.xml"/></Relationships>
</file>

<file path=ppt/slides/_rels/slide254.xml.rels><?xml version="1.0" encoding="UTF-8" standalone="yes"?>
<Relationships xmlns="http://schemas.openxmlformats.org/package/2006/relationships"><Relationship Id="rId2" Type="http://schemas.openxmlformats.org/officeDocument/2006/relationships/notesSlide" Target="../notesSlides/notesSlide254.xml"/><Relationship Id="rId1" Type="http://schemas.openxmlformats.org/officeDocument/2006/relationships/slideLayout" Target="../slideLayouts/slideLayout13.xml"/></Relationships>
</file>

<file path=ppt/slides/_rels/slide255.xml.rels><?xml version="1.0" encoding="UTF-8" standalone="yes"?>
<Relationships xmlns="http://schemas.openxmlformats.org/package/2006/relationships"><Relationship Id="rId2" Type="http://schemas.openxmlformats.org/officeDocument/2006/relationships/notesSlide" Target="../notesSlides/notesSlide255.xml"/><Relationship Id="rId1" Type="http://schemas.openxmlformats.org/officeDocument/2006/relationships/slideLayout" Target="../slideLayouts/slideLayout13.xml"/></Relationships>
</file>

<file path=ppt/slides/_rels/slide256.xml.rels><?xml version="1.0" encoding="UTF-8" standalone="yes"?>
<Relationships xmlns="http://schemas.openxmlformats.org/package/2006/relationships"><Relationship Id="rId2" Type="http://schemas.openxmlformats.org/officeDocument/2006/relationships/notesSlide" Target="../notesSlides/notesSlide256.xml"/><Relationship Id="rId1" Type="http://schemas.openxmlformats.org/officeDocument/2006/relationships/slideLayout" Target="../slideLayouts/slideLayout13.xml"/></Relationships>
</file>

<file path=ppt/slides/_rels/slide257.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notesSlide" Target="../notesSlides/notesSlide257.xml"/><Relationship Id="rId1" Type="http://schemas.openxmlformats.org/officeDocument/2006/relationships/slideLayout" Target="../slideLayouts/slideLayout13.xml"/></Relationships>
</file>

<file path=ppt/slides/_rels/slide258.xml.rels><?xml version="1.0" encoding="UTF-8" standalone="yes"?>
<Relationships xmlns="http://schemas.openxmlformats.org/package/2006/relationships"><Relationship Id="rId3" Type="http://schemas.openxmlformats.org/officeDocument/2006/relationships/image" Target="../media/image265.jpeg"/><Relationship Id="rId2" Type="http://schemas.openxmlformats.org/officeDocument/2006/relationships/notesSlide" Target="../notesSlides/notesSlide258.xml"/><Relationship Id="rId1" Type="http://schemas.openxmlformats.org/officeDocument/2006/relationships/slideLayout" Target="../slideLayouts/slideLayout13.xml"/></Relationships>
</file>

<file path=ppt/slides/_rels/slide259.xml.rels><?xml version="1.0" encoding="UTF-8" standalone="yes"?>
<Relationships xmlns="http://schemas.openxmlformats.org/package/2006/relationships"><Relationship Id="rId3" Type="http://schemas.openxmlformats.org/officeDocument/2006/relationships/image" Target="../media/image266.jpeg"/><Relationship Id="rId2" Type="http://schemas.openxmlformats.org/officeDocument/2006/relationships/notesSlide" Target="../notesSlides/notesSlide25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60.xml.rels><?xml version="1.0" encoding="UTF-8" standalone="yes"?>
<Relationships xmlns="http://schemas.openxmlformats.org/package/2006/relationships"><Relationship Id="rId3" Type="http://schemas.openxmlformats.org/officeDocument/2006/relationships/image" Target="../media/image267.jpeg"/><Relationship Id="rId2" Type="http://schemas.openxmlformats.org/officeDocument/2006/relationships/notesSlide" Target="../notesSlides/notesSlide260.xml"/><Relationship Id="rId1" Type="http://schemas.openxmlformats.org/officeDocument/2006/relationships/slideLayout" Target="../slideLayouts/slideLayout13.xml"/></Relationships>
</file>

<file path=ppt/slides/_rels/slide261.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notesSlide" Target="../notesSlides/notesSlide261.xml"/><Relationship Id="rId1" Type="http://schemas.openxmlformats.org/officeDocument/2006/relationships/slideLayout" Target="../slideLayouts/slideLayout13.xml"/></Relationships>
</file>

<file path=ppt/slides/_rels/slide262.xml.rels><?xml version="1.0" encoding="UTF-8" standalone="yes"?>
<Relationships xmlns="http://schemas.openxmlformats.org/package/2006/relationships"><Relationship Id="rId2" Type="http://schemas.openxmlformats.org/officeDocument/2006/relationships/notesSlide" Target="../notesSlides/notesSlide262.xml"/><Relationship Id="rId1" Type="http://schemas.openxmlformats.org/officeDocument/2006/relationships/slideLayout" Target="../slideLayouts/slideLayout11.xml"/></Relationships>
</file>

<file path=ppt/slides/_rels/slide263.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63.xml"/><Relationship Id="rId1" Type="http://schemas.openxmlformats.org/officeDocument/2006/relationships/slideLayout" Target="../slideLayouts/slideLayout13.xml"/></Relationships>
</file>

<file path=ppt/slides/_rels/slide264.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64.xml"/><Relationship Id="rId1" Type="http://schemas.openxmlformats.org/officeDocument/2006/relationships/slideLayout" Target="../slideLayouts/slideLayout13.xml"/></Relationships>
</file>

<file path=ppt/slides/_rels/slide265.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notesSlide" Target="../notesSlides/notesSlide265.xml"/><Relationship Id="rId1" Type="http://schemas.openxmlformats.org/officeDocument/2006/relationships/slideLayout" Target="../slideLayouts/slideLayout13.xml"/><Relationship Id="rId4" Type="http://schemas.openxmlformats.org/officeDocument/2006/relationships/image" Target="../media/image271.tiff"/></Relationships>
</file>

<file path=ppt/slides/_rels/slide266.xml.rels><?xml version="1.0" encoding="UTF-8" standalone="yes"?>
<Relationships xmlns="http://schemas.openxmlformats.org/package/2006/relationships"><Relationship Id="rId3" Type="http://schemas.openxmlformats.org/officeDocument/2006/relationships/image" Target="../media/image272.tiff"/><Relationship Id="rId7" Type="http://schemas.openxmlformats.org/officeDocument/2006/relationships/image" Target="../media/image276.jpeg"/><Relationship Id="rId2" Type="http://schemas.openxmlformats.org/officeDocument/2006/relationships/notesSlide" Target="../notesSlides/notesSlide266.xml"/><Relationship Id="rId1" Type="http://schemas.openxmlformats.org/officeDocument/2006/relationships/slideLayout" Target="../slideLayouts/slideLayout29.xml"/><Relationship Id="rId6" Type="http://schemas.openxmlformats.org/officeDocument/2006/relationships/image" Target="../media/image275.jpeg"/><Relationship Id="rId5" Type="http://schemas.openxmlformats.org/officeDocument/2006/relationships/image" Target="../media/image274.jpeg"/><Relationship Id="rId4" Type="http://schemas.openxmlformats.org/officeDocument/2006/relationships/image" Target="../media/image273.jpeg"/></Relationships>
</file>

<file path=ppt/slides/_rels/slide267.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67.xml"/><Relationship Id="rId1" Type="http://schemas.openxmlformats.org/officeDocument/2006/relationships/slideLayout" Target="../slideLayouts/slideLayout13.xml"/></Relationships>
</file>

<file path=ppt/slides/_rels/slide268.xml.rels><?xml version="1.0" encoding="UTF-8" standalone="yes"?>
<Relationships xmlns="http://schemas.openxmlformats.org/package/2006/relationships"><Relationship Id="rId3" Type="http://schemas.openxmlformats.org/officeDocument/2006/relationships/image" Target="../media/image277.jpeg"/><Relationship Id="rId2" Type="http://schemas.openxmlformats.org/officeDocument/2006/relationships/notesSlide" Target="../notesSlides/notesSlide268.xml"/><Relationship Id="rId1" Type="http://schemas.openxmlformats.org/officeDocument/2006/relationships/slideLayout" Target="../slideLayouts/slideLayout13.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9.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7.xml"/><Relationship Id="rId1" Type="http://schemas.openxmlformats.org/officeDocument/2006/relationships/slideLayout" Target="../slideLayouts/slideLayout13.xml"/></Relationships>
</file>

<file path=ppt/slides/_rels/slide270.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notesSlide" Target="../notesSlides/notesSlide270.xml"/><Relationship Id="rId1" Type="http://schemas.openxmlformats.org/officeDocument/2006/relationships/slideLayout" Target="../slideLayouts/slideLayout13.xml"/></Relationships>
</file>

<file path=ppt/slides/_rels/slide271.xml.rels><?xml version="1.0" encoding="UTF-8" standalone="yes"?>
<Relationships xmlns="http://schemas.openxmlformats.org/package/2006/relationships"><Relationship Id="rId3" Type="http://schemas.openxmlformats.org/officeDocument/2006/relationships/image" Target="../media/image279.jpeg"/><Relationship Id="rId2" Type="http://schemas.openxmlformats.org/officeDocument/2006/relationships/notesSlide" Target="../notesSlides/notesSlide271.xml"/><Relationship Id="rId1" Type="http://schemas.openxmlformats.org/officeDocument/2006/relationships/slideLayout" Target="../slideLayouts/slideLayout24.xml"/><Relationship Id="rId5" Type="http://schemas.openxmlformats.org/officeDocument/2006/relationships/image" Target="../media/image281.emf"/><Relationship Id="rId4" Type="http://schemas.openxmlformats.org/officeDocument/2006/relationships/image" Target="../media/image280.jpeg"/></Relationships>
</file>

<file path=ppt/slides/_rels/slide272.xml.rels><?xml version="1.0" encoding="UTF-8" standalone="yes"?>
<Relationships xmlns="http://schemas.openxmlformats.org/package/2006/relationships"><Relationship Id="rId3" Type="http://schemas.openxmlformats.org/officeDocument/2006/relationships/image" Target="../media/image282.jpeg"/><Relationship Id="rId2" Type="http://schemas.openxmlformats.org/officeDocument/2006/relationships/notesSlide" Target="../notesSlides/notesSlide272.xml"/><Relationship Id="rId1" Type="http://schemas.openxmlformats.org/officeDocument/2006/relationships/slideLayout" Target="../slideLayouts/slideLayout13.xml"/></Relationships>
</file>

<file path=ppt/slides/_rels/slide273.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notesSlide" Target="../notesSlides/notesSlide273.xml"/><Relationship Id="rId1" Type="http://schemas.openxmlformats.org/officeDocument/2006/relationships/slideLayout" Target="../slideLayouts/slideLayout13.xml"/></Relationships>
</file>

<file path=ppt/slides/_rels/slide274.xml.rels><?xml version="1.0" encoding="UTF-8" standalone="yes"?>
<Relationships xmlns="http://schemas.openxmlformats.org/package/2006/relationships"><Relationship Id="rId3" Type="http://schemas.openxmlformats.org/officeDocument/2006/relationships/image" Target="../media/image284.jpeg"/><Relationship Id="rId2" Type="http://schemas.openxmlformats.org/officeDocument/2006/relationships/notesSlide" Target="../notesSlides/notesSlide274.xml"/><Relationship Id="rId1" Type="http://schemas.openxmlformats.org/officeDocument/2006/relationships/slideLayout" Target="../slideLayouts/slideLayout13.xml"/></Relationships>
</file>

<file path=ppt/slides/_rels/slide275.xml.rels><?xml version="1.0" encoding="UTF-8" standalone="yes"?>
<Relationships xmlns="http://schemas.openxmlformats.org/package/2006/relationships"><Relationship Id="rId3" Type="http://schemas.openxmlformats.org/officeDocument/2006/relationships/image" Target="../media/image285.jpeg"/><Relationship Id="rId2" Type="http://schemas.openxmlformats.org/officeDocument/2006/relationships/notesSlide" Target="../notesSlides/notesSlide275.xml"/><Relationship Id="rId1" Type="http://schemas.openxmlformats.org/officeDocument/2006/relationships/slideLayout" Target="../slideLayouts/slideLayout13.xml"/><Relationship Id="rId4" Type="http://schemas.openxmlformats.org/officeDocument/2006/relationships/image" Target="../media/image286.emf"/></Relationships>
</file>

<file path=ppt/slides/_rels/slide276.xml.rels><?xml version="1.0" encoding="UTF-8" standalone="yes"?>
<Relationships xmlns="http://schemas.openxmlformats.org/package/2006/relationships"><Relationship Id="rId3" Type="http://schemas.openxmlformats.org/officeDocument/2006/relationships/image" Target="../media/image287.jpeg"/><Relationship Id="rId2" Type="http://schemas.openxmlformats.org/officeDocument/2006/relationships/notesSlide" Target="../notesSlides/notesSlide276.xml"/><Relationship Id="rId1" Type="http://schemas.openxmlformats.org/officeDocument/2006/relationships/slideLayout" Target="../slideLayouts/slideLayout13.xml"/><Relationship Id="rId4" Type="http://schemas.openxmlformats.org/officeDocument/2006/relationships/image" Target="../media/image288.jpeg"/></Relationships>
</file>

<file path=ppt/slides/_rels/slide277.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77.xml"/><Relationship Id="rId1" Type="http://schemas.openxmlformats.org/officeDocument/2006/relationships/slideLayout" Target="../slideLayouts/slideLayout13.xml"/></Relationships>
</file>

<file path=ppt/slides/_rels/slide278.xml.rels><?xml version="1.0" encoding="UTF-8" standalone="yes"?>
<Relationships xmlns="http://schemas.openxmlformats.org/package/2006/relationships"><Relationship Id="rId3" Type="http://schemas.openxmlformats.org/officeDocument/2006/relationships/image" Target="../media/image289.jpeg"/><Relationship Id="rId2" Type="http://schemas.openxmlformats.org/officeDocument/2006/relationships/notesSlide" Target="../notesSlides/notesSlide278.xml"/><Relationship Id="rId1" Type="http://schemas.openxmlformats.org/officeDocument/2006/relationships/slideLayout" Target="../slideLayouts/slideLayout13.xml"/></Relationships>
</file>

<file path=ppt/slides/_rels/slide279.xml.rels><?xml version="1.0" encoding="UTF-8" standalone="yes"?>
<Relationships xmlns="http://schemas.openxmlformats.org/package/2006/relationships"><Relationship Id="rId2" Type="http://schemas.openxmlformats.org/officeDocument/2006/relationships/notesSlide" Target="../notesSlides/notesSlide279.xml"/><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28.xml"/><Relationship Id="rId1" Type="http://schemas.openxmlformats.org/officeDocument/2006/relationships/slideLayout" Target="../slideLayouts/slideLayout13.xml"/></Relationships>
</file>

<file path=ppt/slides/_rels/slide280.xml.rels><?xml version="1.0" encoding="UTF-8" standalone="yes"?>
<Relationships xmlns="http://schemas.openxmlformats.org/package/2006/relationships"><Relationship Id="rId2" Type="http://schemas.openxmlformats.org/officeDocument/2006/relationships/notesSlide" Target="../notesSlides/notesSlide280.xml"/><Relationship Id="rId1" Type="http://schemas.openxmlformats.org/officeDocument/2006/relationships/slideLayout" Target="../slideLayouts/slideLayout11.xml"/></Relationships>
</file>

<file path=ppt/slides/_rels/slide281.xml.rels><?xml version="1.0" encoding="UTF-8" standalone="yes"?>
<Relationships xmlns="http://schemas.openxmlformats.org/package/2006/relationships"><Relationship Id="rId2" Type="http://schemas.openxmlformats.org/officeDocument/2006/relationships/notesSlide" Target="../notesSlides/notesSlide281.xml"/><Relationship Id="rId1" Type="http://schemas.openxmlformats.org/officeDocument/2006/relationships/slideLayout" Target="../slideLayouts/slideLayout11.xml"/></Relationships>
</file>

<file path=ppt/slides/_rels/slide282.xml.rels><?xml version="1.0" encoding="UTF-8" standalone="yes"?>
<Relationships xmlns="http://schemas.openxmlformats.org/package/2006/relationships"><Relationship Id="rId3" Type="http://schemas.openxmlformats.org/officeDocument/2006/relationships/notesSlide" Target="../notesSlides/notesSlide282.xml"/><Relationship Id="rId2" Type="http://schemas.openxmlformats.org/officeDocument/2006/relationships/slideLayout" Target="../slideLayouts/slideLayout11.xml"/><Relationship Id="rId1" Type="http://schemas.openxmlformats.org/officeDocument/2006/relationships/tags" Target="../tags/tag15.xml"/></Relationships>
</file>

<file path=ppt/slides/_rels/slide283.xml.rels><?xml version="1.0" encoding="UTF-8" standalone="yes"?>
<Relationships xmlns="http://schemas.openxmlformats.org/package/2006/relationships"><Relationship Id="rId3" Type="http://schemas.openxmlformats.org/officeDocument/2006/relationships/image" Target="../media/image290.jpeg"/><Relationship Id="rId2" Type="http://schemas.openxmlformats.org/officeDocument/2006/relationships/notesSlide" Target="../notesSlides/notesSlide283.xml"/><Relationship Id="rId1" Type="http://schemas.openxmlformats.org/officeDocument/2006/relationships/slideLayout" Target="../slideLayouts/slideLayout13.xml"/></Relationships>
</file>

<file path=ppt/slides/_rels/slide284.xml.rels><?xml version="1.0" encoding="UTF-8" standalone="yes"?>
<Relationships xmlns="http://schemas.openxmlformats.org/package/2006/relationships"><Relationship Id="rId3" Type="http://schemas.openxmlformats.org/officeDocument/2006/relationships/image" Target="../media/image291.jpeg"/><Relationship Id="rId2" Type="http://schemas.openxmlformats.org/officeDocument/2006/relationships/notesSlide" Target="../notesSlides/notesSlide284.xml"/><Relationship Id="rId1" Type="http://schemas.openxmlformats.org/officeDocument/2006/relationships/slideLayout" Target="../slideLayouts/slideLayout11.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5.xml"/><Relationship Id="rId1" Type="http://schemas.openxmlformats.org/officeDocument/2006/relationships/slideLayout" Target="../slideLayouts/slideLayout11.xml"/></Relationships>
</file>

<file path=ppt/slides/_rels/slide286.xml.rels><?xml version="1.0" encoding="UTF-8" standalone="yes"?>
<Relationships xmlns="http://schemas.openxmlformats.org/package/2006/relationships"><Relationship Id="rId3" Type="http://schemas.openxmlformats.org/officeDocument/2006/relationships/image" Target="../media/image292.jpeg"/><Relationship Id="rId2" Type="http://schemas.openxmlformats.org/officeDocument/2006/relationships/notesSlide" Target="../notesSlides/notesSlide286.xml"/><Relationship Id="rId1" Type="http://schemas.openxmlformats.org/officeDocument/2006/relationships/slideLayout" Target="../slideLayouts/slideLayout13.xml"/><Relationship Id="rId4" Type="http://schemas.openxmlformats.org/officeDocument/2006/relationships/image" Target="../media/image293.tiff"/></Relationships>
</file>

<file path=ppt/slides/_rels/slide287.xml.rels><?xml version="1.0" encoding="UTF-8" standalone="yes"?>
<Relationships xmlns="http://schemas.openxmlformats.org/package/2006/relationships"><Relationship Id="rId3" Type="http://schemas.openxmlformats.org/officeDocument/2006/relationships/image" Target="../media/image294.jpeg"/><Relationship Id="rId2" Type="http://schemas.openxmlformats.org/officeDocument/2006/relationships/notesSlide" Target="../notesSlides/notesSlide287.xml"/><Relationship Id="rId1" Type="http://schemas.openxmlformats.org/officeDocument/2006/relationships/slideLayout" Target="../slideLayouts/slideLayout13.xml"/><Relationship Id="rId4" Type="http://schemas.openxmlformats.org/officeDocument/2006/relationships/image" Target="../media/image295.jpeg"/></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288.xml"/><Relationship Id="rId1" Type="http://schemas.openxmlformats.org/officeDocument/2006/relationships/slideLayout" Target="../slideLayouts/slideLayout10.xml"/></Relationships>
</file>

<file path=ppt/slides/_rels/slide289.xml.rels><?xml version="1.0" encoding="UTF-8" standalone="yes"?>
<Relationships xmlns="http://schemas.openxmlformats.org/package/2006/relationships"><Relationship Id="rId2" Type="http://schemas.openxmlformats.org/officeDocument/2006/relationships/notesSlide" Target="../notesSlides/notesSlide289.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4.xml"/><Relationship Id="rId1" Type="http://schemas.openxmlformats.org/officeDocument/2006/relationships/themeOverride" Target="../theme/themeOverride1.xml"/><Relationship Id="rId5" Type="http://schemas.openxmlformats.org/officeDocument/2006/relationships/image" Target="../media/image83.jpeg"/><Relationship Id="rId4" Type="http://schemas.openxmlformats.org/officeDocument/2006/relationships/notesSlide" Target="../notesSlides/notesSlide29.xml"/></Relationships>
</file>

<file path=ppt/slides/_rels/slide290.xml.rels><?xml version="1.0" encoding="UTF-8" standalone="yes"?>
<Relationships xmlns="http://schemas.openxmlformats.org/package/2006/relationships"><Relationship Id="rId2" Type="http://schemas.openxmlformats.org/officeDocument/2006/relationships/notesSlide" Target="../notesSlides/notesSlide290.xml"/><Relationship Id="rId1" Type="http://schemas.openxmlformats.org/officeDocument/2006/relationships/slideLayout" Target="../slideLayouts/slideLayout11.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13.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13.xml"/></Relationships>
</file>

<file path=ppt/slides/_rels/slide293.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93.xml"/><Relationship Id="rId1" Type="http://schemas.openxmlformats.org/officeDocument/2006/relationships/slideLayout" Target="../slideLayouts/slideLayout13.xml"/></Relationships>
</file>

<file path=ppt/slides/_rels/slide294.xml.rels><?xml version="1.0" encoding="UTF-8" standalone="yes"?>
<Relationships xmlns="http://schemas.openxmlformats.org/package/2006/relationships"><Relationship Id="rId3" Type="http://schemas.openxmlformats.org/officeDocument/2006/relationships/image" Target="../media/image296.jpeg"/><Relationship Id="rId2" Type="http://schemas.openxmlformats.org/officeDocument/2006/relationships/notesSlide" Target="../notesSlides/notesSlide294.xml"/><Relationship Id="rId1" Type="http://schemas.openxmlformats.org/officeDocument/2006/relationships/slideLayout" Target="../slideLayouts/slideLayout13.xml"/></Relationships>
</file>

<file path=ppt/slides/_rels/slide295.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95.xml"/><Relationship Id="rId1" Type="http://schemas.openxmlformats.org/officeDocument/2006/relationships/slideLayout" Target="../slideLayouts/slideLayout13.xml"/></Relationships>
</file>

<file path=ppt/slides/_rels/slide296.xml.rels><?xml version="1.0" encoding="UTF-8" standalone="yes"?>
<Relationships xmlns="http://schemas.openxmlformats.org/package/2006/relationships"><Relationship Id="rId3" Type="http://schemas.openxmlformats.org/officeDocument/2006/relationships/image" Target="../media/image297.jpeg"/><Relationship Id="rId2" Type="http://schemas.openxmlformats.org/officeDocument/2006/relationships/notesSlide" Target="../notesSlides/notesSlide296.xml"/><Relationship Id="rId1" Type="http://schemas.openxmlformats.org/officeDocument/2006/relationships/slideLayout" Target="../slideLayouts/slideLayout13.xml"/></Relationships>
</file>

<file path=ppt/slides/_rels/slide297.xml.rels><?xml version="1.0" encoding="UTF-8" standalone="yes"?>
<Relationships xmlns="http://schemas.openxmlformats.org/package/2006/relationships"><Relationship Id="rId3" Type="http://schemas.openxmlformats.org/officeDocument/2006/relationships/image" Target="../media/image298.jpeg"/><Relationship Id="rId2" Type="http://schemas.openxmlformats.org/officeDocument/2006/relationships/notesSlide" Target="../notesSlides/notesSlide297.xml"/><Relationship Id="rId1" Type="http://schemas.openxmlformats.org/officeDocument/2006/relationships/slideLayout" Target="../slideLayouts/slideLayout13.xml"/></Relationships>
</file>

<file path=ppt/slides/_rels/slide298.xml.rels><?xml version="1.0" encoding="UTF-8" standalone="yes"?>
<Relationships xmlns="http://schemas.openxmlformats.org/package/2006/relationships"><Relationship Id="rId2" Type="http://schemas.openxmlformats.org/officeDocument/2006/relationships/notesSlide" Target="../notesSlides/notesSlide298.xml"/><Relationship Id="rId1" Type="http://schemas.openxmlformats.org/officeDocument/2006/relationships/slideLayout" Target="../slideLayouts/slideLayout11.xml"/></Relationships>
</file>

<file path=ppt/slides/_rels/slide299.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5.xml"/><Relationship Id="rId1" Type="http://schemas.openxmlformats.org/officeDocument/2006/relationships/themeOverride" Target="../theme/themeOverride2.xml"/><Relationship Id="rId4" Type="http://schemas.openxmlformats.org/officeDocument/2006/relationships/notesSlide" Target="../notesSlides/notesSlide30.xml"/></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300.xml"/><Relationship Id="rId1" Type="http://schemas.openxmlformats.org/officeDocument/2006/relationships/slideLayout" Target="../slideLayouts/slideLayout11.xml"/></Relationships>
</file>

<file path=ppt/slides/_rels/slide301.xml.rels><?xml version="1.0" encoding="UTF-8" standalone="yes"?>
<Relationships xmlns="http://schemas.openxmlformats.org/package/2006/relationships"><Relationship Id="rId3" Type="http://schemas.openxmlformats.org/officeDocument/2006/relationships/image" Target="../media/image299.tiff"/><Relationship Id="rId7" Type="http://schemas.openxmlformats.org/officeDocument/2006/relationships/image" Target="../media/image303.tiff"/><Relationship Id="rId2" Type="http://schemas.openxmlformats.org/officeDocument/2006/relationships/notesSlide" Target="../notesSlides/notesSlide301.xml"/><Relationship Id="rId1" Type="http://schemas.openxmlformats.org/officeDocument/2006/relationships/slideLayout" Target="../slideLayouts/slideLayout29.xml"/><Relationship Id="rId6" Type="http://schemas.openxmlformats.org/officeDocument/2006/relationships/image" Target="../media/image302.tiff"/><Relationship Id="rId5" Type="http://schemas.openxmlformats.org/officeDocument/2006/relationships/image" Target="../media/image301.tiff"/><Relationship Id="rId4" Type="http://schemas.openxmlformats.org/officeDocument/2006/relationships/image" Target="../media/image300.tiff"/></Relationships>
</file>

<file path=ppt/slides/_rels/slide302.xml.rels><?xml version="1.0" encoding="UTF-8" standalone="yes"?>
<Relationships xmlns="http://schemas.openxmlformats.org/package/2006/relationships"><Relationship Id="rId3" Type="http://schemas.openxmlformats.org/officeDocument/2006/relationships/image" Target="../media/image304.jpeg"/><Relationship Id="rId2" Type="http://schemas.openxmlformats.org/officeDocument/2006/relationships/notesSlide" Target="../notesSlides/notesSlide302.xml"/><Relationship Id="rId1" Type="http://schemas.openxmlformats.org/officeDocument/2006/relationships/slideLayout" Target="../slideLayouts/slideLayout13.xml"/></Relationships>
</file>

<file path=ppt/slides/_rels/slide303.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303.xml"/><Relationship Id="rId1" Type="http://schemas.openxmlformats.org/officeDocument/2006/relationships/slideLayout" Target="../slideLayouts/slideLayout13.xml"/></Relationships>
</file>

<file path=ppt/slides/_rels/slide304.xml.rels><?xml version="1.0" encoding="UTF-8" standalone="yes"?>
<Relationships xmlns="http://schemas.openxmlformats.org/package/2006/relationships"><Relationship Id="rId3" Type="http://schemas.openxmlformats.org/officeDocument/2006/relationships/image" Target="../media/image305.jpeg"/><Relationship Id="rId2" Type="http://schemas.openxmlformats.org/officeDocument/2006/relationships/notesSlide" Target="../notesSlides/notesSlide304.xml"/><Relationship Id="rId1" Type="http://schemas.openxmlformats.org/officeDocument/2006/relationships/slideLayout" Target="../slideLayouts/slideLayout13.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5.xml"/><Relationship Id="rId1" Type="http://schemas.openxmlformats.org/officeDocument/2006/relationships/slideLayout" Target="../slideLayouts/slideLayout11.xml"/></Relationships>
</file>

<file path=ppt/slides/_rels/slide306.xml.rels><?xml version="1.0" encoding="UTF-8" standalone="yes"?>
<Relationships xmlns="http://schemas.openxmlformats.org/package/2006/relationships"><Relationship Id="rId3" Type="http://schemas.openxmlformats.org/officeDocument/2006/relationships/image" Target="../media/image306.tiff"/><Relationship Id="rId2" Type="http://schemas.openxmlformats.org/officeDocument/2006/relationships/notesSlide" Target="../notesSlides/notesSlide306.xml"/><Relationship Id="rId1" Type="http://schemas.openxmlformats.org/officeDocument/2006/relationships/slideLayout" Target="../slideLayouts/slideLayout13.xml"/></Relationships>
</file>

<file path=ppt/slides/_rels/slide307.xml.rels><?xml version="1.0" encoding="UTF-8" standalone="yes"?>
<Relationships xmlns="http://schemas.openxmlformats.org/package/2006/relationships"><Relationship Id="rId3" Type="http://schemas.openxmlformats.org/officeDocument/2006/relationships/image" Target="../media/image307.jpeg"/><Relationship Id="rId2" Type="http://schemas.openxmlformats.org/officeDocument/2006/relationships/notesSlide" Target="../notesSlides/notesSlide307.xml"/><Relationship Id="rId1" Type="http://schemas.openxmlformats.org/officeDocument/2006/relationships/slideLayout" Target="../slideLayouts/slideLayout13.xml"/></Relationships>
</file>

<file path=ppt/slides/_rels/slide308.xml.rels><?xml version="1.0" encoding="UTF-8" standalone="yes"?>
<Relationships xmlns="http://schemas.openxmlformats.org/package/2006/relationships"><Relationship Id="rId3" Type="http://schemas.openxmlformats.org/officeDocument/2006/relationships/image" Target="../media/image308.jpeg"/><Relationship Id="rId2" Type="http://schemas.openxmlformats.org/officeDocument/2006/relationships/notesSlide" Target="../notesSlides/notesSlide308.xml"/><Relationship Id="rId1" Type="http://schemas.openxmlformats.org/officeDocument/2006/relationships/slideLayout" Target="../slideLayouts/slideLayout13.xml"/></Relationships>
</file>

<file path=ppt/slides/_rels/slide309.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309.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tags" Target="../tags/tag6.xml"/><Relationship Id="rId1" Type="http://schemas.openxmlformats.org/officeDocument/2006/relationships/themeOverride" Target="../theme/themeOverride3.xml"/><Relationship Id="rId4" Type="http://schemas.openxmlformats.org/officeDocument/2006/relationships/notesSlide" Target="../notesSlides/notesSlide31.xml"/></Relationships>
</file>

<file path=ppt/slides/_rels/slide310.xml.rels><?xml version="1.0" encoding="UTF-8" standalone="yes"?>
<Relationships xmlns="http://schemas.openxmlformats.org/package/2006/relationships"><Relationship Id="rId3" Type="http://schemas.openxmlformats.org/officeDocument/2006/relationships/image" Target="../media/image309.tiff"/><Relationship Id="rId7" Type="http://schemas.openxmlformats.org/officeDocument/2006/relationships/image" Target="../media/image313.tiff"/><Relationship Id="rId2" Type="http://schemas.openxmlformats.org/officeDocument/2006/relationships/notesSlide" Target="../notesSlides/notesSlide310.xml"/><Relationship Id="rId1" Type="http://schemas.openxmlformats.org/officeDocument/2006/relationships/slideLayout" Target="../slideLayouts/slideLayout29.xml"/><Relationship Id="rId6" Type="http://schemas.openxmlformats.org/officeDocument/2006/relationships/image" Target="../media/image312.tiff"/><Relationship Id="rId5" Type="http://schemas.openxmlformats.org/officeDocument/2006/relationships/image" Target="../media/image311.tiff"/><Relationship Id="rId4" Type="http://schemas.openxmlformats.org/officeDocument/2006/relationships/image" Target="../media/image310.tiff"/></Relationships>
</file>

<file path=ppt/slides/_rels/slide311.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311.xml"/><Relationship Id="rId1" Type="http://schemas.openxmlformats.org/officeDocument/2006/relationships/slideLayout" Target="../slideLayouts/slideLayout13.xml"/></Relationships>
</file>

<file path=ppt/slides/_rels/slide312.xml.rels><?xml version="1.0" encoding="UTF-8" standalone="yes"?>
<Relationships xmlns="http://schemas.openxmlformats.org/package/2006/relationships"><Relationship Id="rId3" Type="http://schemas.openxmlformats.org/officeDocument/2006/relationships/image" Target="../media/image314.jpeg"/><Relationship Id="rId2" Type="http://schemas.openxmlformats.org/officeDocument/2006/relationships/notesSlide" Target="../notesSlides/notesSlide312.xml"/><Relationship Id="rId1" Type="http://schemas.openxmlformats.org/officeDocument/2006/relationships/slideLayout" Target="../slideLayouts/slideLayout13.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11.xml"/></Relationships>
</file>

<file path=ppt/slides/_rels/slide314.xml.rels><?xml version="1.0" encoding="UTF-8" standalone="yes"?>
<Relationships xmlns="http://schemas.openxmlformats.org/package/2006/relationships"><Relationship Id="rId3" Type="http://schemas.openxmlformats.org/officeDocument/2006/relationships/image" Target="../media/image315.tiff"/><Relationship Id="rId2" Type="http://schemas.openxmlformats.org/officeDocument/2006/relationships/notesSlide" Target="../notesSlides/notesSlide314.xml"/><Relationship Id="rId1" Type="http://schemas.openxmlformats.org/officeDocument/2006/relationships/slideLayout" Target="../slideLayouts/slideLayout13.xml"/></Relationships>
</file>

<file path=ppt/slides/_rels/slide315.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315.xml"/><Relationship Id="rId1" Type="http://schemas.openxmlformats.org/officeDocument/2006/relationships/slideLayout" Target="../slideLayouts/slideLayout13.xml"/></Relationships>
</file>

<file path=ppt/slides/_rels/slide316.xml.rels><?xml version="1.0" encoding="UTF-8" standalone="yes"?>
<Relationships xmlns="http://schemas.openxmlformats.org/package/2006/relationships"><Relationship Id="rId3" Type="http://schemas.openxmlformats.org/officeDocument/2006/relationships/image" Target="../media/image317.jpeg"/><Relationship Id="rId2" Type="http://schemas.openxmlformats.org/officeDocument/2006/relationships/notesSlide" Target="../notesSlides/notesSlide316.xml"/><Relationship Id="rId1" Type="http://schemas.openxmlformats.org/officeDocument/2006/relationships/slideLayout" Target="../slideLayouts/slideLayout13.xml"/></Relationships>
</file>

<file path=ppt/slides/_rels/slide317.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11.xml"/></Relationships>
</file>

<file path=ppt/slides/_rels/slide318.xml.rels><?xml version="1.0" encoding="UTF-8" standalone="yes"?>
<Relationships xmlns="http://schemas.openxmlformats.org/package/2006/relationships"><Relationship Id="rId3" Type="http://schemas.openxmlformats.org/officeDocument/2006/relationships/image" Target="../media/image318.jpeg"/><Relationship Id="rId2" Type="http://schemas.openxmlformats.org/officeDocument/2006/relationships/notesSlide" Target="../notesSlides/notesSlide318.xml"/><Relationship Id="rId1" Type="http://schemas.openxmlformats.org/officeDocument/2006/relationships/slideLayout" Target="../slideLayouts/slideLayout13.xml"/></Relationships>
</file>

<file path=ppt/slides/_rels/slide319.xml.rels><?xml version="1.0" encoding="UTF-8" standalone="yes"?>
<Relationships xmlns="http://schemas.openxmlformats.org/package/2006/relationships"><Relationship Id="rId3" Type="http://schemas.openxmlformats.org/officeDocument/2006/relationships/image" Target="../media/image319.png"/><Relationship Id="rId2" Type="http://schemas.openxmlformats.org/officeDocument/2006/relationships/notesSlide" Target="../notesSlides/notesSlide319.xml"/><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320.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320.xml"/><Relationship Id="rId1" Type="http://schemas.openxmlformats.org/officeDocument/2006/relationships/slideLayout" Target="../slideLayouts/slideLayout13.xml"/></Relationships>
</file>

<file path=ppt/slides/_rels/slide321.xml.rels><?xml version="1.0" encoding="UTF-8" standalone="yes"?>
<Relationships xmlns="http://schemas.openxmlformats.org/package/2006/relationships"><Relationship Id="rId3" Type="http://schemas.openxmlformats.org/officeDocument/2006/relationships/image" Target="../media/image320.jpeg"/><Relationship Id="rId2" Type="http://schemas.openxmlformats.org/officeDocument/2006/relationships/notesSlide" Target="../notesSlides/notesSlide321.xml"/><Relationship Id="rId1" Type="http://schemas.openxmlformats.org/officeDocument/2006/relationships/slideLayout" Target="../slideLayouts/slideLayout13.xml"/></Relationships>
</file>

<file path=ppt/slides/_rels/slide322.xml.rels><?xml version="1.0" encoding="UTF-8" standalone="yes"?>
<Relationships xmlns="http://schemas.openxmlformats.org/package/2006/relationships"><Relationship Id="rId3" Type="http://schemas.openxmlformats.org/officeDocument/2006/relationships/image" Target="../media/image321.jpeg"/><Relationship Id="rId2" Type="http://schemas.openxmlformats.org/officeDocument/2006/relationships/notesSlide" Target="../notesSlides/notesSlide322.xml"/><Relationship Id="rId1" Type="http://schemas.openxmlformats.org/officeDocument/2006/relationships/slideLayout" Target="../slideLayouts/slideLayout13.xml"/></Relationships>
</file>

<file path=ppt/slides/_rels/slide323.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11.xml"/></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11.xml"/></Relationships>
</file>

<file path=ppt/slides/_rels/slide325.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notesSlide" Target="../notesSlides/notesSlide325.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39.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notesSlide" Target="../notesSlides/notesSlide40.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1.xml"/></Relationships>
</file>

<file path=ppt/slides/_rels/slide4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2.xml"/><Relationship Id="rId1" Type="http://schemas.openxmlformats.org/officeDocument/2006/relationships/slideLayout" Target="../slideLayouts/slideLayout30.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jpe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4.xml"/><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5.xml"/><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8" Type="http://schemas.openxmlformats.org/officeDocument/2006/relationships/image" Target="../media/image98.emf"/><Relationship Id="rId3" Type="http://schemas.openxmlformats.org/officeDocument/2006/relationships/image" Target="../media/image93.jpeg"/><Relationship Id="rId7" Type="http://schemas.openxmlformats.org/officeDocument/2006/relationships/image" Target="../media/image97.emf"/><Relationship Id="rId2" Type="http://schemas.openxmlformats.org/officeDocument/2006/relationships/notesSlide" Target="../notesSlides/notesSlide46.xml"/><Relationship Id="rId1" Type="http://schemas.openxmlformats.org/officeDocument/2006/relationships/slideLayout" Target="../slideLayouts/slideLayout34.xml"/><Relationship Id="rId6" Type="http://schemas.openxmlformats.org/officeDocument/2006/relationships/image" Target="../media/image96.emf"/><Relationship Id="rId5" Type="http://schemas.openxmlformats.org/officeDocument/2006/relationships/image" Target="../media/image95.emf"/><Relationship Id="rId4" Type="http://schemas.openxmlformats.org/officeDocument/2006/relationships/image" Target="../media/image94.emf"/></Relationships>
</file>

<file path=ppt/slides/_rels/slide47.xml.rels><?xml version="1.0" encoding="UTF-8" standalone="yes"?>
<Relationships xmlns="http://schemas.openxmlformats.org/package/2006/relationships"><Relationship Id="rId3" Type="http://schemas.openxmlformats.org/officeDocument/2006/relationships/image" Target="../media/image99.emf"/><Relationship Id="rId2" Type="http://schemas.openxmlformats.org/officeDocument/2006/relationships/notesSlide" Target="../notesSlides/notesSlide47.xml"/><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48.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50.xml.rels><?xml version="1.0" encoding="UTF-8" standalone="yes"?>
<Relationships xmlns="http://schemas.openxmlformats.org/package/2006/relationships"><Relationship Id="rId3" Type="http://schemas.openxmlformats.org/officeDocument/2006/relationships/image" Target="../media/image101.emf"/><Relationship Id="rId2" Type="http://schemas.openxmlformats.org/officeDocument/2006/relationships/notesSlide" Target="../notesSlides/notesSlide50.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102.emf"/><Relationship Id="rId2" Type="http://schemas.openxmlformats.org/officeDocument/2006/relationships/notesSlide" Target="../notesSlides/notesSlide51.xml"/><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3" Type="http://schemas.openxmlformats.org/officeDocument/2006/relationships/image" Target="../media/image100.emf"/><Relationship Id="rId2" Type="http://schemas.openxmlformats.org/officeDocument/2006/relationships/notesSlide" Target="../notesSlides/notesSlide53.xml"/><Relationship Id="rId1" Type="http://schemas.openxmlformats.org/officeDocument/2006/relationships/slideLayout" Target="../slideLayouts/slideLayout13.xml"/><Relationship Id="rId4" Type="http://schemas.openxmlformats.org/officeDocument/2006/relationships/image" Target="../media/image101.emf"/></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1.xml"/></Relationships>
</file>

<file path=ppt/slides/_rels/slide55.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notesSlide" Target="../notesSlides/notesSlide55.xml"/><Relationship Id="rId1" Type="http://schemas.openxmlformats.org/officeDocument/2006/relationships/slideLayout" Target="../slideLayouts/slideLayout39.xml"/></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6.xml"/><Relationship Id="rId1" Type="http://schemas.openxmlformats.org/officeDocument/2006/relationships/slideLayout" Target="../slideLayouts/slideLayout39.xml"/></Relationships>
</file>

<file path=ppt/slides/_rels/slide57.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57.xml"/><Relationship Id="rId1" Type="http://schemas.openxmlformats.org/officeDocument/2006/relationships/slideLayout" Target="../slideLayouts/slideLayout39.xml"/></Relationships>
</file>

<file path=ppt/slides/_rels/slide58.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notesSlide" Target="../notesSlides/notesSlide58.xml"/><Relationship Id="rId1" Type="http://schemas.openxmlformats.org/officeDocument/2006/relationships/slideLayout" Target="../slideLayouts/slideLayout39.xml"/></Relationships>
</file>

<file path=ppt/slides/_rels/slide5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59.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6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notesSlide" Target="../notesSlides/notesSlide60.xml"/><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2.xml"/><Relationship Id="rId1" Type="http://schemas.openxmlformats.org/officeDocument/2006/relationships/slideLayout" Target="../slideLayouts/slideLayout39.xml"/></Relationships>
</file>

<file path=ppt/slides/_rels/slide63.xml.rels><?xml version="1.0" encoding="UTF-8" standalone="yes"?>
<Relationships xmlns="http://schemas.openxmlformats.org/package/2006/relationships"><Relationship Id="rId3" Type="http://schemas.openxmlformats.org/officeDocument/2006/relationships/image" Target="../media/image109.jpeg"/><Relationship Id="rId2" Type="http://schemas.openxmlformats.org/officeDocument/2006/relationships/notesSlide" Target="../notesSlides/notesSlide63.xml"/><Relationship Id="rId1" Type="http://schemas.openxmlformats.org/officeDocument/2006/relationships/slideLayout" Target="../slideLayouts/slideLayout39.xml"/></Relationships>
</file>

<file path=ppt/slides/_rels/slide64.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4.xml"/><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5.xml"/><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6.xml"/><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7.xml"/><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8.xml"/><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9.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emf"/></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70.xml"/><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3" Type="http://schemas.openxmlformats.org/officeDocument/2006/relationships/image" Target="../media/image113.tiff"/><Relationship Id="rId2" Type="http://schemas.openxmlformats.org/officeDocument/2006/relationships/notesSlide" Target="../notesSlides/notesSlide71.xml"/><Relationship Id="rId1" Type="http://schemas.openxmlformats.org/officeDocument/2006/relationships/slideLayout" Target="../slideLayouts/slideLayout13.xml"/><Relationship Id="rId5" Type="http://schemas.openxmlformats.org/officeDocument/2006/relationships/image" Target="../media/image115.png"/><Relationship Id="rId4" Type="http://schemas.openxmlformats.org/officeDocument/2006/relationships/image" Target="../media/image114.emf"/></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notesSlide" Target="../notesSlides/notesSlide73.xml"/><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3" Type="http://schemas.openxmlformats.org/officeDocument/2006/relationships/image" Target="../media/image116.tiff"/><Relationship Id="rId2" Type="http://schemas.openxmlformats.org/officeDocument/2006/relationships/notesSlide" Target="../notesSlides/notesSlide74.xml"/><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75.xml"/><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1.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6.jpeg"/><Relationship Id="rId4" Type="http://schemas.openxmlformats.org/officeDocument/2006/relationships/image" Target="../media/image55.jpeg"/></Relationships>
</file>

<file path=ppt/slides/_rels/slide80.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notesSlide" Target="../notesSlides/notesSlide80.xml"/><Relationship Id="rId1" Type="http://schemas.openxmlformats.org/officeDocument/2006/relationships/slideLayout" Target="../slideLayouts/slideLayout13.xml"/></Relationships>
</file>

<file path=ppt/slides/_rels/slide81.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81.xml"/><Relationship Id="rId1" Type="http://schemas.openxmlformats.org/officeDocument/2006/relationships/slideLayout" Target="../slideLayouts/slideLayout13.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1.xml"/></Relationships>
</file>

<file path=ppt/slides/_rels/slide84.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4.xml"/><Relationship Id="rId1" Type="http://schemas.openxmlformats.org/officeDocument/2006/relationships/slideLayout" Target="../slideLayouts/slideLayout13.xml"/></Relationships>
</file>

<file path=ppt/slides/_rels/slide8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85.xml"/><Relationship Id="rId1" Type="http://schemas.openxmlformats.org/officeDocument/2006/relationships/slideLayout" Target="../slideLayouts/slideLayout13.xml"/></Relationships>
</file>

<file path=ppt/slides/_rels/slide86.xml.rels><?xml version="1.0" encoding="UTF-8" standalone="yes"?>
<Relationships xmlns="http://schemas.openxmlformats.org/package/2006/relationships"><Relationship Id="rId8" Type="http://schemas.openxmlformats.org/officeDocument/2006/relationships/image" Target="../media/image126.jpeg"/><Relationship Id="rId3" Type="http://schemas.openxmlformats.org/officeDocument/2006/relationships/image" Target="../media/image121.tiff"/><Relationship Id="rId7" Type="http://schemas.openxmlformats.org/officeDocument/2006/relationships/image" Target="../media/image125.tiff"/><Relationship Id="rId2" Type="http://schemas.openxmlformats.org/officeDocument/2006/relationships/notesSlide" Target="../notesSlides/notesSlide86.xml"/><Relationship Id="rId1" Type="http://schemas.openxmlformats.org/officeDocument/2006/relationships/slideLayout" Target="../slideLayouts/slideLayout35.xml"/><Relationship Id="rId6" Type="http://schemas.openxmlformats.org/officeDocument/2006/relationships/image" Target="../media/image124.tiff"/><Relationship Id="rId5" Type="http://schemas.openxmlformats.org/officeDocument/2006/relationships/image" Target="../media/image123.tiff"/><Relationship Id="rId10" Type="http://schemas.openxmlformats.org/officeDocument/2006/relationships/image" Target="../media/image128.tiff"/><Relationship Id="rId4" Type="http://schemas.openxmlformats.org/officeDocument/2006/relationships/image" Target="../media/image122.tiff"/><Relationship Id="rId9" Type="http://schemas.openxmlformats.org/officeDocument/2006/relationships/image" Target="../media/image127.tiff"/></Relationships>
</file>

<file path=ppt/slides/_rels/slide87.xml.rels><?xml version="1.0" encoding="UTF-8" standalone="yes"?>
<Relationships xmlns="http://schemas.openxmlformats.org/package/2006/relationships"><Relationship Id="rId3" Type="http://schemas.openxmlformats.org/officeDocument/2006/relationships/image" Target="../media/image129.tiff"/><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88.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88.xml"/><Relationship Id="rId1" Type="http://schemas.openxmlformats.org/officeDocument/2006/relationships/slideLayout" Target="../slideLayouts/slideLayout14.xml"/></Relationships>
</file>

<file path=ppt/slides/_rels/slide89.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89.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90.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90.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3.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133.tiff"/><Relationship Id="rId2" Type="http://schemas.openxmlformats.org/officeDocument/2006/relationships/notesSlide" Target="../notesSlides/notesSlide93.xml"/><Relationship Id="rId1" Type="http://schemas.openxmlformats.org/officeDocument/2006/relationships/slideLayout" Target="../slideLayouts/slideLayout13.xml"/></Relationships>
</file>

<file path=ppt/slides/_rels/slide94.xml.rels><?xml version="1.0" encoding="UTF-8" standalone="yes"?>
<Relationships xmlns="http://schemas.openxmlformats.org/package/2006/relationships"><Relationship Id="rId3" Type="http://schemas.openxmlformats.org/officeDocument/2006/relationships/image" Target="../media/image134.tiff"/><Relationship Id="rId2" Type="http://schemas.openxmlformats.org/officeDocument/2006/relationships/notesSlide" Target="../notesSlides/notesSlide94.xml"/><Relationship Id="rId1" Type="http://schemas.openxmlformats.org/officeDocument/2006/relationships/slideLayout" Target="../slideLayouts/slideLayout14.xml"/><Relationship Id="rId4" Type="http://schemas.openxmlformats.org/officeDocument/2006/relationships/image" Target="../media/image135.jpeg"/></Relationships>
</file>

<file path=ppt/slides/_rels/slide9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95.xml"/><Relationship Id="rId1" Type="http://schemas.openxmlformats.org/officeDocument/2006/relationships/slideLayout" Target="../slideLayouts/slideLayout13.xml"/></Relationships>
</file>

<file path=ppt/slides/_rels/slide9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6.xml"/><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3" Type="http://schemas.openxmlformats.org/officeDocument/2006/relationships/image" Target="../media/image138.jpeg"/><Relationship Id="rId7" Type="http://schemas.openxmlformats.org/officeDocument/2006/relationships/image" Target="../media/image142.jpeg"/><Relationship Id="rId2" Type="http://schemas.openxmlformats.org/officeDocument/2006/relationships/notesSlide" Target="../notesSlides/notesSlide97.xml"/><Relationship Id="rId1" Type="http://schemas.openxmlformats.org/officeDocument/2006/relationships/slideLayout" Target="../slideLayouts/slideLayout29.xml"/><Relationship Id="rId6" Type="http://schemas.openxmlformats.org/officeDocument/2006/relationships/image" Target="../media/image141.jpeg"/><Relationship Id="rId5" Type="http://schemas.openxmlformats.org/officeDocument/2006/relationships/image" Target="../media/image140.jpeg"/><Relationship Id="rId4" Type="http://schemas.openxmlformats.org/officeDocument/2006/relationships/image" Target="../media/image139.jpeg"/></Relationships>
</file>

<file path=ppt/slides/_rels/slide98.xml.rels><?xml version="1.0" encoding="UTF-8" standalone="yes"?>
<Relationships xmlns="http://schemas.openxmlformats.org/package/2006/relationships"><Relationship Id="rId3" Type="http://schemas.openxmlformats.org/officeDocument/2006/relationships/image" Target="../media/image143.tiff"/><Relationship Id="rId2" Type="http://schemas.openxmlformats.org/officeDocument/2006/relationships/notesSlide" Target="../notesSlides/notesSlide98.xml"/><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zh-CN" altLang="en-US" dirty="0">
                <a:latin typeface="宋体" panose="02010600030101010101" pitchFamily="2" charset="-122"/>
                <a:ea typeface="宋体" panose="02010600030101010101" pitchFamily="2" charset="-122"/>
              </a:rPr>
              <a:t>欢迎</a:t>
            </a:r>
            <a:endParaRPr lang="en-US" dirty="0">
              <a:latin typeface="宋体" panose="02010600030101010101" pitchFamily="2" charset="-122"/>
              <a:ea typeface="宋体" panose="02010600030101010101" pitchFamily="2" charset="-122"/>
            </a:endParaRPr>
          </a:p>
        </p:txBody>
      </p:sp>
    </p:spTree>
    <p:custDataLst>
      <p:tags r:id="rId1"/>
    </p:custDataLst>
    <p:extLst>
      <p:ext uri="{BB962C8B-B14F-4D97-AF65-F5344CB8AC3E}">
        <p14:creationId xmlns:p14="http://schemas.microsoft.com/office/powerpoint/2010/main" val="24761766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FB19C83-A829-4D46-8934-1FE4C334EF00}"/>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21506"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污染物</a:t>
            </a:r>
          </a:p>
        </p:txBody>
      </p:sp>
      <p:sp>
        <p:nvSpPr>
          <p:cNvPr id="21507"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化学污染物：</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清洁剂 </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消毒剂</a:t>
            </a:r>
          </a:p>
          <a:p>
            <a:pPr lvl="1" eaLnBrk="1" hangingPunct="1">
              <a:defRPr/>
            </a:pP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抛光剂</a:t>
            </a:r>
            <a:endParaRPr lang="en-US"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150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1-9</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92E3D6A-7057-4DE6-B543-236B1E3B4D8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85"/>
          <a:stretch/>
        </p:blipFill>
        <p:spPr>
          <a:xfrm>
            <a:off x="6523038" y="1243013"/>
            <a:ext cx="2103437" cy="2103120"/>
          </a:xfrm>
        </p:spPr>
      </p:pic>
      <p:sp>
        <p:nvSpPr>
          <p:cNvPr id="93186" name="Rectangle 1026"/>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洗手</a:t>
            </a:r>
          </a:p>
        </p:txBody>
      </p:sp>
      <p:sp>
        <p:nvSpPr>
          <p:cNvPr id="93187" name="Rectangle 1027"/>
          <p:cNvSpPr>
            <a:spLocks noGrp="1" noChangeArrowheads="1"/>
          </p:cNvSpPr>
          <p:nvPr>
            <p:ph idx="1"/>
          </p:nvPr>
        </p:nvSpPr>
        <p:spPr>
          <a:xfrm>
            <a:off x="409575" y="1143000"/>
            <a:ext cx="5497449"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何时洗手</a:t>
            </a: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食品操作者在以下情况</a:t>
            </a:r>
            <a:r>
              <a:rPr lang="en-US" u="sng" dirty="0">
                <a:latin typeface="Arial Narrow" panose="020B0606020202030204" pitchFamily="34" charset="0"/>
                <a:ea typeface="SimHei" panose="02010609060101010101" pitchFamily="49" charset="-122"/>
                <a:cs typeface="SimSun"/>
                <a:sym typeface="Arial Narrow" panose="020B0606020202030204" pitchFamily="34" charset="0"/>
              </a:rPr>
              <a:t>之后</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必须洗手：</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使用洗手间</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触摸身体或衣服</a:t>
            </a:r>
          </a:p>
          <a:p>
            <a:pPr lvl="1"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咳嗽、打喷嚏、擤鼻涕或使用手帕或</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纸巾</a:t>
            </a:r>
            <a:endParaRPr lang="en-US"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饮食、抽烟或咀嚼口香糖或烟草</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处理脏污的东西</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加工生肉、海鲜或禽肉</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扔掉垃圾</a:t>
            </a:r>
          </a:p>
          <a:p>
            <a:pPr lvl="1"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3-10</a:t>
            </a:r>
          </a:p>
        </p:txBody>
      </p:sp>
    </p:spTree>
    <p:extLst>
      <p:ext uri="{BB962C8B-B14F-4D97-AF65-F5344CB8AC3E}">
        <p14:creationId xmlns:p14="http://schemas.microsoft.com/office/powerpoint/2010/main" val="274516288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洗手</a:t>
            </a:r>
          </a:p>
        </p:txBody>
      </p:sp>
      <p:sp>
        <p:nvSpPr>
          <p:cNvPr id="93187" name="Rectangle 1027"/>
          <p:cNvSpPr>
            <a:spLocks noGrp="1" noChangeArrowheads="1"/>
          </p:cNvSpPr>
          <p:nvPr>
            <p:ph idx="1"/>
          </p:nvPr>
        </p:nvSpPr>
        <p:spPr>
          <a:xfrm>
            <a:off x="409575" y="1143000"/>
            <a:ext cx="5488305"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何时洗手</a:t>
            </a: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食品操作者在以下情况</a:t>
            </a:r>
            <a:r>
              <a:rPr lang="en-US" u="sng" dirty="0">
                <a:latin typeface="Arial Narrow" panose="020B0606020202030204" pitchFamily="34" charset="0"/>
                <a:ea typeface="SimHei" panose="02010609060101010101" pitchFamily="49" charset="-122"/>
                <a:cs typeface="SimSun"/>
                <a:sym typeface="Arial Narrow" panose="020B0606020202030204" pitchFamily="34" charset="0"/>
              </a:rPr>
              <a:t>之后</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必须洗手：</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处理服务动物或水生动物 </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处理可能影响食品安全的化学品</a:t>
            </a:r>
          </a:p>
          <a:p>
            <a:pPr lvl="1"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改变任务（在开始新任务之前</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p>
          <a:p>
            <a:pPr lvl="1"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离开和返回厨房或预制区域</a:t>
            </a:r>
            <a:endParaRPr lang="en-US"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触摸钱币</a:t>
            </a:r>
            <a:endParaRPr lang="en-US"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使用电子设备</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触碰任何可能污染双手的物品</a:t>
            </a: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3-11</a:t>
            </a:r>
          </a:p>
        </p:txBody>
      </p:sp>
      <p:pic>
        <p:nvPicPr>
          <p:cNvPr id="7" name="Picture Placeholder 4">
            <a:extLst>
              <a:ext uri="{FF2B5EF4-FFF2-40B4-BE49-F238E27FC236}">
                <a16:creationId xmlns:a16="http://schemas.microsoft.com/office/drawing/2014/main" id="{A92E3D6A-7057-4DE6-B543-236B1E3B4D8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85"/>
          <a:stretch/>
        </p:blipFill>
        <p:spPr>
          <a:xfrm>
            <a:off x="6523038" y="1243013"/>
            <a:ext cx="2103437" cy="2103120"/>
          </a:xfrm>
        </p:spPr>
      </p:pic>
    </p:spTree>
    <p:extLst>
      <p:ext uri="{BB962C8B-B14F-4D97-AF65-F5344CB8AC3E}">
        <p14:creationId xmlns:p14="http://schemas.microsoft.com/office/powerpoint/2010/main" val="352273642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1026"/>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洗手</a:t>
            </a:r>
          </a:p>
        </p:txBody>
      </p:sp>
      <p:sp>
        <p:nvSpPr>
          <p:cNvPr id="93187" name="Rectangle 1027"/>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纠正行动</a:t>
            </a:r>
          </a:p>
          <a:p>
            <a:pPr marL="0" indent="0" eaLnBrk="1" hangingPunct="1">
              <a:lnSpc>
                <a:spcPct val="100000"/>
              </a:lnSpc>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如果食品操作者用不干净的手接触过食品或食品接触面，应该：</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丢弃受污染的食品。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清洁可能受污染的设备和厨房用具。</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如有必要，重新培训或训练未遵循正确洗手程序的食品操作者。</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3-12</a:t>
            </a:r>
          </a:p>
        </p:txBody>
      </p:sp>
      <p:pic>
        <p:nvPicPr>
          <p:cNvPr id="7" name="Picture Placeholder 4">
            <a:extLst>
              <a:ext uri="{FF2B5EF4-FFF2-40B4-BE49-F238E27FC236}">
                <a16:creationId xmlns:a16="http://schemas.microsoft.com/office/drawing/2014/main" id="{A92E3D6A-7057-4DE6-B543-236B1E3B4D8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85"/>
          <a:stretch/>
        </p:blipFill>
        <p:spPr>
          <a:xfrm>
            <a:off x="6523038" y="1243013"/>
            <a:ext cx="2103437" cy="2103120"/>
          </a:xfrm>
        </p:spPr>
      </p:pic>
    </p:spTree>
    <p:extLst>
      <p:ext uri="{BB962C8B-B14F-4D97-AF65-F5344CB8AC3E}">
        <p14:creationId xmlns:p14="http://schemas.microsoft.com/office/powerpoint/2010/main" val="251672072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95234"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洗手</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95235" name="Rectangle 3"/>
          <p:cNvSpPr>
            <a:spLocks noGrp="1" noChangeArrowheads="1"/>
          </p:cNvSpPr>
          <p:nvPr>
            <p:ph idx="1"/>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免洗洗手液：</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用于减少皮肤上的病原体数量的液体或凝胶</a:t>
            </a:r>
          </a:p>
          <a:p>
            <a:pPr marL="0" lvl="1" indent="0" eaLnBrk="1" hangingPunct="1">
              <a:lnSpc>
                <a:spcPct val="90000"/>
              </a:lnSpc>
              <a:spcBef>
                <a:spcPct val="100000"/>
              </a:spcBef>
              <a:buClr>
                <a:srgbClr val="009DDC"/>
              </a:buClr>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如果使用免洗洗手液，则此手液就：</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必须符合 CFR 和 FDA 标准</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只可以在洗手</a:t>
            </a:r>
            <a:r>
              <a:rPr lang="en-US" i="1" dirty="0">
                <a:latin typeface="Arial Narrow" panose="020B0606020202030204" pitchFamily="34" charset="0"/>
                <a:ea typeface="SimHei" panose="02010609060101010101" pitchFamily="49" charset="-122"/>
                <a:cs typeface="SimSun"/>
                <a:sym typeface="Arial Narrow" panose="020B0606020202030204" pitchFamily="34" charset="0"/>
              </a:rPr>
              <a:t>之后</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使用 </a:t>
            </a:r>
          </a:p>
          <a:p>
            <a:pPr marL="347472" lvl="1" indent="-347472" eaLnBrk="1" hangingPunct="1">
              <a:lnSpc>
                <a:spcPct val="100000"/>
              </a:lnSpc>
              <a:spcBef>
                <a:spcPts val="900"/>
              </a:spcBef>
              <a:defRPr/>
            </a:pPr>
            <a:r>
              <a:rPr lang="en-US" dirty="0">
                <a:solidFill>
                  <a:srgbClr val="CC0000"/>
                </a:solidFill>
                <a:latin typeface="Arial Narrow" panose="020B0606020202030204" pitchFamily="34" charset="0"/>
                <a:ea typeface="SimHei" panose="02010609060101010101" pitchFamily="49" charset="-122"/>
                <a:cs typeface="SimSun"/>
                <a:sym typeface="Arial Narrow" panose="020B0606020202030204" pitchFamily="34" charset="0"/>
              </a:rPr>
              <a:t>绝不许</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用于代替洗手</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必需在手上晾干之后，使用洗手液的人才能接触食品或设备</a:t>
            </a:r>
          </a:p>
        </p:txBody>
      </p:sp>
      <p:sp>
        <p:nvSpPr>
          <p:cNvPr id="95236"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3-13</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18"/>
          <p:cNvSpPr>
            <a:spLocks noChangeArrowheads="1"/>
          </p:cNvSpPr>
          <p:nvPr/>
        </p:nvSpPr>
        <p:spPr bwMode="auto">
          <a:xfrm>
            <a:off x="4975225" y="2387312"/>
            <a:ext cx="1601788"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pic>
        <p:nvPicPr>
          <p:cNvPr id="11" name="Picture Placeholder 10">
            <a:extLst>
              <a:ext uri="{FF2B5EF4-FFF2-40B4-BE49-F238E27FC236}">
                <a16:creationId xmlns:a16="http://schemas.microsoft.com/office/drawing/2014/main" id="{B1B481A7-D7B5-4A00-A831-2F58940475AB}"/>
              </a:ext>
            </a:extLst>
          </p:cNvPr>
          <p:cNvPicPr>
            <a:picLocks noGrp="1" noChangeAspect="1"/>
          </p:cNvPicPr>
          <p:nvPr>
            <p:ph type="pic" sz="quarter" idx="20"/>
          </p:nvPr>
        </p:nvPicPr>
        <p:blipFill rotWithShape="1">
          <a:blip r:embed="rId3" cstate="print">
            <a:extLst>
              <a:ext uri="{28A0092B-C50C-407E-A947-70E740481C1C}">
                <a14:useLocalDpi xmlns:a14="http://schemas.microsoft.com/office/drawing/2010/main"/>
              </a:ext>
            </a:extLst>
          </a:blip>
          <a:srcRect/>
          <a:stretch/>
        </p:blipFill>
        <p:spPr>
          <a:xfrm>
            <a:off x="1020763" y="2251874"/>
            <a:ext cx="2103437" cy="2103120"/>
          </a:xfrm>
        </p:spPr>
      </p:pic>
      <p:pic>
        <p:nvPicPr>
          <p:cNvPr id="14" name="Picture Placeholder 13">
            <a:extLst>
              <a:ext uri="{FF2B5EF4-FFF2-40B4-BE49-F238E27FC236}">
                <a16:creationId xmlns:a16="http://schemas.microsoft.com/office/drawing/2014/main" id="{0A287E50-2ACB-445A-B357-0CEE78670F38}"/>
              </a:ext>
            </a:extLst>
          </p:cNvPr>
          <p:cNvPicPr>
            <a:picLocks noGrp="1" noChangeAspect="1"/>
          </p:cNvPicPr>
          <p:nvPr>
            <p:ph type="pic" sz="quarter" idx="21"/>
          </p:nvPr>
        </p:nvPicPr>
        <p:blipFill rotWithShape="1">
          <a:blip r:embed="rId4" cstate="print">
            <a:extLst>
              <a:ext uri="{28A0092B-C50C-407E-A947-70E740481C1C}">
                <a14:useLocalDpi xmlns:a14="http://schemas.microsoft.com/office/drawing/2010/main"/>
              </a:ext>
            </a:extLst>
          </a:blip>
          <a:srcRect/>
          <a:stretch/>
        </p:blipFill>
        <p:spPr>
          <a:xfrm>
            <a:off x="3826874" y="2243407"/>
            <a:ext cx="2103437" cy="2103120"/>
          </a:xfrm>
        </p:spPr>
      </p:pic>
      <p:pic>
        <p:nvPicPr>
          <p:cNvPr id="16" name="Picture Placeholder 15">
            <a:extLst>
              <a:ext uri="{FF2B5EF4-FFF2-40B4-BE49-F238E27FC236}">
                <a16:creationId xmlns:a16="http://schemas.microsoft.com/office/drawing/2014/main" id="{47F509AC-A70D-445C-97CC-A9521FEE0B89}"/>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a:ext>
            </a:extLst>
          </a:blip>
          <a:srcRect/>
          <a:stretch/>
        </p:blipFill>
        <p:spPr>
          <a:xfrm>
            <a:off x="6535834" y="2251874"/>
            <a:ext cx="2103437" cy="2103120"/>
          </a:xfrm>
        </p:spPr>
      </p:pic>
      <p:sp>
        <p:nvSpPr>
          <p:cNvPr id="5" name="Text Placeholder 4"/>
          <p:cNvSpPr>
            <a:spLocks noGrp="1"/>
          </p:cNvSpPr>
          <p:nvPr>
            <p:ph type="body" sz="quarter" idx="19"/>
          </p:nvPr>
        </p:nvSpPr>
        <p:spPr>
          <a:xfrm>
            <a:off x="6223886" y="4420517"/>
            <a:ext cx="2723578" cy="395287"/>
          </a:xfrm>
        </p:spPr>
        <p:txBody>
          <a:bodyPr/>
          <a:lstStyle/>
          <a:p>
            <a:pPr marL="0" indent="0">
              <a:spcBef>
                <a:spcPts val="0"/>
              </a:spcBef>
            </a:pPr>
            <a:r>
              <a:rPr lang="en-US" dirty="0">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请勿</a:t>
            </a:r>
            <a:r>
              <a:rPr dirty="0">
                <a:latin typeface="Arial Narrow" panose="020B0606020202030204" pitchFamily="34" charset="0"/>
                <a:ea typeface="SimHei" panose="02010609060101010101" pitchFamily="49" charset="-122"/>
                <a:cs typeface="SimSun"/>
                <a:sym typeface="Arial Narrow" panose="020B0606020202030204" pitchFamily="34" charset="0"/>
              </a:rPr>
              <a:t>涂抹指甲油。</a:t>
            </a:r>
            <a:endParaRPr lang="zh-CN"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3" name="Text Placeholder 2"/>
          <p:cNvSpPr>
            <a:spLocks noGrp="1"/>
          </p:cNvSpPr>
          <p:nvPr>
            <p:ph type="body" sz="quarter" idx="18"/>
          </p:nvPr>
        </p:nvSpPr>
        <p:spPr>
          <a:xfrm>
            <a:off x="3518505" y="4420517"/>
            <a:ext cx="2723578" cy="395287"/>
          </a:xfrm>
        </p:spPr>
        <p:txBody>
          <a:bodyPr/>
          <a:lstStyle/>
          <a:p>
            <a:pPr marL="0" indent="0">
              <a:spcBef>
                <a:spcPts val="0"/>
              </a:spcBef>
            </a:pPr>
            <a:r>
              <a:rPr lang="en-US" dirty="0">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请勿</a:t>
            </a:r>
            <a:r>
              <a:rPr dirty="0">
                <a:latin typeface="Arial Narrow" panose="020B0606020202030204" pitchFamily="34" charset="0"/>
                <a:ea typeface="SimHei" panose="02010609060101010101" pitchFamily="49" charset="-122"/>
                <a:cs typeface="SimSun"/>
                <a:sym typeface="Arial Narrow" panose="020B0606020202030204" pitchFamily="34" charset="0"/>
              </a:rPr>
              <a:t>戴假手指甲。</a:t>
            </a:r>
            <a:endParaRPr lang="zh-CN"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96260" name="Rectangle 3"/>
          <p:cNvSpPr>
            <a:spLocks noGrp="1" noChangeArrowheads="1"/>
          </p:cNvSpPr>
          <p:nvPr>
            <p:ph type="body" sz="quarter" idx="17"/>
          </p:nvPr>
        </p:nvSpPr>
        <p:spPr>
          <a:xfrm>
            <a:off x="719742" y="4420517"/>
            <a:ext cx="2723578" cy="395287"/>
          </a:xfrm>
        </p:spPr>
        <p:txBody>
          <a:bodyPr/>
          <a:lstStyle/>
          <a:p>
            <a:pPr marL="0" indent="0"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剪短手指甲并</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保持清洁</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96259"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手部护理</a:t>
            </a:r>
          </a:p>
        </p:txBody>
      </p:sp>
      <p:sp>
        <p:nvSpPr>
          <p:cNvPr id="2" name="Content Placeholder 1"/>
          <p:cNvSpPr>
            <a:spLocks noGrp="1"/>
          </p:cNvSpPr>
          <p:nvPr>
            <p:ph idx="1"/>
          </p:nvPr>
        </p:nvSpPr>
        <p:spPr/>
        <p:txBody>
          <a:bodyPr/>
          <a:lstStyle/>
          <a:p>
            <a:r>
              <a:rPr lang="en-US" sz="2800" dirty="0">
                <a:latin typeface="Arial Narrow" panose="020B0606020202030204" pitchFamily="34" charset="0"/>
                <a:ea typeface="SimHei" panose="02010609060101010101" pitchFamily="49" charset="-122"/>
                <a:cs typeface="SimSun"/>
                <a:sym typeface="Arial Narrow" panose="020B0606020202030204" pitchFamily="34" charset="0"/>
              </a:rPr>
              <a:t>对食品操作者的要求：</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96267" name="Text Box 205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3-14</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AC8C7C3-57D8-4CCE-9705-AB08C0761C9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97283"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感染的伤口或切口</a:t>
            </a:r>
          </a:p>
        </p:txBody>
      </p:sp>
      <p:sp>
        <p:nvSpPr>
          <p:cNvPr id="98307" name="Rectangle 3"/>
          <p:cNvSpPr>
            <a:spLocks noGrp="1" noChangeArrowheads="1"/>
          </p:cNvSpPr>
          <p:nvPr>
            <p:ph idx="1"/>
          </p:nvPr>
        </p:nvSpPr>
        <p:spPr>
          <a:xfrm>
            <a:off x="409575" y="1143000"/>
            <a:ext cx="5718093" cy="4983163"/>
          </a:xfrm>
        </p:spPr>
        <p:txBody>
          <a:bodyPr/>
          <a:lstStyle/>
          <a:p>
            <a:pPr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感染的伤口、切口或疖子：</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含有脓液</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伤口如果是未愈合的或仍在渗液的，就必须包扎</a:t>
            </a:r>
          </a:p>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如何包扎伤口取决于伤口所在的位置：</a:t>
            </a:r>
          </a:p>
          <a:p>
            <a:pPr lvl="1" eaLnBrk="1" hangingPunct="1">
              <a:buFont typeface="Wingdings" pitchFamily="2" charset="2"/>
              <a:buChar char="l"/>
              <a:defRPr/>
            </a:pPr>
            <a:r>
              <a:rPr lang="zh-CN" altLang="zh-CN" dirty="0">
                <a:ea typeface="黑体" panose="02010609060101010101" pitchFamily="49" charset="-122"/>
              </a:rPr>
              <a:t>手部、手指或手腕 — 用不透水覆盖物（例如绷带或手指套）包扎伤口，然后佩戴一次性手套。</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手臂 — 用不透水覆盖物（例如绷带）包扎伤口。</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身体其他部位 — 用干燥、束紧的绷带包扎伤口。</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14300"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97284"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3-15</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1E90924-B481-4585-A1AD-4FAEE3ECA98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98306"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一次性手套</a:t>
            </a:r>
          </a:p>
        </p:txBody>
      </p:sp>
      <p:sp>
        <p:nvSpPr>
          <p:cNvPr id="98307"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一次性手套：</a:t>
            </a:r>
          </a:p>
          <a:p>
            <a:pPr lvl="1" eaLnBrk="1" hangingPunct="1">
              <a:defRPr/>
            </a:pPr>
            <a:r>
              <a:rPr lang="en-US" dirty="0">
                <a:solidFill>
                  <a:schemeClr val="accent2"/>
                </a:solidFill>
                <a:latin typeface="Arial Narrow" panose="020B0606020202030204" pitchFamily="34" charset="0"/>
                <a:ea typeface="SimHei" panose="02010609060101010101" pitchFamily="49" charset="-122"/>
                <a:cs typeface="SimSun"/>
                <a:sym typeface="Arial Narrow" panose="020B0606020202030204" pitchFamily="34" charset="0"/>
              </a:rPr>
              <a:t>绝不许</a:t>
            </a: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用于代替洗手</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应该在处理即食食物时使用</a:t>
            </a: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清洗果蔬时除外</a:t>
            </a: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加工某个菜品的即食原料然后将其烹制到正确的中心温度时除外</a:t>
            </a:r>
          </a:p>
          <a:p>
            <a:pPr marL="0" indent="0" eaLnBrk="1" hangingPunct="1">
              <a:defRPr/>
            </a:pPr>
            <a:endParaRPr lang="zh-CN"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98309"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3-16</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一次性手套</a:t>
            </a:r>
          </a:p>
        </p:txBody>
      </p:sp>
      <p:sp>
        <p:nvSpPr>
          <p:cNvPr id="98307"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采购什么样的手套：</a:t>
            </a:r>
          </a:p>
          <a:p>
            <a:pPr lvl="1" eaLnBrk="1" hangingPunct="1">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经过批准的手套</a:t>
            </a:r>
          </a:p>
          <a:p>
            <a:pPr lvl="1" eaLnBrk="1" hangingPunct="1">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一次性手套</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多种尺码</a:t>
            </a:r>
          </a:p>
          <a:p>
            <a:pPr lvl="1" eaLnBrk="1" hangingPunct="1">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乳胶替代品</a:t>
            </a:r>
          </a:p>
          <a:p>
            <a:pPr marL="0" indent="0" eaLnBrk="1" hangingPunct="1">
              <a:defRPr/>
            </a:pPr>
            <a:endParaRPr lang="zh-CN"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98309"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3-17</a:t>
            </a:r>
          </a:p>
        </p:txBody>
      </p:sp>
      <p:pic>
        <p:nvPicPr>
          <p:cNvPr id="7" name="Picture Placeholder 4">
            <a:extLst>
              <a:ext uri="{FF2B5EF4-FFF2-40B4-BE49-F238E27FC236}">
                <a16:creationId xmlns:a16="http://schemas.microsoft.com/office/drawing/2014/main" id="{51E90924-B481-4585-A1AD-4FAEE3ECA98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391591464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5F21543-A807-46B2-BE5C-F0E71854D05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9933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一次性手套</a:t>
            </a:r>
          </a:p>
        </p:txBody>
      </p:sp>
      <p:sp>
        <p:nvSpPr>
          <p:cNvPr id="99331" name="Rectangle 3"/>
          <p:cNvSpPr>
            <a:spLocks noGrp="1" noChangeArrowheads="1"/>
          </p:cNvSpPr>
          <p:nvPr>
            <p:ph idx="1"/>
          </p:nvPr>
        </p:nvSpPr>
        <p:spPr>
          <a:xfrm>
            <a:off x="409575" y="1143000"/>
            <a:ext cx="5645236"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如何使用手套：</a:t>
            </a:r>
          </a:p>
          <a:p>
            <a:pPr lvl="1" eaLnBrk="1" hangingPunct="1">
              <a:defRPr/>
            </a:pPr>
            <a:r>
              <a:rPr lang="en-US" dirty="0" err="1">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开始新任务时，</a:t>
            </a:r>
            <a:r>
              <a:rPr lang="en-US" dirty="0" err="1">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先洗手，然后再戴上</a:t>
            </a: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手套</a:t>
            </a: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选择正确尺码的手套。</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戴手套时捏住手套的边缘。</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戴上手套后，检查是否存在开裂或破损。</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切勿</a:t>
            </a: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向手套中吹气。</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切勿</a:t>
            </a: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将手套卷起以方便戴上。</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切勿</a:t>
            </a: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清洗并重复使用手套。</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99333"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3-18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5" name="Rectangle 2054"/>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一次性手套</a:t>
            </a:r>
          </a:p>
        </p:txBody>
      </p:sp>
      <p:sp>
        <p:nvSpPr>
          <p:cNvPr id="100354" name="Rectangle 3"/>
          <p:cNvSpPr>
            <a:spLocks noGrp="1" noChangeArrowheads="1"/>
          </p:cNvSpPr>
          <p:nvPr>
            <p:ph idx="1"/>
          </p:nvPr>
        </p:nvSpPr>
        <p:spPr>
          <a:xfrm>
            <a:off x="409575" y="1143000"/>
            <a:ext cx="5521668"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何时更换手套：</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手套开始变脏或破损时。</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开始执行不同的任务之前。</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中断操作（例如接电话）之后。</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加工生肉、海鲜或禽肉之后，以及加工即食食物之前。</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连续使用 4 小时之后。</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0357"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3-19</a:t>
            </a:r>
          </a:p>
        </p:txBody>
      </p:sp>
      <p:pic>
        <p:nvPicPr>
          <p:cNvPr id="7" name="Picture Placeholder 4">
            <a:extLst>
              <a:ext uri="{FF2B5EF4-FFF2-40B4-BE49-F238E27FC236}">
                <a16:creationId xmlns:a16="http://schemas.microsoft.com/office/drawing/2014/main" id="{35F21543-A807-46B2-BE5C-F0E71854D05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污染物</a:t>
            </a:r>
          </a:p>
        </p:txBody>
      </p:sp>
      <p:sp>
        <p:nvSpPr>
          <p:cNvPr id="22531"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物理性危害：</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金属碎片</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钉书钉</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绷带</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玻璃</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灰尘</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自然物体（例如鱼排中的鱼骨）</a:t>
            </a:r>
          </a:p>
        </p:txBody>
      </p:sp>
      <p:sp>
        <p:nvSpPr>
          <p:cNvPr id="225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1-10</a:t>
            </a:r>
          </a:p>
        </p:txBody>
      </p:sp>
      <p:sp>
        <p:nvSpPr>
          <p:cNvPr id="2" name="Picture Placeholder 1"/>
          <p:cNvSpPr>
            <a:spLocks noGrp="1"/>
          </p:cNvSpPr>
          <p:nvPr>
            <p:ph type="pic" sz="quarter" idx="12"/>
          </p:nvPr>
        </p:nvSpPr>
        <p:spPr/>
      </p:sp>
      <p:pic>
        <p:nvPicPr>
          <p:cNvPr id="7" name="Picture Placeholder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DE1E497-6E5E-4BE5-A5A4-25F404517F7E}"/>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01378"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裸手接触即食食物</a:t>
            </a:r>
          </a:p>
        </p:txBody>
      </p:sp>
      <p:sp>
        <p:nvSpPr>
          <p:cNvPr id="15363" name="Rectangle 3"/>
          <p:cNvSpPr>
            <a:spLocks noGrp="1" noChangeArrowheads="1"/>
          </p:cNvSpPr>
          <p:nvPr>
            <p:ph idx="1"/>
          </p:nvPr>
        </p:nvSpPr>
        <p:spPr>
          <a:xfrm>
            <a:off x="409575" y="1143000"/>
            <a:ext cx="5366385" cy="5227320"/>
          </a:xfrm>
        </p:spPr>
        <p:txBody>
          <a:bodyPr/>
          <a:lstStyle/>
          <a:p>
            <a:pPr marL="0" indent="0"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如果您主要为高危人士供餐，</a:t>
            </a:r>
            <a:r>
              <a:rPr lang="en-US" dirty="0">
                <a:solidFill>
                  <a:srgbClr val="CC0000"/>
                </a:solidFill>
                <a:latin typeface="Arial Narrow" panose="020B0606020202030204" pitchFamily="34" charset="0"/>
                <a:ea typeface="SimHei" panose="02010609060101010101" pitchFamily="49" charset="-122"/>
                <a:cs typeface="SimSun"/>
                <a:sym typeface="Arial Narrow" panose="020B0606020202030204" pitchFamily="34" charset="0"/>
              </a:rPr>
              <a:t>切勿</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用裸手加工即食食物。</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indent="0" eaLnBrk="1" hangingPunct="1">
              <a:buFont typeface="Wingdings" pitchFamily="2" charset="2"/>
              <a:buNone/>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避免裸手接触即食食物，</a:t>
            </a:r>
            <a:r>
              <a:rPr lang="en-US" u="sng" dirty="0" err="1">
                <a:latin typeface="Arial Narrow" panose="020B0606020202030204" pitchFamily="34" charset="0"/>
                <a:ea typeface="SimHei" panose="02010609060101010101" pitchFamily="49" charset="-122"/>
                <a:cs typeface="SimSun"/>
                <a:sym typeface="Arial Narrow" panose="020B0606020202030204" pitchFamily="34" charset="0"/>
              </a:rPr>
              <a:t>以下情况</a:t>
            </a:r>
            <a:r>
              <a:rPr lang="en-US" u="sng"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u="sng" dirty="0">
                <a:latin typeface="Arial Narrow" panose="020B0606020202030204" pitchFamily="34" charset="0"/>
                <a:ea typeface="SimHei" panose="02010609060101010101" pitchFamily="49" charset="-122"/>
                <a:cs typeface="SimSun"/>
                <a:sym typeface="Arial Narrow" panose="020B0606020202030204" pitchFamily="34" charset="0"/>
              </a:rPr>
            </a:br>
            <a:r>
              <a:rPr lang="en-US" u="sng" dirty="0" err="1">
                <a:latin typeface="Arial Narrow" panose="020B0606020202030204" pitchFamily="34" charset="0"/>
                <a:ea typeface="SimHei" panose="02010609060101010101" pitchFamily="49" charset="-122"/>
                <a:cs typeface="SimSun"/>
                <a:sym typeface="Arial Narrow" panose="020B0606020202030204" pitchFamily="34" charset="0"/>
              </a:rPr>
              <a:t>除外</a:t>
            </a:r>
            <a:r>
              <a:rPr lang="en-US" u="sng" dirty="0">
                <a:latin typeface="Arial Narrow" panose="020B0606020202030204" pitchFamily="34" charset="0"/>
                <a:ea typeface="SimHei" panose="02010609060101010101" pitchFamily="49" charset="-122"/>
                <a:cs typeface="SimSun"/>
                <a:sym typeface="Arial Narrow" panose="020B0606020202030204" pitchFamily="34" charset="0"/>
              </a:rPr>
              <a:t>：</a:t>
            </a:r>
          </a:p>
          <a:p>
            <a:pPr lvl="1" eaLnBrk="1" hangingPunct="1">
              <a:buFont typeface="Wingdings" pitchFamily="2" charset="2"/>
              <a:buChar char="l"/>
              <a:defRPr/>
            </a:pP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食品作为原料添加到</a:t>
            </a:r>
            <a:r>
              <a:rPr lang="en-US" i="1"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不</a:t>
            </a: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含生肉、海鲜或禽肉的菜品中，</a:t>
            </a:r>
            <a:r>
              <a:rPr lang="en-US" i="1"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并且</a:t>
            </a:r>
          </a:p>
          <a:p>
            <a:pPr lvl="2" eaLnBrk="1" hangingPunct="1">
              <a:buFont typeface="Courier New" pitchFamily="49" charset="0"/>
              <a:buChar char="o"/>
              <a:defRPr/>
            </a:pPr>
            <a:r>
              <a:rPr lang="en-US" dirty="0" err="1">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该</a:t>
            </a:r>
            <a:r>
              <a:rPr lang="en-US" dirty="0" err="1">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道菜肴将会烹制到至少</a:t>
            </a: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 145˚F (63˚C)。</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食品作为原料添加到含有生肉、海鲜或禽肉的菜品中，</a:t>
            </a:r>
            <a:r>
              <a:rPr lang="en-US" i="1"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并且</a:t>
            </a:r>
          </a:p>
          <a:p>
            <a:pPr marL="690563" lvl="1" indent="-350838" defTabSz="690563" eaLnBrk="1" hangingPunct="1">
              <a:buFont typeface="Courier New"/>
              <a:buChar char="o"/>
              <a:defRPr/>
            </a:pPr>
            <a:r>
              <a:rPr lang="en-US" sz="2000"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该</a:t>
            </a:r>
            <a:r>
              <a:rPr lang="en-US" sz="200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道菜肴将会烹制到原料所需的最低中心温度。</a:t>
            </a:r>
            <a:endParaRPr lang="zh-CN" sz="2000"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138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3-20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个人卫生习惯</a:t>
            </a:r>
          </a:p>
        </p:txBody>
      </p:sp>
      <p:sp>
        <p:nvSpPr>
          <p:cNvPr id="102403" name="Rectangle 4"/>
          <p:cNvSpPr>
            <a:spLocks noGrp="1" noChangeArrowheads="1"/>
          </p:cNvSpPr>
          <p:nvPr>
            <p:ph idx="1"/>
          </p:nvPr>
        </p:nvSpPr>
        <p:spPr>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571500" indent="-57150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食品操作者必须： </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遵循个人卫生计划。</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工作前淋浴或洗澡。</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lvl="1" indent="0" eaLnBrk="1" hangingPunct="1">
              <a:lnSpc>
                <a:spcPct val="100000"/>
              </a:lnSpc>
              <a:spcBef>
                <a:spcPts val="900"/>
              </a:spcBef>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3-21</a:t>
            </a:r>
          </a:p>
        </p:txBody>
      </p:sp>
    </p:spTree>
    <p:extLst>
      <p:ext uri="{BB962C8B-B14F-4D97-AF65-F5344CB8AC3E}">
        <p14:creationId xmlns:p14="http://schemas.microsoft.com/office/powerpoint/2010/main" val="2679668220"/>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057D4F2C-BF6A-477F-B4B3-69ABEA805E89}"/>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02402" name="Rectangle 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工作服装</a:t>
            </a:r>
          </a:p>
        </p:txBody>
      </p:sp>
      <p:sp>
        <p:nvSpPr>
          <p:cNvPr id="102403" name="Rectangle 4"/>
          <p:cNvSpPr>
            <a:spLocks noGrp="1" noChangeArrowheads="1"/>
          </p:cNvSpPr>
          <p:nvPr>
            <p:ph idx="1"/>
          </p:nvPr>
        </p:nvSpPr>
        <p:spPr>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食品操作者必须使用发罩：</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在食品预制区域中时，佩戴干净的帽子或其他发罩。</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altLang="zh-CN" dirty="0" err="1">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请勿</a:t>
            </a: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佩戴可能成为物理污染物的头饰</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请勿</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戴假睫毛。</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佩戴胡子罩以盖住面部胡须。</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3-22</a:t>
            </a:r>
          </a:p>
        </p:txBody>
      </p:sp>
    </p:spTree>
    <p:extLst>
      <p:ext uri="{BB962C8B-B14F-4D97-AF65-F5344CB8AC3E}">
        <p14:creationId xmlns:p14="http://schemas.microsoft.com/office/powerpoint/2010/main" val="70450818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38CFF8F7-B8A3-4B28-A439-1F8A399716A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02402" name="Rectangle 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工作服装</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102403" name="Rectangle 4"/>
          <p:cNvSpPr>
            <a:spLocks noGrp="1" noChangeArrowheads="1"/>
          </p:cNvSpPr>
          <p:nvPr>
            <p:ph idx="1"/>
          </p:nvPr>
        </p:nvSpPr>
        <p:spPr>
          <a:xfrm>
            <a:off x="409575" y="1143000"/>
            <a:ext cx="5643753" cy="4983163"/>
          </a:xfrm>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食品操作者必须穿着干净的服装：</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每天穿着干净的服装。</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及时更换脏污的制服（包括围裙）。</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到工作地点再换上工作服。</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将便服和个人物品存放在指定的区域中。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使脏衣服远离食品和预制区域。</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3-23</a:t>
            </a:r>
          </a:p>
        </p:txBody>
      </p:sp>
    </p:spTree>
    <p:extLst>
      <p:ext uri="{BB962C8B-B14F-4D97-AF65-F5344CB8AC3E}">
        <p14:creationId xmlns:p14="http://schemas.microsoft.com/office/powerpoint/2010/main" val="105296035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B3D22CE-EDF9-4FB4-AA1A-58D254A7E1C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02402" name="Rectangle 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工作服装</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102403" name="Rectangle 4"/>
          <p:cNvSpPr>
            <a:spLocks noGrp="1" noChangeArrowheads="1"/>
          </p:cNvSpPr>
          <p:nvPr>
            <p:ph idx="1"/>
          </p:nvPr>
        </p:nvSpPr>
        <p:spPr>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食品操作者必须正确处理围裙：</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离开预制区域时脱下围裙。</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切勿</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在围裙上擦手。</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3-24</a:t>
            </a:r>
          </a:p>
        </p:txBody>
      </p:sp>
    </p:spTree>
    <p:extLst>
      <p:ext uri="{BB962C8B-B14F-4D97-AF65-F5344CB8AC3E}">
        <p14:creationId xmlns:p14="http://schemas.microsoft.com/office/powerpoint/2010/main" val="784318037"/>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1E53964-2492-41E8-AA68-07824FBBCC7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b="-204"/>
          <a:stretch/>
        </p:blipFill>
        <p:spPr>
          <a:xfrm>
            <a:off x="6523038" y="1243013"/>
            <a:ext cx="2103437" cy="2103120"/>
          </a:xfrm>
        </p:spPr>
      </p:pic>
      <p:sp>
        <p:nvSpPr>
          <p:cNvPr id="102402" name="Rectangle 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工作服装</a:t>
            </a:r>
          </a:p>
        </p:txBody>
      </p:sp>
      <p:sp>
        <p:nvSpPr>
          <p:cNvPr id="102403" name="Rectangle 4"/>
          <p:cNvSpPr>
            <a:spLocks noGrp="1" noChangeArrowheads="1"/>
          </p:cNvSpPr>
          <p:nvPr>
            <p:ph idx="1"/>
          </p:nvPr>
        </p:nvSpPr>
        <p:spPr>
          <a:extLst>
            <a:ext uri="{91240B29-F687-4F45-9708-019B960494DF}">
              <a14:hiddenLine xmlns:a14="http://schemas.microsoft.com/office/drawing/2010/main" w="9525" cap="flat" cmpd="sng">
                <a:solidFill>
                  <a:schemeClr val="tx1"/>
                </a:solidFill>
                <a:prstDash val="solid"/>
                <a:miter lim="800000"/>
                <a:headEnd/>
                <a:tailEnd/>
              </a14:hiddenLine>
            </a:ext>
          </a:extLst>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食品操作者不得佩戴首饰：</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在预制食品之前或者在预制区域附近工作时，从双手和手臂上取下首饰：</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戒指，但无装饰的戒指除外</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手镯，包括医用手镯</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手表</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根据公司要求，取下其他首饰。</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2408" name="Text Box 206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3-25</a:t>
            </a:r>
          </a:p>
        </p:txBody>
      </p:sp>
    </p:spTree>
    <p:extLst>
      <p:ext uri="{BB962C8B-B14F-4D97-AF65-F5344CB8AC3E}">
        <p14:creationId xmlns:p14="http://schemas.microsoft.com/office/powerpoint/2010/main" val="388452774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B3175061-7227-4490-A489-FAF83736B25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03426"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饮食、抽烟以及咀嚼口香糖或烟草</a:t>
            </a:r>
          </a:p>
        </p:txBody>
      </p:sp>
      <p:sp>
        <p:nvSpPr>
          <p:cNvPr id="103427" name="Rectangle 3"/>
          <p:cNvSpPr>
            <a:spLocks noGrp="1" noChangeArrowheads="1"/>
          </p:cNvSpPr>
          <p:nvPr>
            <p:ph idx="1"/>
          </p:nvPr>
        </p:nvSpPr>
        <p:spPr>
          <a:xfrm>
            <a:off x="409575" y="1088816"/>
            <a:ext cx="5470017" cy="4983163"/>
          </a:xfrm>
        </p:spPr>
        <p:txBody>
          <a:bodyPr/>
          <a:lstStyle/>
          <a:p>
            <a:pPr marL="0" indent="0" eaLnBrk="1" hangingPunct="1">
              <a:lnSpc>
                <a:spcPct val="100000"/>
              </a:lnSpc>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食品操作者只能在指定的区域中饮食、抽烟或者咀嚼口香糖或烟草。</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indent="0" eaLnBrk="1" hangingPunct="1">
              <a:lnSpc>
                <a:spcPct val="100000"/>
              </a:lnSpc>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以下情况下，食品操作者</a:t>
            </a:r>
            <a:r>
              <a:rPr lang="en-US" dirty="0" err="1">
                <a:solidFill>
                  <a:srgbClr val="CC0000"/>
                </a:solidFill>
                <a:latin typeface="Arial Narrow" panose="020B0606020202030204" pitchFamily="34" charset="0"/>
                <a:ea typeface="SimHei" panose="02010609060101010101" pitchFamily="49" charset="-122"/>
                <a:cs typeface="SimSun"/>
                <a:sym typeface="Arial Narrow" panose="020B0606020202030204" pitchFamily="34" charset="0"/>
              </a:rPr>
              <a:t>切勿</a:t>
            </a: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饮食</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抽烟或者咀嚼口香糖或烟草</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p>
          <a:p>
            <a:pPr marL="347472" lvl="1" indent="-347472" eaLnBrk="1" hangingPunct="1">
              <a:spcBef>
                <a:spcPts val="900"/>
              </a:spcBef>
              <a:buFont typeface="Wingdings" charset="2"/>
              <a:buChar char="l"/>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预制或供应食品时</a:t>
            </a:r>
          </a:p>
          <a:p>
            <a:pPr marL="347472" lvl="1" indent="-347472" eaLnBrk="1" hangingPunct="1">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在预制区域中工作时</a:t>
            </a:r>
          </a:p>
          <a:p>
            <a:pPr marL="347472" lvl="1" indent="-347472" eaLnBrk="1" hangingPunct="1">
              <a:spcBef>
                <a:spcPts val="900"/>
              </a:spcBef>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在用于清洁厨房用具和设备的区域中</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工作时</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t>
            </a:r>
          </a:p>
          <a:p>
            <a:pPr marL="114300" lvl="1" indent="0" eaLnBrk="1" hangingPunct="1">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例外情况：</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员工可以使用正确加盖的容器喝东西，但前提是必须小心防止自己的双手、容器以及暴露在外面的食品、厨房用具和设备受到污染。</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3428" name="Oval 9"/>
          <p:cNvSpPr>
            <a:spLocks noChangeArrowheads="1"/>
          </p:cNvSpPr>
          <p:nvPr/>
        </p:nvSpPr>
        <p:spPr bwMode="auto">
          <a:xfrm>
            <a:off x="6896100" y="2205048"/>
            <a:ext cx="259766" cy="82230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103429" name="Text Box 205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3-26</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关于报告健康问题的政策</a:t>
            </a:r>
          </a:p>
        </p:txBody>
      </p:sp>
      <p:sp>
        <p:nvSpPr>
          <p:cNvPr id="2" name="Content Placeholder 1"/>
          <p:cNvSpPr>
            <a:spLocks noGrp="1"/>
          </p:cNvSpPr>
          <p:nvPr>
            <p:ph idx="1"/>
          </p:nvPr>
        </p:nvSpPr>
        <p:spPr/>
        <p:txBody>
          <a:bodyPr/>
          <a:lstStyle/>
          <a:p>
            <a:pPr lvl="1" eaLnBrk="1" hangingPunct="1">
              <a:buFont typeface="Wingdings" charset="2"/>
              <a:buChar char="l"/>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要求员工在他们生病时让您知道。</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charset="2"/>
              <a:buChar char="l"/>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做好准备，展示您已经这样做的证据，例如：</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员工同意报告患病的已签署声明</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表明员工已完成培训的文件记录，其中包括关于患病报告的重要意义的信息</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张贴的标牌或提供袖珍卡，提醒员工在生病时通知经理</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3-27</a:t>
            </a:r>
          </a:p>
        </p:txBody>
      </p:sp>
    </p:spTree>
    <p:extLst>
      <p:ext uri="{BB962C8B-B14F-4D97-AF65-F5344CB8AC3E}">
        <p14:creationId xmlns:p14="http://schemas.microsoft.com/office/powerpoint/2010/main" val="3627011504"/>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AEB0BF3B-FB83-47F1-BFF6-073EF7D6CAA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04450" name="Rectangle 2"/>
          <p:cNvSpPr>
            <a:spLocks noGrp="1" noChangeArrowheads="1"/>
          </p:cNvSpPr>
          <p:nvPr>
            <p:ph type="title"/>
          </p:nvPr>
        </p:nvSpPr>
        <p:spPr/>
        <p:txBody>
          <a:bodyPr/>
          <a:lstStyle/>
          <a:p>
            <a:pPr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患病报告</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 name="Content Placeholder 1"/>
          <p:cNvSpPr>
            <a:spLocks noGrp="1"/>
          </p:cNvSpPr>
          <p:nvPr>
            <p:ph idx="1"/>
          </p:nvPr>
        </p:nvSpPr>
        <p:spPr/>
        <p:txBody>
          <a:bodyPr/>
          <a:lstStyle/>
          <a:p>
            <a:pPr marL="0" lvl="1" indent="0" eaLnBrk="1" hangingPunct="1">
              <a:lnSpc>
                <a:spcPct val="90000"/>
              </a:lnSpc>
              <a:spcBef>
                <a:spcPct val="100000"/>
              </a:spcBef>
              <a:buClr>
                <a:srgbClr val="009DDC"/>
              </a:buClr>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以下情况下，员工必须递交有关患病的报告：</a:t>
            </a:r>
          </a:p>
          <a:p>
            <a:pPr lvl="1" eaLnBrk="1" hangingPunct="1">
              <a:buFont typeface="Wingdings" charset="2"/>
              <a:buChar char="l"/>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在他们开始工作之前。</a:t>
            </a:r>
          </a:p>
          <a:p>
            <a:pPr lvl="1" eaLnBrk="1" hangingPunct="1">
              <a:buFont typeface="Wingdings" charset="2"/>
              <a:buChar char="l"/>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如果他们在工作期间患病</a:t>
            </a:r>
          </a:p>
          <a:p>
            <a:pPr lvl="1" eaLnBrk="1" hangingPunct="1">
              <a:buFont typeface="Wingdings" charset="2"/>
              <a:buChar char="l"/>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如果他们或与他们同住的人被诊断由于以下病原体之一而患病：</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诺瓦克病毒</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甲型肝炎</a:t>
            </a:r>
          </a:p>
          <a:p>
            <a:pPr lvl="2" eaLnBrk="1" hangingPunct="1">
              <a:defRPr/>
            </a:pPr>
            <a:r>
              <a:rPr lang="en-US" i="1" dirty="0">
                <a:latin typeface="Arial Narrow" panose="020B0606020202030204" pitchFamily="34" charset="0"/>
                <a:ea typeface="SimHei" panose="02010609060101010101" pitchFamily="49" charset="-122"/>
                <a:cs typeface="SimSun"/>
                <a:sym typeface="Arial Narrow" panose="020B0606020202030204" pitchFamily="34" charset="0"/>
              </a:rPr>
              <a:t>志贺氏菌</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产志贺毒素</a:t>
            </a:r>
            <a:r>
              <a:rPr lang="en-US" i="1" dirty="0">
                <a:latin typeface="Arial Narrow" panose="020B0606020202030204" pitchFamily="34" charset="0"/>
                <a:ea typeface="SimHei" panose="02010609060101010101" pitchFamily="49" charset="-122"/>
                <a:cs typeface="SimSun"/>
                <a:sym typeface="Arial Narrow" panose="020B0606020202030204" pitchFamily="34" charset="0"/>
              </a:rPr>
              <a:t>大肠杆菌</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(STEC)</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伤寒</a:t>
            </a:r>
            <a:r>
              <a:rPr lang="en-US" i="1" dirty="0">
                <a:latin typeface="Arial Narrow" panose="020B0606020202030204" pitchFamily="34" charset="0"/>
                <a:ea typeface="SimHei" panose="02010609060101010101" pitchFamily="49" charset="-122"/>
                <a:cs typeface="SimSun"/>
                <a:sym typeface="Arial Narrow" panose="020B0606020202030204" pitchFamily="34" charset="0"/>
              </a:rPr>
              <a:t>沙门氏菌</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非伤寒</a:t>
            </a:r>
            <a:r>
              <a:rPr lang="en-US" i="1" dirty="0">
                <a:latin typeface="Arial Narrow" panose="020B0606020202030204" pitchFamily="34" charset="0"/>
                <a:ea typeface="SimHei" panose="02010609060101010101" pitchFamily="49" charset="-122"/>
                <a:cs typeface="SimSun"/>
                <a:sym typeface="Arial Narrow" panose="020B0606020202030204" pitchFamily="34" charset="0"/>
              </a:rPr>
              <a:t>沙门氏菌</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3-28</a:t>
            </a:r>
          </a:p>
        </p:txBody>
      </p:sp>
    </p:spTree>
    <p:extLst>
      <p:ext uri="{BB962C8B-B14F-4D97-AF65-F5344CB8AC3E}">
        <p14:creationId xmlns:p14="http://schemas.microsoft.com/office/powerpoint/2010/main" val="521291044"/>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患病报告</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 name="Content Placeholder 1"/>
          <p:cNvSpPr>
            <a:spLocks noGrp="1"/>
          </p:cNvSpPr>
          <p:nvPr>
            <p:ph idx="1"/>
          </p:nvPr>
        </p:nvSpPr>
        <p:spPr/>
        <p:txBody>
          <a:bodyPr/>
          <a:lstStyle/>
          <a:p>
            <a:pPr marL="0" lvl="1" indent="0" eaLnBrk="1" hangingPunct="1">
              <a:lnSpc>
                <a:spcPct val="90000"/>
              </a:lnSpc>
              <a:spcBef>
                <a:spcPct val="100000"/>
              </a:spcBef>
              <a:buClr>
                <a:srgbClr val="009DDC"/>
              </a:buClr>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食品操作者患病时，您可能需要：</a:t>
            </a:r>
          </a:p>
          <a:p>
            <a:pPr lvl="1" eaLnBrk="1" hangingPunct="1">
              <a:buFont typeface="Wingdings" charset="2"/>
              <a:buChar char="l"/>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限制他们处理暴露在外面的食品、厨房用具和设备。 </a:t>
            </a:r>
          </a:p>
          <a:p>
            <a:pPr lvl="1" eaLnBrk="1" hangingPunct="1">
              <a:buFont typeface="Wingdings" charset="2"/>
              <a:buChar char="l"/>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禁止其进入餐饮机构。如果他们有以下症状，这样做就特别重要：</a:t>
            </a:r>
          </a:p>
          <a:p>
            <a:pPr lvl="2" eaLnBrk="1" hangingPunct="1">
              <a:buFont typeface="Courier New" panose="02070309020205020404" pitchFamily="49" charset="0"/>
              <a:buChar char="o"/>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呕吐</a:t>
            </a:r>
          </a:p>
          <a:p>
            <a:pPr lvl="2" eaLnBrk="1" hangingPunct="1">
              <a:buFont typeface="Courier New" panose="02070309020205020404" pitchFamily="49" charset="0"/>
              <a:buChar char="o"/>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腹泻</a:t>
            </a:r>
          </a:p>
          <a:p>
            <a:pPr lvl="2" eaLnBrk="1" hangingPunct="1">
              <a:buFont typeface="Courier New" panose="02070309020205020404" pitchFamily="49" charset="0"/>
              <a:buChar char="o"/>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黄疸（皮肤或眼睛发黄）</a:t>
            </a:r>
          </a:p>
          <a:p>
            <a:pPr lvl="2" eaLnBrk="1" hangingPunct="1">
              <a:buFont typeface="Courier New" panose="02070309020205020404" pitchFamily="49" charset="0"/>
              <a:buChar char="o"/>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发烧并且喉咙痛</a:t>
            </a:r>
          </a:p>
          <a:p>
            <a:pPr lvl="2" eaLnBrk="1" hangingPunct="1">
              <a:buFont typeface="Courier New" panose="02070309020205020404" pitchFamily="49" charset="0"/>
              <a:buChar char="o"/>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有开放或正在渗液的受感染伤口或疖子（除非已正确包扎）</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3-29</a:t>
            </a:r>
          </a:p>
        </p:txBody>
      </p:sp>
      <p:pic>
        <p:nvPicPr>
          <p:cNvPr id="7" name="Picture Placeholder 5">
            <a:extLst>
              <a:ext uri="{FF2B5EF4-FFF2-40B4-BE49-F238E27FC236}">
                <a16:creationId xmlns:a16="http://schemas.microsoft.com/office/drawing/2014/main" id="{AEB0BF3B-FB83-47F1-BFF6-073EF7D6CAA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442295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食品是如何变得不安全的</a:t>
            </a:r>
          </a:p>
        </p:txBody>
      </p:sp>
      <p:sp>
        <p:nvSpPr>
          <p:cNvPr id="23555"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食源性疾病的 5 个风险因素：</a:t>
            </a:r>
          </a:p>
          <a:p>
            <a:pPr marL="347472" lvl="1" indent="-347472" eaLnBrk="1" hangingPunct="1">
              <a:lnSpc>
                <a:spcPct val="100000"/>
              </a:lnSpc>
              <a:spcBef>
                <a:spcPts val="900"/>
              </a:spcBef>
              <a:buSzPct val="100000"/>
              <a:buFont typeface="Arial Narrow" charset="0"/>
              <a:buAutoNum type="arabicPeriod"/>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从不安全的货源采购食品。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SzPct val="100000"/>
              <a:buFont typeface="Arial Narrow" charset="0"/>
              <a:buAutoNum type="arabicPeriod"/>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没有以正确的方式烹制食品。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SzPct val="100000"/>
              <a:buFont typeface="Arial Narrow" charset="0"/>
              <a:buAutoNum type="arabicPeriod"/>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在错误的温度下存放食品。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SzPct val="100000"/>
              <a:buFont typeface="Arial Narrow" charset="0"/>
              <a:buAutoNum type="arabicPeriod"/>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使用已经受到污染的设备。</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SzPct val="100000"/>
              <a:buFont typeface="Arial Narrow" charset="0"/>
              <a:buAutoNum type="arabicPeriod"/>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不良的个人卫生。</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Wingdings"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355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1-11</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观察员工是否生病</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 name="Content Placeholder 1"/>
          <p:cNvSpPr>
            <a:spLocks noGrp="1"/>
          </p:cNvSpPr>
          <p:nvPr>
            <p:ph idx="1"/>
          </p:nvPr>
        </p:nvSpPr>
        <p:spPr>
          <a:xfrm>
            <a:off x="409575" y="1143000"/>
            <a:ext cx="5339375" cy="4983163"/>
          </a:xfrm>
          <a:solidFill>
            <a:schemeClr val="bg1"/>
          </a:solidFill>
          <a:ln>
            <a:noFill/>
          </a:ln>
        </p:spPr>
        <p:txBody>
          <a:bodyPr/>
          <a:lstStyle/>
          <a:p>
            <a:pPr marL="0" lvl="1" indent="0" eaLnBrk="1" hangingPunct="1">
              <a:lnSpc>
                <a:spcPct val="90000"/>
              </a:lnSpc>
              <a:spcBef>
                <a:spcPct val="100000"/>
              </a:spcBef>
              <a:buClr>
                <a:srgbClr val="009DDC"/>
              </a:buClr>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观察三种疾病迹象：</a:t>
            </a:r>
          </a:p>
          <a:p>
            <a:pPr lvl="1" eaLnBrk="1" hangingPunct="1">
              <a:buFont typeface="Wingdings" charset="2"/>
              <a:buChar char="l"/>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呕吐</a:t>
            </a:r>
          </a:p>
          <a:p>
            <a:pPr lvl="1" eaLnBrk="1" hangingPunct="1">
              <a:buFont typeface="Wingdings" charset="2"/>
              <a:buChar char="l"/>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去洗手间的次数过多</a:t>
            </a:r>
          </a:p>
          <a:p>
            <a:pPr lvl="1" eaLnBrk="1" hangingPunct="1">
              <a:buFont typeface="Wingdings" charset="2"/>
              <a:buChar char="l"/>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皮肤、眼睛和指甲发黄</a:t>
            </a:r>
          </a:p>
          <a:p>
            <a:pPr lvl="1" eaLnBrk="1" hangingPunct="1">
              <a:buFont typeface="Wingdings" charset="2"/>
              <a:buChar char="l"/>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冷汗或寒战（表示在发烧）</a:t>
            </a:r>
          </a:p>
          <a:p>
            <a:pPr lvl="1" eaLnBrk="1" hangingPunct="1">
              <a:buFont typeface="Wingdings" charset="2"/>
              <a:buChar char="l"/>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持续流鼻涕和打喷嚏</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3-30</a:t>
            </a:r>
          </a:p>
        </p:txBody>
      </p:sp>
      <p:pic>
        <p:nvPicPr>
          <p:cNvPr id="7" name="Picture Placeholder 5">
            <a:extLst>
              <a:ext uri="{FF2B5EF4-FFF2-40B4-BE49-F238E27FC236}">
                <a16:creationId xmlns:a16="http://schemas.microsoft.com/office/drawing/2014/main" id="{AEB0BF3B-FB83-47F1-BFF6-073EF7D6CAA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extLst>
      <p:ext uri="{BB962C8B-B14F-4D97-AF65-F5344CB8AC3E}">
        <p14:creationId xmlns:p14="http://schemas.microsoft.com/office/powerpoint/2010/main" val="66172105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因医学疾病限制或禁止员工进入餐饮机构</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3-31</a:t>
            </a:r>
          </a:p>
        </p:txBody>
      </p:sp>
      <p:graphicFrame>
        <p:nvGraphicFramePr>
          <p:cNvPr id="2" name="Table 1"/>
          <p:cNvGraphicFramePr>
            <a:graphicFrameLocks noGrp="1"/>
          </p:cNvGraphicFramePr>
          <p:nvPr>
            <p:extLst>
              <p:ext uri="{D42A27DB-BD31-4B8C-83A1-F6EECF244321}">
                <p14:modId xmlns:p14="http://schemas.microsoft.com/office/powerpoint/2010/main" val="409470465"/>
              </p:ext>
            </p:extLst>
          </p:nvPr>
        </p:nvGraphicFramePr>
        <p:xfrm>
          <a:off x="571500" y="1169234"/>
          <a:ext cx="7881378" cy="4038960"/>
        </p:xfrm>
        <a:graphic>
          <a:graphicData uri="http://schemas.openxmlformats.org/drawingml/2006/table">
            <a:tbl>
              <a:tblPr firstRow="1" bandRow="1">
                <a:tableStyleId>{5C22544A-7EE6-4342-B048-85BDC9FD1C3A}</a:tableStyleId>
              </a:tblPr>
              <a:tblGrid>
                <a:gridCol w="2769733">
                  <a:extLst>
                    <a:ext uri="{9D8B030D-6E8A-4147-A177-3AD203B41FA5}">
                      <a16:colId xmlns:a16="http://schemas.microsoft.com/office/drawing/2014/main" val="20000"/>
                    </a:ext>
                  </a:extLst>
                </a:gridCol>
                <a:gridCol w="5111645">
                  <a:extLst>
                    <a:ext uri="{9D8B030D-6E8A-4147-A177-3AD203B41FA5}">
                      <a16:colId xmlns:a16="http://schemas.microsoft.com/office/drawing/2014/main" val="20001"/>
                    </a:ext>
                  </a:extLst>
                </a:gridCol>
              </a:tblGrid>
              <a:tr h="405956">
                <a:tc>
                  <a:txBody>
                    <a:bodyPr/>
                    <a:lstStyle/>
                    <a:p>
                      <a:r>
                        <a:rPr>
                          <a:latin typeface="Arial Narrow" panose="020B0606020202030204" pitchFamily="34" charset="0"/>
                          <a:ea typeface="SimHei" panose="02010609060101010101" pitchFamily="49" charset="-122"/>
                          <a:sym typeface="Arial Narrow" panose="020B0606020202030204" pitchFamily="34" charset="0"/>
                        </a:rPr>
                        <a:t>如果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a:latin typeface="Arial Narrow" panose="020B0606020202030204" pitchFamily="34" charset="0"/>
                          <a:ea typeface="SimHei" panose="02010609060101010101" pitchFamily="49" charset="-122"/>
                          <a:sym typeface="Arial Narrow" panose="020B0606020202030204" pitchFamily="34" charset="0"/>
                        </a:rPr>
                        <a:t>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1301284">
                <a:tc>
                  <a:txBody>
                    <a:bodyPr/>
                    <a:lstStyle/>
                    <a:p>
                      <a:pPr marL="0" lvl="1" eaLnBrk="0" hangingPunct="0">
                        <a:spcBef>
                          <a:spcPts val="900"/>
                        </a:spcBef>
                        <a:defRPr/>
                      </a:pPr>
                      <a:r>
                        <a:rPr lang="en-US" sz="2200" b="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食品操作者</a:t>
                      </a:r>
                      <a:r>
                        <a:rPr lang="en-US" sz="2200" b="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有感染的伤口或疖子并且未适当地包扎。</a:t>
                      </a:r>
                      <a:endParaRPr lang="zh-CN" sz="2200" b="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1"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限制</a:t>
                      </a:r>
                      <a:r>
                        <a:rPr lang="en-US" sz="2200" b="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食品操作者处理暴露在外面的</a:t>
                      </a:r>
                      <a:r>
                        <a:rPr lang="en-US" sz="2200" b="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
                      </a:r>
                      <a:br>
                        <a:rPr lang="en-US" sz="2200" b="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br>
                      <a:r>
                        <a:rPr lang="en-US" sz="2200" b="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食品、厨房用具和设备</a:t>
                      </a:r>
                      <a:r>
                        <a:rPr lang="en-US" sz="2200" b="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	</a:t>
                      </a:r>
                    </a:p>
                    <a:p>
                      <a:endParaRPr lang="zh-CN" sz="2200" dirty="0">
                        <a:latin typeface="Arial Narrow" panose="020B0606020202030204" pitchFamily="34" charset="0"/>
                        <a:ea typeface="SimHei" panose="02010609060101010101" pitchFamily="49" charset="-122"/>
                        <a:sym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r h="40595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200" b="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食品操作者</a:t>
                      </a:r>
                      <a:r>
                        <a:rPr lang="en-US" sz="2200" b="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喉咙痛并伴随发烧。</a:t>
                      </a:r>
                      <a:endParaRPr lang="zh-CN" sz="2200" b="0" dirty="0">
                        <a:latin typeface="Arial Narrow" panose="020B0606020202030204" pitchFamily="34" charset="0"/>
                        <a:ea typeface="SimHei" panose="02010609060101010101" pitchFamily="49" charset="-122"/>
                        <a:sym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7472" lvl="1" indent="-347472" algn="l" rtl="0" eaLnBrk="1" fontAlgn="base" hangingPunct="1">
                        <a:lnSpc>
                          <a:spcPct val="100000"/>
                        </a:lnSpc>
                        <a:spcBef>
                          <a:spcPts val="900"/>
                        </a:spcBef>
                        <a:spcAft>
                          <a:spcPct val="0"/>
                        </a:spcAft>
                        <a:buClr>
                          <a:srgbClr val="E97635"/>
                        </a:buClr>
                        <a:buSzPct val="75000"/>
                        <a:buFont typeface="Wingdings" charset="2"/>
                        <a:buChar char="l"/>
                        <a:defRPr/>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限制食品操作者处理暴露在外面的食品、厨房用具和设备。</a:t>
                      </a:r>
                    </a:p>
                    <a:p>
                      <a:pPr marL="347472" lvl="1" indent="-347472" algn="l" rtl="0" eaLnBrk="1" fontAlgn="base" hangingPunct="1">
                        <a:lnSpc>
                          <a:spcPct val="100000"/>
                        </a:lnSpc>
                        <a:spcBef>
                          <a:spcPts val="900"/>
                        </a:spcBef>
                        <a:spcAft>
                          <a:spcPct val="0"/>
                        </a:spcAft>
                        <a:buClr>
                          <a:srgbClr val="E97635"/>
                        </a:buClr>
                        <a:buSzPct val="75000"/>
                        <a:buFont typeface="Wingdings" charset="2"/>
                        <a:buChar char="l"/>
                        <a:defRPr/>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禁止食品操作者进入餐饮机构（如果您的主要供餐对象是高危人士）。</a:t>
                      </a:r>
                    </a:p>
                    <a:p>
                      <a:pPr marL="347472" lvl="1" indent="-347472" algn="l" rtl="0" eaLnBrk="1" fontAlgn="base" hangingPunct="1">
                        <a:lnSpc>
                          <a:spcPct val="100000"/>
                        </a:lnSpc>
                        <a:spcBef>
                          <a:spcPts val="900"/>
                        </a:spcBef>
                        <a:spcAft>
                          <a:spcPct val="0"/>
                        </a:spcAft>
                        <a:buClr>
                          <a:srgbClr val="E97635"/>
                        </a:buClr>
                        <a:buSzPct val="75000"/>
                        <a:buFont typeface="Wingdings" charset="2"/>
                        <a:buChar char="l"/>
                        <a:defRPr/>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食品操作者必须出具执业医师提供的书面解禁文件才能恢复工作。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413888305"/>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因医学疾病限制或禁止员工进入餐饮机构</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3-32</a:t>
            </a:r>
          </a:p>
        </p:txBody>
      </p:sp>
      <p:graphicFrame>
        <p:nvGraphicFramePr>
          <p:cNvPr id="2" name="Table 1"/>
          <p:cNvGraphicFramePr>
            <a:graphicFrameLocks noGrp="1"/>
          </p:cNvGraphicFramePr>
          <p:nvPr>
            <p:extLst>
              <p:ext uri="{D42A27DB-BD31-4B8C-83A1-F6EECF244321}">
                <p14:modId xmlns:p14="http://schemas.microsoft.com/office/powerpoint/2010/main" val="2160211602"/>
              </p:ext>
            </p:extLst>
          </p:nvPr>
        </p:nvGraphicFramePr>
        <p:xfrm>
          <a:off x="571500" y="1169234"/>
          <a:ext cx="7881378" cy="2402396"/>
        </p:xfrm>
        <a:graphic>
          <a:graphicData uri="http://schemas.openxmlformats.org/drawingml/2006/table">
            <a:tbl>
              <a:tblPr firstRow="1" bandRow="1">
                <a:tableStyleId>{5C22544A-7EE6-4342-B048-85BDC9FD1C3A}</a:tableStyleId>
              </a:tblPr>
              <a:tblGrid>
                <a:gridCol w="2769733">
                  <a:extLst>
                    <a:ext uri="{9D8B030D-6E8A-4147-A177-3AD203B41FA5}">
                      <a16:colId xmlns:a16="http://schemas.microsoft.com/office/drawing/2014/main" val="20000"/>
                    </a:ext>
                  </a:extLst>
                </a:gridCol>
                <a:gridCol w="5111645">
                  <a:extLst>
                    <a:ext uri="{9D8B030D-6E8A-4147-A177-3AD203B41FA5}">
                      <a16:colId xmlns:a16="http://schemas.microsoft.com/office/drawing/2014/main" val="20001"/>
                    </a:ext>
                  </a:extLst>
                </a:gridCol>
              </a:tblGrid>
              <a:tr h="405956">
                <a:tc>
                  <a:txBody>
                    <a:bodyPr/>
                    <a:lstStyle/>
                    <a:p>
                      <a:r>
                        <a:rPr dirty="0" err="1">
                          <a:latin typeface="Arial Narrow" panose="020B0606020202030204" pitchFamily="34" charset="0"/>
                          <a:ea typeface="SimHei" panose="02010609060101010101" pitchFamily="49" charset="-122"/>
                          <a:sym typeface="Arial Narrow" panose="020B0606020202030204" pitchFamily="34" charset="0"/>
                        </a:rPr>
                        <a:t>如果</a:t>
                      </a:r>
                      <a:endParaRPr dirty="0">
                        <a:latin typeface="Arial Narrow" panose="020B0606020202030204" pitchFamily="34" charset="0"/>
                        <a:ea typeface="SimHei" panose="02010609060101010101" pitchFamily="49" charset="-122"/>
                        <a:sym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a:latin typeface="Arial Narrow" panose="020B0606020202030204" pitchFamily="34" charset="0"/>
                          <a:ea typeface="SimHei" panose="02010609060101010101" pitchFamily="49" charset="-122"/>
                          <a:sym typeface="Arial Narrow" panose="020B0606020202030204" pitchFamily="34" charset="0"/>
                        </a:rPr>
                        <a:t>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1301284">
                <a:tc>
                  <a:txBody>
                    <a:bodyPr/>
                    <a:lstStyle/>
                    <a:p>
                      <a:pPr marL="0" lvl="1" eaLnBrk="0" hangingPunct="0">
                        <a:spcBef>
                          <a:spcPts val="900"/>
                        </a:spcBef>
                        <a:defRPr/>
                      </a:pPr>
                      <a:r>
                        <a:rPr lang="en-US" sz="2200" b="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食品操作者 </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持续打喷嚏、咳嗽或流鼻涕 </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眼睛、鼻子或嘴巴有分泌物排出</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1" algn="l" defTabSz="914400" rtl="0" eaLnBrk="0" latinLnBrk="0" hangingPunct="0">
                        <a:spcBef>
                          <a:spcPts val="900"/>
                        </a:spcBef>
                        <a:defRPr/>
                      </a:pPr>
                      <a:r>
                        <a:rPr lang="en-US" sz="2200" b="1" kern="1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限制</a:t>
                      </a:r>
                      <a:r>
                        <a:rPr lang="en-US" sz="2200" b="0" kern="1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食品操作者处理暴露在外面的</a:t>
                      </a:r>
                      <a:r>
                        <a:rPr lang="en-US" sz="2200" b="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
                      </a:r>
                      <a:br>
                        <a:rPr lang="en-US" sz="2200" b="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br>
                      <a:r>
                        <a:rPr lang="en-US" sz="2200" b="0" kern="1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食品、厨房用具和设备</a:t>
                      </a:r>
                      <a:r>
                        <a:rPr lang="en-US" sz="2200" b="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9045467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因医学疾病限制或禁止员工进入餐饮机构</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3-33</a:t>
            </a:r>
          </a:p>
        </p:txBody>
      </p:sp>
      <p:graphicFrame>
        <p:nvGraphicFramePr>
          <p:cNvPr id="2" name="Table 1"/>
          <p:cNvGraphicFramePr>
            <a:graphicFrameLocks noGrp="1"/>
          </p:cNvGraphicFramePr>
          <p:nvPr>
            <p:extLst>
              <p:ext uri="{D42A27DB-BD31-4B8C-83A1-F6EECF244321}">
                <p14:modId xmlns:p14="http://schemas.microsoft.com/office/powerpoint/2010/main" val="3874550638"/>
              </p:ext>
            </p:extLst>
          </p:nvPr>
        </p:nvGraphicFramePr>
        <p:xfrm>
          <a:off x="576072" y="941833"/>
          <a:ext cx="7912607" cy="5573267"/>
        </p:xfrm>
        <a:graphic>
          <a:graphicData uri="http://schemas.openxmlformats.org/drawingml/2006/table">
            <a:tbl>
              <a:tblPr firstRow="1" bandRow="1">
                <a:tableStyleId>{5C22544A-7EE6-4342-B048-85BDC9FD1C3A}</a:tableStyleId>
              </a:tblPr>
              <a:tblGrid>
                <a:gridCol w="2038675">
                  <a:extLst>
                    <a:ext uri="{9D8B030D-6E8A-4147-A177-3AD203B41FA5}">
                      <a16:colId xmlns:a16="http://schemas.microsoft.com/office/drawing/2014/main" val="20000"/>
                    </a:ext>
                  </a:extLst>
                </a:gridCol>
                <a:gridCol w="5873932">
                  <a:extLst>
                    <a:ext uri="{9D8B030D-6E8A-4147-A177-3AD203B41FA5}">
                      <a16:colId xmlns:a16="http://schemas.microsoft.com/office/drawing/2014/main" val="20001"/>
                    </a:ext>
                  </a:extLst>
                </a:gridCol>
              </a:tblGrid>
              <a:tr h="366416">
                <a:tc>
                  <a:txBody>
                    <a:bodyPr/>
                    <a:lstStyle/>
                    <a:p>
                      <a:r>
                        <a:rPr>
                          <a:latin typeface="Arial Narrow" panose="020B0606020202030204" pitchFamily="34" charset="0"/>
                          <a:ea typeface="SimHei" panose="02010609060101010101" pitchFamily="49" charset="-122"/>
                          <a:sym typeface="Arial Narrow" panose="020B0606020202030204" pitchFamily="34" charset="0"/>
                        </a:rPr>
                        <a:t>如果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a:latin typeface="Arial Narrow" panose="020B0606020202030204" pitchFamily="34" charset="0"/>
                          <a:ea typeface="SimHei" panose="02010609060101010101" pitchFamily="49" charset="-122"/>
                          <a:sym typeface="Arial Narrow" panose="020B0606020202030204" pitchFamily="34" charset="0"/>
                        </a:rPr>
                        <a:t>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5206851">
                <a:tc>
                  <a:txBody>
                    <a:bodyPr/>
                    <a:lstStyle/>
                    <a:p>
                      <a:pPr marL="0" lvl="1" eaLnBrk="0" hangingPunct="0">
                        <a:defRPr/>
                      </a:pPr>
                      <a:r>
                        <a:rPr lang="en-US" sz="2000" b="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食品操作者至少有以下一种</a:t>
                      </a:r>
                      <a:r>
                        <a:rPr lang="en-US" sz="2000" b="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传染病症状：</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呕吐</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腹泻</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黄疸</a:t>
                      </a: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
                      </a:r>
                      <a:b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b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（皮肤或眼睛发黄）</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lvl="1" indent="0" eaLnBrk="0" hangingPunct="0">
                        <a:spcBef>
                          <a:spcPts val="900"/>
                        </a:spcBef>
                        <a:buClr>
                          <a:srgbClr val="005CAB"/>
                        </a:buClr>
                        <a:buSzPct val="75000"/>
                        <a:buFont typeface="Wingdings" charset="2"/>
                        <a:buNone/>
                        <a:defRPr/>
                      </a:pPr>
                      <a:r>
                        <a:rPr lang="en-US" sz="2000" b="1" kern="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禁止</a:t>
                      </a:r>
                      <a:r>
                        <a:rPr lang="en-US" sz="2000" b="0" kern="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食品操作者进入餐饮机构。</a:t>
                      </a:r>
                    </a:p>
                    <a:p>
                      <a:pPr>
                        <a:spcBef>
                          <a:spcPts val="1800"/>
                        </a:spcBef>
                      </a:pPr>
                      <a:r>
                        <a:rPr lang="en-US" sz="2000" b="1" i="0" u="none" strike="noStrike" kern="1200" baseline="0" dirty="0">
                          <a:solidFill>
                            <a:schemeClr val="dk1"/>
                          </a:solidFill>
                          <a:latin typeface="Arial Narrow" panose="020B0606020202030204" pitchFamily="34" charset="0"/>
                          <a:ea typeface="SimHei" panose="02010609060101010101" pitchFamily="49" charset="-122"/>
                          <a:cs typeface="SimSun"/>
                          <a:sym typeface="Arial Narrow" panose="020B0606020202030204" pitchFamily="34" charset="0"/>
                        </a:rPr>
                        <a:t>呕吐和腹泻</a:t>
                      </a:r>
                      <a:endParaRPr lang="zh-CN" sz="2000" b="0" i="0" u="none" strike="noStrike" kern="1200" baseline="0" dirty="0">
                        <a:solidFill>
                          <a:schemeClr val="dk1"/>
                        </a:solidFill>
                        <a:latin typeface="Arial Narrow" panose="020B0606020202030204" pitchFamily="34" charset="0"/>
                        <a:ea typeface="SimHei" panose="02010609060101010101" pitchFamily="49" charset="-122"/>
                        <a:cs typeface="SimSun"/>
                        <a:sym typeface="Arial Narrow" panose="020B0606020202030204" pitchFamily="34" charset="0"/>
                      </a:endParaRPr>
                    </a:p>
                    <a:p>
                      <a:pPr>
                        <a:spcBef>
                          <a:spcPts val="300"/>
                        </a:spcBef>
                      </a:pPr>
                      <a:r>
                        <a:rPr lang="en-US" sz="2000" b="0" i="0" u="none" strike="noStrike" kern="1200" baseline="0" dirty="0">
                          <a:solidFill>
                            <a:schemeClr val="dk1"/>
                          </a:solidFill>
                          <a:latin typeface="Arial Narrow" panose="020B0606020202030204" pitchFamily="34" charset="0"/>
                          <a:ea typeface="SimHei" panose="02010609060101010101" pitchFamily="49" charset="-122"/>
                          <a:cs typeface="SimSun"/>
                          <a:sym typeface="Arial Narrow" panose="020B0606020202030204" pitchFamily="34" charset="0"/>
                        </a:rPr>
                        <a:t>在恢复工作之前，食品操作者必须：</a:t>
                      </a:r>
                    </a:p>
                    <a:p>
                      <a:pPr marL="347472" lvl="1" indent="-347472" algn="l" defTabSz="914400" rtl="0" eaLnBrk="1" fontAlgn="base" latinLnBrk="0" hangingPunct="1">
                        <a:lnSpc>
                          <a:spcPct val="100000"/>
                        </a:lnSpc>
                        <a:spcBef>
                          <a:spcPts val="300"/>
                        </a:spcBef>
                        <a:spcAft>
                          <a:spcPct val="0"/>
                        </a:spcAft>
                        <a:buClr>
                          <a:srgbClr val="E97635"/>
                        </a:buClr>
                        <a:buSzPct val="75000"/>
                        <a:buFont typeface="Wingdings" charset="2"/>
                        <a:buChar char="l"/>
                        <a:defRPr/>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至少 24 小时没有出现过症状。</a:t>
                      </a:r>
                    </a:p>
                    <a:p>
                      <a:pPr marL="0" lvl="1" indent="0" algn="l" defTabSz="914400" rtl="0" eaLnBrk="1" fontAlgn="base" latinLnBrk="0" hangingPunct="1">
                        <a:lnSpc>
                          <a:spcPct val="100000"/>
                        </a:lnSpc>
                        <a:spcBef>
                          <a:spcPts val="300"/>
                        </a:spcBef>
                        <a:spcAft>
                          <a:spcPct val="0"/>
                        </a:spcAft>
                        <a:buClr>
                          <a:srgbClr val="E97635"/>
                        </a:buClr>
                        <a:buSzPct val="75000"/>
                        <a:buFont typeface="Wingdings" charset="2"/>
                        <a:buNone/>
                        <a:defRPr/>
                      </a:pPr>
                      <a:r>
                        <a:rPr lang="en-US" sz="20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或</a:t>
                      </a:r>
                    </a:p>
                    <a:p>
                      <a:pPr marL="347472" lvl="1" indent="-347472" algn="l" defTabSz="914400" rtl="0" eaLnBrk="1" fontAlgn="base" latinLnBrk="0" hangingPunct="1">
                        <a:lnSpc>
                          <a:spcPct val="100000"/>
                        </a:lnSpc>
                        <a:spcBef>
                          <a:spcPts val="300"/>
                        </a:spcBef>
                        <a:spcAft>
                          <a:spcPct val="0"/>
                        </a:spcAft>
                        <a:buClr>
                          <a:srgbClr val="E97635"/>
                        </a:buClr>
                        <a:buSzPct val="75000"/>
                        <a:buFont typeface="Wingdings" charset="2"/>
                        <a:buChar char="l"/>
                        <a:defRPr/>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出具执业医师提供的书面解禁文件。</a:t>
                      </a:r>
                    </a:p>
                    <a:p>
                      <a:pPr>
                        <a:spcBef>
                          <a:spcPts val="1800"/>
                        </a:spcBef>
                      </a:pPr>
                      <a:r>
                        <a:rPr lang="en-US" sz="2000" b="1" i="0" u="none" strike="noStrike" kern="1200" baseline="0" dirty="0">
                          <a:solidFill>
                            <a:schemeClr val="dk1"/>
                          </a:solidFill>
                          <a:latin typeface="Arial Narrow" panose="020B0606020202030204" pitchFamily="34" charset="0"/>
                          <a:ea typeface="SimHei" panose="02010609060101010101" pitchFamily="49" charset="-122"/>
                          <a:cs typeface="SimSun"/>
                          <a:sym typeface="Arial Narrow" panose="020B0606020202030204" pitchFamily="34" charset="0"/>
                        </a:rPr>
                        <a:t>黄疸</a:t>
                      </a:r>
                      <a:endParaRPr lang="zh-CN" sz="2000" b="0" i="0" u="none" strike="noStrike" kern="1200" baseline="0" dirty="0">
                        <a:solidFill>
                          <a:schemeClr val="dk1"/>
                        </a:solidFill>
                        <a:latin typeface="Arial Narrow" panose="020B0606020202030204" pitchFamily="34" charset="0"/>
                        <a:ea typeface="SimHei" panose="02010609060101010101" pitchFamily="49" charset="-122"/>
                        <a:cs typeface="SimSun"/>
                        <a:sym typeface="Arial Narrow" panose="020B0606020202030204" pitchFamily="34" charset="0"/>
                      </a:endParaRPr>
                    </a:p>
                    <a:p>
                      <a:pPr>
                        <a:spcBef>
                          <a:spcPts val="300"/>
                        </a:spcBef>
                      </a:pPr>
                      <a:r>
                        <a:rPr lang="en-US" sz="2000" b="0" i="0" u="none" strike="noStrike" kern="1200" baseline="0" dirty="0">
                          <a:solidFill>
                            <a:schemeClr val="dk1"/>
                          </a:solidFill>
                          <a:latin typeface="Arial Narrow" panose="020B0606020202030204" pitchFamily="34" charset="0"/>
                          <a:ea typeface="SimHei" panose="02010609060101010101" pitchFamily="49" charset="-122"/>
                          <a:cs typeface="SimSun"/>
                          <a:sym typeface="Arial Narrow" panose="020B0606020202030204" pitchFamily="34" charset="0"/>
                        </a:rPr>
                        <a:t>将食品操作者的情况报告给监管部门。禁止有黄疸症状达到 7 天或以下的食品操作者进入餐饮机构。</a:t>
                      </a:r>
                    </a:p>
                    <a:p>
                      <a:pPr>
                        <a:spcBef>
                          <a:spcPts val="1200"/>
                        </a:spcBef>
                      </a:pPr>
                      <a:r>
                        <a:rPr lang="en-US" sz="2000" b="0" i="0" u="none" strike="noStrike" kern="1200" baseline="0" dirty="0">
                          <a:solidFill>
                            <a:schemeClr val="dk1"/>
                          </a:solidFill>
                          <a:latin typeface="Arial Narrow" panose="020B0606020202030204" pitchFamily="34" charset="0"/>
                          <a:ea typeface="SimHei" panose="02010609060101010101" pitchFamily="49" charset="-122"/>
                          <a:cs typeface="SimSun"/>
                          <a:sym typeface="Arial Narrow" panose="020B0606020202030204" pitchFamily="34" charset="0"/>
                        </a:rPr>
                        <a:t>在恢复工作之前，食品操作者必须：</a:t>
                      </a:r>
                    </a:p>
                    <a:p>
                      <a:pPr marL="347472" lvl="1" indent="-347472" algn="l" defTabSz="914400" rtl="0" eaLnBrk="1" fontAlgn="base" latinLnBrk="0" hangingPunct="1">
                        <a:lnSpc>
                          <a:spcPct val="100000"/>
                        </a:lnSpc>
                        <a:spcBef>
                          <a:spcPts val="300"/>
                        </a:spcBef>
                        <a:spcAft>
                          <a:spcPct val="0"/>
                        </a:spcAft>
                        <a:buClr>
                          <a:srgbClr val="E97635"/>
                        </a:buClr>
                        <a:buSzPct val="75000"/>
                        <a:buFont typeface="Wingdings" charset="2"/>
                        <a:buChar char="l"/>
                        <a:defRPr/>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出具执业医师提供的书面解禁文件 </a:t>
                      </a:r>
                    </a:p>
                    <a:p>
                      <a:pPr marL="0" lvl="1" indent="0" algn="l" defTabSz="914400" rtl="0" eaLnBrk="1" fontAlgn="base" latinLnBrk="0" hangingPunct="1">
                        <a:lnSpc>
                          <a:spcPct val="100000"/>
                        </a:lnSpc>
                        <a:spcBef>
                          <a:spcPts val="300"/>
                        </a:spcBef>
                        <a:spcAft>
                          <a:spcPct val="0"/>
                        </a:spcAft>
                        <a:buClr>
                          <a:srgbClr val="E97635"/>
                        </a:buClr>
                        <a:buSzPct val="75000"/>
                        <a:buFont typeface="Wingdings" charset="2"/>
                        <a:buNone/>
                        <a:defRPr/>
                      </a:pPr>
                      <a:r>
                        <a:rPr lang="en-US" sz="20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并且 </a:t>
                      </a:r>
                    </a:p>
                    <a:p>
                      <a:pPr marL="347472" lvl="1" indent="-347472" algn="l" defTabSz="914400" rtl="0" eaLnBrk="1" fontAlgn="base" latinLnBrk="0" hangingPunct="1">
                        <a:lnSpc>
                          <a:spcPct val="100000"/>
                        </a:lnSpc>
                        <a:spcBef>
                          <a:spcPts val="300"/>
                        </a:spcBef>
                        <a:spcAft>
                          <a:spcPct val="0"/>
                        </a:spcAft>
                        <a:buClr>
                          <a:srgbClr val="E97635"/>
                        </a:buClr>
                        <a:buSzPct val="75000"/>
                        <a:buFont typeface="Wingdings" charset="2"/>
                        <a:buChar char="l"/>
                        <a:defRPr/>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获得监管部门的批准</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3519577441"/>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因医学疾病限制或禁止员工进入餐饮机构</a:t>
            </a:r>
          </a:p>
        </p:txBody>
      </p:sp>
      <p:sp>
        <p:nvSpPr>
          <p:cNvPr id="1044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3-34</a:t>
            </a:r>
          </a:p>
        </p:txBody>
      </p:sp>
      <p:graphicFrame>
        <p:nvGraphicFramePr>
          <p:cNvPr id="2" name="Table 1"/>
          <p:cNvGraphicFramePr>
            <a:graphicFrameLocks noGrp="1"/>
          </p:cNvGraphicFramePr>
          <p:nvPr>
            <p:extLst>
              <p:ext uri="{D42A27DB-BD31-4B8C-83A1-F6EECF244321}">
                <p14:modId xmlns:p14="http://schemas.microsoft.com/office/powerpoint/2010/main" val="1009412794"/>
              </p:ext>
            </p:extLst>
          </p:nvPr>
        </p:nvGraphicFramePr>
        <p:xfrm>
          <a:off x="576073" y="950404"/>
          <a:ext cx="8131366" cy="4664012"/>
        </p:xfrm>
        <a:graphic>
          <a:graphicData uri="http://schemas.openxmlformats.org/drawingml/2006/table">
            <a:tbl>
              <a:tblPr firstRow="1" bandRow="1">
                <a:tableStyleId>{5C22544A-7EE6-4342-B048-85BDC9FD1C3A}</a:tableStyleId>
              </a:tblPr>
              <a:tblGrid>
                <a:gridCol w="4300727">
                  <a:extLst>
                    <a:ext uri="{9D8B030D-6E8A-4147-A177-3AD203B41FA5}">
                      <a16:colId xmlns:a16="http://schemas.microsoft.com/office/drawing/2014/main" val="20000"/>
                    </a:ext>
                  </a:extLst>
                </a:gridCol>
                <a:gridCol w="3830639">
                  <a:extLst>
                    <a:ext uri="{9D8B030D-6E8A-4147-A177-3AD203B41FA5}">
                      <a16:colId xmlns:a16="http://schemas.microsoft.com/office/drawing/2014/main" val="20001"/>
                    </a:ext>
                  </a:extLst>
                </a:gridCol>
              </a:tblGrid>
              <a:tr h="405956">
                <a:tc>
                  <a:txBody>
                    <a:bodyPr/>
                    <a:lstStyle/>
                    <a:p>
                      <a:r>
                        <a:rPr dirty="0" err="1">
                          <a:latin typeface="Arial Narrow" panose="020B0606020202030204" pitchFamily="34" charset="0"/>
                          <a:ea typeface="SimHei" panose="02010609060101010101" pitchFamily="49" charset="-122"/>
                          <a:sym typeface="Arial Narrow" panose="020B0606020202030204" pitchFamily="34" charset="0"/>
                        </a:rPr>
                        <a:t>如果</a:t>
                      </a:r>
                      <a:endParaRPr dirty="0">
                        <a:latin typeface="Arial Narrow" panose="020B0606020202030204" pitchFamily="34" charset="0"/>
                        <a:ea typeface="SimHei" panose="02010609060101010101" pitchFamily="49" charset="-122"/>
                        <a:sym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tc>
                  <a:txBody>
                    <a:bodyPr/>
                    <a:lstStyle/>
                    <a:p>
                      <a:r>
                        <a:rPr>
                          <a:latin typeface="Arial Narrow" panose="020B0606020202030204" pitchFamily="34" charset="0"/>
                          <a:ea typeface="SimHei" panose="02010609060101010101" pitchFamily="49" charset="-122"/>
                          <a:sym typeface="Arial Narrow" panose="020B0606020202030204" pitchFamily="34" charset="0"/>
                        </a:rPr>
                        <a:t>则</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97635"/>
                    </a:solidFill>
                  </a:tcPr>
                </a:tc>
                <a:extLst>
                  <a:ext uri="{0D108BD9-81ED-4DB2-BD59-A6C34878D82A}">
                    <a16:rowId xmlns:a16="http://schemas.microsoft.com/office/drawing/2014/main" val="10000"/>
                  </a:ext>
                </a:extLst>
              </a:tr>
              <a:tr h="4258056">
                <a:tc>
                  <a:txBody>
                    <a:bodyPr/>
                    <a:lstStyle/>
                    <a:p>
                      <a:pPr marL="0" lvl="1" eaLnBrk="0" hangingPunct="0">
                        <a:defRPr/>
                      </a:pPr>
                      <a:r>
                        <a:rPr lang="en-US" sz="2000" b="0" kern="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食品操作者呕吐或腹泻，并且被诊断为患有以下一种病原体导致的疾病：</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诺瓦克病毒</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i="1"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志贺氏菌</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非伤寒</a:t>
                      </a:r>
                      <a:r>
                        <a:rPr lang="en-US" sz="2200" i="1"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沙门氏菌</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产志贺毒素</a:t>
                      </a:r>
                      <a:r>
                        <a:rPr lang="en-US" sz="2200" i="1"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大肠杆菌</a:t>
                      </a: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 (STEC)</a:t>
                      </a:r>
                    </a:p>
                    <a:p>
                      <a:pPr marL="0" lvl="1" eaLnBrk="0" hangingPunct="0">
                        <a:spcBef>
                          <a:spcPts val="1200"/>
                        </a:spcBef>
                        <a:defRPr/>
                      </a:pPr>
                      <a:r>
                        <a:rPr lang="en-US" sz="2000" b="0" kern="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食品操作者被诊断为患有以下任何一种病原体导致的疾病：</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甲型肝炎</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伤寒</a:t>
                      </a:r>
                      <a:r>
                        <a:rPr lang="en-US" sz="2200" i="1"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沙门氏菌</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b="1"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禁止</a:t>
                      </a: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食品操作者进入餐饮机构。</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向监管部门</a:t>
                      </a:r>
                      <a:r>
                        <a:rPr lang="en-US" sz="2200" b="1"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报告</a:t>
                      </a: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情况。</a:t>
                      </a:r>
                    </a:p>
                    <a:p>
                      <a:pPr marL="347472" lvl="1" indent="-347472" algn="l" defTabSz="914400" rtl="0" eaLnBrk="1" fontAlgn="base" latinLnBrk="0" hangingPunct="1">
                        <a:lnSpc>
                          <a:spcPct val="100000"/>
                        </a:lnSpc>
                        <a:spcBef>
                          <a:spcPts val="900"/>
                        </a:spcBef>
                        <a:spcAft>
                          <a:spcPct val="0"/>
                        </a:spcAft>
                        <a:buClr>
                          <a:srgbClr val="E97635"/>
                        </a:buClr>
                        <a:buSzPct val="75000"/>
                        <a:buFont typeface="Wingdings" charset="2"/>
                        <a:buChar char="l"/>
                        <a:defRPr/>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与执业医师和当地监管部门合作。</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51953391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9" name="Rectangle 11"/>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食品流程：简介</a:t>
            </a:r>
          </a:p>
        </p:txBody>
      </p:sp>
      <p:sp>
        <p:nvSpPr>
          <p:cNvPr id="108546" name="Rectangle 3"/>
          <p:cNvSpPr>
            <a:spLocks noGrp="1" noChangeArrowheads="1"/>
          </p:cNvSpPr>
          <p:nvPr>
            <p:ph idx="1"/>
          </p:nvPr>
        </p:nvSpPr>
        <p:spPr>
          <a:noFill/>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目标：</a:t>
            </a:r>
          </a:p>
          <a:p>
            <a:pPr marL="0" lvl="1" indent="0" eaLnBrk="1" hangingPunct="1">
              <a:buNone/>
              <a:defRPr/>
            </a:pPr>
            <a:r>
              <a:rPr lang="en-US" dirty="0">
                <a:latin typeface="Arial Narrow" panose="020B0606020202030204" pitchFamily="34" charset="0"/>
                <a:ea typeface="SimHei" panose="02010609060101010101" pitchFamily="49" charset="-122"/>
                <a:sym typeface="Arial Narrow" panose="020B0606020202030204" pitchFamily="34" charset="0"/>
              </a:rPr>
              <a:t>本章结束时，您应该能够认识以下事项：</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如何防止交叉污染</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如何避免时间与温度处理不当</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如何正确地使用和维护温度计</a:t>
            </a: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8547" name="Rectangle 4"/>
          <p:cNvSpPr>
            <a:spLocks noChangeArrowheads="1"/>
          </p:cNvSpPr>
          <p:nvPr/>
        </p:nvSpPr>
        <p:spPr bwMode="auto">
          <a:xfrm>
            <a:off x="1066800" y="5775325"/>
            <a:ext cx="6400800" cy="938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spcAft>
                <a:spcPct val="25000"/>
              </a:spcAft>
              <a:tabLst>
                <a:tab pos="228600" algn="l"/>
              </a:tabLst>
              <a:defRPr/>
            </a:pPr>
            <a:endParaRPr lang="en-US" sz="2000" b="0" dirty="0">
              <a:solidFill>
                <a:srgbClr val="000000"/>
              </a:solidFill>
              <a:latin typeface="Arial Narrow" panose="020B0606020202030204" pitchFamily="34" charset="0"/>
              <a:ea typeface="SimHei" panose="02010609060101010101" pitchFamily="49" charset="-122"/>
              <a:cs typeface="Times New Roman" charset="0"/>
              <a:sym typeface="Arial Narrow" panose="020B0606020202030204" pitchFamily="34" charset="0"/>
            </a:endParaRPr>
          </a:p>
          <a:p>
            <a:pPr>
              <a:spcBef>
                <a:spcPct val="50000"/>
              </a:spcBef>
              <a:spcAft>
                <a:spcPct val="25000"/>
              </a:spcAft>
              <a:tabLst>
                <a:tab pos="228600" algn="l"/>
              </a:tabLst>
              <a:defRPr/>
            </a:pPr>
            <a:endParaRPr lang="en-US" sz="2000" b="0" dirty="0">
              <a:solidFill>
                <a:srgbClr val="000000"/>
              </a:solidFill>
              <a:latin typeface="Arial Narrow" panose="020B0606020202030204" pitchFamily="34" charset="0"/>
              <a:ea typeface="SimHei" panose="02010609060101010101" pitchFamily="49" charset="-122"/>
              <a:cs typeface="Times New Roman" charset="0"/>
              <a:sym typeface="Arial Narrow" panose="020B0606020202030204" pitchFamily="34" charset="0"/>
            </a:endParaRPr>
          </a:p>
        </p:txBody>
      </p:sp>
      <p:sp>
        <p:nvSpPr>
          <p:cNvPr id="10854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4-2</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a:ln w="3175">
            <a:noFill/>
          </a:ln>
        </p:spPr>
      </p:pic>
      <p:sp>
        <p:nvSpPr>
          <p:cNvPr id="109573" name="Rectangle 11"/>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食品流程</a:t>
            </a:r>
          </a:p>
        </p:txBody>
      </p:sp>
      <p:sp>
        <p:nvSpPr>
          <p:cNvPr id="109570"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食品流程：</a:t>
            </a:r>
          </a:p>
          <a:p>
            <a:pPr marL="0" lvl="1" indent="0" eaLnBrk="1" hangingPunct="1">
              <a:buNone/>
              <a:defRPr/>
            </a:pPr>
            <a:r>
              <a:rPr lang="en-US" dirty="0">
                <a:latin typeface="Arial Narrow" panose="020B0606020202030204" pitchFamily="34" charset="0"/>
                <a:ea typeface="SimHei" panose="02010609060101010101" pitchFamily="49" charset="-122"/>
                <a:sym typeface="Arial Narrow" panose="020B0606020202030204" pitchFamily="34" charset="0"/>
              </a:rPr>
              <a:t>食品在您的餐饮机构内流动的路径</a:t>
            </a:r>
          </a:p>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要在整个食品流程中保持食品安全：</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防止交叉污染。</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防止时间与温度处理不当。</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957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4-3</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4073C2-5CDA-4B29-86CE-BBCA2F26E7D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510"/>
          <a:stretch/>
        </p:blipFill>
        <p:spPr>
          <a:xfrm>
            <a:off x="6523038" y="1243013"/>
            <a:ext cx="2103437" cy="2103120"/>
          </a:xfrm>
        </p:spPr>
      </p:pic>
      <p:sp>
        <p:nvSpPr>
          <p:cNvPr id="110596"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防止交叉污染</a:t>
            </a:r>
          </a:p>
        </p:txBody>
      </p:sp>
      <p:sp>
        <p:nvSpPr>
          <p:cNvPr id="110594"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分类的独立设备：</a:t>
            </a: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处理生的食品和即食食物时，要分别使用不同的设备。</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0" indent="0" eaLnBrk="1" hangingPunct="1">
              <a:defRPr/>
            </a:pPr>
            <a:endParaRPr lang="zh-CN" dirty="0">
              <a:latin typeface="Arial Narrow" panose="020B0606020202030204" pitchFamily="34" charset="0"/>
              <a:ea typeface="SimHei" panose="02010609060101010101" pitchFamily="49" charset="-122"/>
              <a:cs typeface="+mn-cs"/>
              <a:sym typeface="Arial Narrow" panose="020B0606020202030204" pitchFamily="34" charset="0"/>
            </a:endParaRPr>
          </a:p>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清洁和消毒：</a:t>
            </a:r>
          </a:p>
          <a:p>
            <a:pPr lvl="1" eaLnBrk="1" hangingPunct="1">
              <a:defRPr/>
            </a:pP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完成每项任务后</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r>
              <a:rPr lang="zh-CN" alt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所有工作表面、设备和厨房用具必须清洁和消毒。</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0" indent="0" eaLnBrk="1" hangingPunct="1">
              <a:defRPr/>
            </a:pPr>
            <a:endParaRPr lang="zh-CN" dirty="0">
              <a:solidFill>
                <a:srgbClr val="000000"/>
              </a:solidFill>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11059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4-4</a:t>
            </a:r>
          </a:p>
        </p:txBody>
      </p:sp>
      <p:pic>
        <p:nvPicPr>
          <p:cNvPr id="8" name="Picture Placeholder 4">
            <a:extLst>
              <a:ext uri="{FF2B5EF4-FFF2-40B4-BE49-F238E27FC236}">
                <a16:creationId xmlns:a16="http://schemas.microsoft.com/office/drawing/2014/main" id="{D14073C2-5CDA-4B29-86CE-BBCA2F26E7DB}"/>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3634581"/>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21" name="Rectangle 11"/>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防止交叉污染</a:t>
            </a:r>
          </a:p>
        </p:txBody>
      </p:sp>
      <p:sp>
        <p:nvSpPr>
          <p:cNvPr id="111618" name="Rectangle 3"/>
          <p:cNvSpPr>
            <a:spLocks noGrp="1" noChangeArrowheads="1"/>
          </p:cNvSpPr>
          <p:nvPr>
            <p:ph idx="1"/>
          </p:nvPr>
        </p:nvSpPr>
        <p:spPr>
          <a:xfrm>
            <a:off x="409575" y="1143000"/>
            <a:ext cx="5744337"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在不同的时间预制生的食品和即食食物：</a:t>
            </a: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如果使用同一张食品预制台，请将生肉、鱼肉和禽肉的预制时间与即食食物的预制时间错开。</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在可能的情况下，先预制即食食物，然后再预制生的食品</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1162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4-5</a:t>
            </a:r>
          </a:p>
        </p:txBody>
      </p:sp>
      <p:pic>
        <p:nvPicPr>
          <p:cNvPr id="13" name="Picture Placeholder 12">
            <a:extLst>
              <a:ext uri="{FF2B5EF4-FFF2-40B4-BE49-F238E27FC236}">
                <a16:creationId xmlns:a16="http://schemas.microsoft.com/office/drawing/2014/main" id="{AD672093-7426-42C2-B9DA-54A03529B28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食品是如何变得不安全的 </a:t>
            </a:r>
          </a:p>
        </p:txBody>
      </p:sp>
      <p:sp>
        <p:nvSpPr>
          <p:cNvPr id="17" name="Picture Placeholder 16"/>
          <p:cNvSpPr>
            <a:spLocks noGrp="1"/>
          </p:cNvSpPr>
          <p:nvPr>
            <p:ph type="pic" sz="quarter" idx="23"/>
          </p:nvPr>
        </p:nvSpPr>
        <p:spPr/>
      </p:sp>
      <p:sp>
        <p:nvSpPr>
          <p:cNvPr id="24580"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1-12</a:t>
            </a:r>
          </a:p>
        </p:txBody>
      </p:sp>
      <p:sp>
        <p:nvSpPr>
          <p:cNvPr id="4" name="Picture Placeholder 3"/>
          <p:cNvSpPr>
            <a:spLocks noGrp="1"/>
          </p:cNvSpPr>
          <p:nvPr>
            <p:ph type="pic" sz="quarter" idx="22"/>
          </p:nvPr>
        </p:nvSpPr>
        <p:spPr/>
      </p:sp>
      <p:sp>
        <p:nvSpPr>
          <p:cNvPr id="10" name="Picture Placeholder 9"/>
          <p:cNvSpPr>
            <a:spLocks noGrp="1"/>
          </p:cNvSpPr>
          <p:nvPr>
            <p:ph type="pic" sz="quarter" idx="12"/>
          </p:nvPr>
        </p:nvSpPr>
        <p:spPr/>
      </p:sp>
      <p:sp>
        <p:nvSpPr>
          <p:cNvPr id="14" name="Picture Placeholder 13"/>
          <p:cNvSpPr>
            <a:spLocks noGrp="1"/>
          </p:cNvSpPr>
          <p:nvPr>
            <p:ph type="pic" sz="quarter" idx="13"/>
          </p:nvPr>
        </p:nvSpPr>
        <p:spPr/>
      </p:sp>
      <p:sp>
        <p:nvSpPr>
          <p:cNvPr id="22" name="Text Placeholder 20"/>
          <p:cNvSpPr>
            <a:spLocks noGrp="1"/>
          </p:cNvSpPr>
          <p:nvPr>
            <p:ph type="body" sz="quarter" idx="18"/>
          </p:nvPr>
        </p:nvSpPr>
        <p:spPr>
          <a:xfrm>
            <a:off x="4760008" y="2998764"/>
            <a:ext cx="2723578"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交叉污染</a:t>
            </a:r>
          </a:p>
        </p:txBody>
      </p:sp>
      <p:sp>
        <p:nvSpPr>
          <p:cNvPr id="23" name="Rectangle 20"/>
          <p:cNvSpPr>
            <a:spLocks noGrp="1" noChangeArrowheads="1"/>
          </p:cNvSpPr>
          <p:nvPr>
            <p:ph type="body" sz="quarter" idx="17"/>
          </p:nvPr>
        </p:nvSpPr>
        <p:spPr>
          <a:xfrm>
            <a:off x="1601617" y="2998764"/>
            <a:ext cx="2723578" cy="395287"/>
          </a:xfrm>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0" indent="0" eaLnBrk="1" hangingPunct="1">
              <a:spcBef>
                <a:spcPct val="50000"/>
              </a:spcBef>
              <a:buClr>
                <a:srgbClr val="0093D3"/>
              </a:buClr>
              <a:defRPr/>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时间与温度控制不当</a:t>
            </a:r>
          </a:p>
          <a:p>
            <a:pPr marL="0" indent="0" eaLnBrk="1" hangingPunct="1">
              <a:spcBef>
                <a:spcPct val="50000"/>
              </a:spcBef>
              <a:buClr>
                <a:srgbClr val="0093D3"/>
              </a:buClr>
              <a:defRPr/>
            </a:pPr>
            <a:endParaRPr lang="zh-CN"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571500" indent="-571500" eaLnBrk="1" hangingPunct="1">
              <a:spcBef>
                <a:spcPct val="50000"/>
              </a:spcBef>
              <a:buClr>
                <a:srgbClr val="0093D3"/>
              </a:buClr>
              <a:defRPr/>
            </a:pP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a:p>
            <a:pPr marL="571500" indent="-571500" eaLnBrk="1" hangingPunct="1">
              <a:spcBef>
                <a:spcPct val="50000"/>
              </a:spcBef>
              <a:buClr>
                <a:srgbClr val="0093D3"/>
              </a:buClr>
              <a:buFont typeface="Wingdings" pitchFamily="2" charset="2"/>
              <a:buChar char="l"/>
              <a:defRPr/>
            </a:pPr>
            <a:endParaRPr lang="zh-CN"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571500" indent="-571500" eaLnBrk="1" hangingPunct="1">
              <a:spcBef>
                <a:spcPct val="50000"/>
              </a:spcBef>
              <a:buClr>
                <a:srgbClr val="0093D3"/>
              </a:buClr>
              <a:buFont typeface="Wingdings" pitchFamily="2" charset="2"/>
              <a:buChar char="l"/>
              <a:defRPr/>
            </a:pPr>
            <a:endParaRPr lang="zh-CN"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571500" indent="-571500" eaLnBrk="1" hangingPunct="1">
              <a:spcBef>
                <a:spcPct val="50000"/>
              </a:spcBef>
              <a:buClr>
                <a:srgbClr val="0093D3"/>
              </a:buClr>
              <a:defRPr/>
            </a:pP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a:p>
            <a:pPr marL="571500" indent="-571500" eaLnBrk="1" hangingPunct="1">
              <a:spcBef>
                <a:spcPct val="50000"/>
              </a:spcBef>
              <a:buClr>
                <a:srgbClr val="0093D3"/>
              </a:buClr>
              <a:defRPr/>
            </a:pP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a:p>
            <a:pPr marL="571500" indent="-571500" eaLnBrk="1" hangingPunct="1">
              <a:spcBef>
                <a:spcPct val="50000"/>
              </a:spcBef>
              <a:buClr>
                <a:srgbClr val="0093D3"/>
              </a:buClr>
              <a:buFont typeface="Wingdings" pitchFamily="2" charset="2"/>
              <a:buChar char="l"/>
              <a:defRPr/>
            </a:pPr>
            <a:endParaRPr lang="zh-CN"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571500" indent="-571500" eaLnBrk="1" hangingPunct="1">
              <a:spcBef>
                <a:spcPct val="50000"/>
              </a:spcBef>
              <a:buClr>
                <a:srgbClr val="0093D3"/>
              </a:buClr>
              <a:buFont typeface="Wingdings" pitchFamily="2" charset="2"/>
              <a:buChar char="l"/>
              <a:defRPr/>
            </a:pPr>
            <a:endParaRPr lang="zh-CN"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4" name="Text Placeholder 21"/>
          <p:cNvSpPr>
            <a:spLocks noGrp="1"/>
          </p:cNvSpPr>
          <p:nvPr>
            <p:ph type="body" sz="quarter" idx="19"/>
          </p:nvPr>
        </p:nvSpPr>
        <p:spPr>
          <a:xfrm>
            <a:off x="4574031" y="5331622"/>
            <a:ext cx="3082135"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清洁和消毒不彻底</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5" name="Text Placeholder 22"/>
          <p:cNvSpPr>
            <a:spLocks noGrp="1"/>
          </p:cNvSpPr>
          <p:nvPr>
            <p:ph type="body" sz="quarter" idx="20"/>
          </p:nvPr>
        </p:nvSpPr>
        <p:spPr>
          <a:xfrm>
            <a:off x="1601617" y="5331622"/>
            <a:ext cx="2723578"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不良个人卫生</a:t>
            </a:r>
          </a:p>
        </p:txBody>
      </p:sp>
      <p:pic>
        <p:nvPicPr>
          <p:cNvPr id="26" name="Picture Placeholder 6"/>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1916377" y="1279499"/>
            <a:ext cx="2093912"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27" name="Picture Placeholder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5068571" y="1279550"/>
            <a:ext cx="2093911" cy="1636059"/>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28" name="Picture Placeholder 10"/>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bwMode="auto">
          <a:xfrm>
            <a:off x="1916377" y="3612601"/>
            <a:ext cx="2093912"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29" name="Picture Placeholder 12"/>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5068571" y="3612601"/>
            <a:ext cx="2093912" cy="1636161"/>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621" name="Rectangle 11"/>
          <p:cNvSpPr>
            <a:spLocks noGrp="1" noChangeArrowheads="1"/>
          </p:cNvSpPr>
          <p:nvPr>
            <p:ph type="title"/>
          </p:nvPr>
        </p:nvSpPr>
        <p:spPr/>
        <p:txBody>
          <a:bodyPr/>
          <a:lstStyle/>
          <a:p>
            <a:pPr eaLnBrk="1" hangingPunct="1">
              <a:defRPr/>
            </a:pPr>
            <a:r>
              <a:rPr lang="zh-CN">
                <a:latin typeface="Arial Narrow" charset="0"/>
                <a:ea typeface="黑体" panose="02010609060101010101" pitchFamily="49" charset="-122"/>
                <a:cs typeface="+mj-cs"/>
              </a:rPr>
              <a:t>防止交叉污染</a:t>
            </a:r>
          </a:p>
        </p:txBody>
      </p:sp>
      <p:sp>
        <p:nvSpPr>
          <p:cNvPr id="111618" name="Rectangle 3"/>
          <p:cNvSpPr>
            <a:spLocks noGrp="1" noChangeArrowheads="1"/>
          </p:cNvSpPr>
          <p:nvPr>
            <p:ph idx="1"/>
          </p:nvPr>
        </p:nvSpPr>
        <p:spPr>
          <a:xfrm>
            <a:off x="409575" y="1143000"/>
            <a:ext cx="4900979" cy="4983163"/>
          </a:xfrm>
        </p:spPr>
        <p:txBody>
          <a:bodyPr/>
          <a:lstStyle/>
          <a:p>
            <a:pPr marL="0" indent="0" eaLnBrk="1" hangingPunct="1">
              <a:lnSpc>
                <a:spcPct val="100000"/>
              </a:lnSpc>
              <a:defRPr/>
            </a:pPr>
            <a:r>
              <a:rPr lang="zh-CN" dirty="0">
                <a:latin typeface="Arial Narrow" charset="0"/>
                <a:ea typeface="黑体" panose="02010609060101010101" pitchFamily="49" charset="-122"/>
                <a:cs typeface="+mn-cs"/>
              </a:rPr>
              <a:t>在不同的时间预制生的食品和即食食物：</a:t>
            </a:r>
          </a:p>
          <a:p>
            <a:pPr lvl="1" eaLnBrk="1" hangingPunct="1">
              <a:defRPr/>
            </a:pPr>
            <a:r>
              <a:rPr lang="zh-CN" dirty="0">
                <a:solidFill>
                  <a:srgbClr val="000000"/>
                </a:solidFill>
                <a:latin typeface="Arial Narrow" charset="0"/>
                <a:ea typeface="黑体" panose="02010609060101010101" pitchFamily="49" charset="-122"/>
              </a:rPr>
              <a:t>将生肉、禽肉和海鲜与未清洗过的即食水果和蔬菜分开。</a:t>
            </a:r>
          </a:p>
          <a:p>
            <a:pPr marL="0" indent="0" eaLnBrk="1" hangingPunct="1">
              <a:lnSpc>
                <a:spcPct val="100000"/>
              </a:lnSpc>
              <a:defRPr/>
            </a:pPr>
            <a:r>
              <a:rPr lang="zh-CN" dirty="0">
                <a:latin typeface="Arial Narrow" charset="0"/>
                <a:ea typeface="黑体" panose="02010609060101010101" pitchFamily="49" charset="-122"/>
                <a:cs typeface="+mn-cs"/>
              </a:rPr>
              <a:t>购买预制食品：</a:t>
            </a:r>
          </a:p>
          <a:p>
            <a:pPr marL="347472" lvl="1" indent="-347472" eaLnBrk="1" hangingPunct="1">
              <a:spcBef>
                <a:spcPts val="900"/>
              </a:spcBef>
              <a:defRPr/>
            </a:pPr>
            <a:r>
              <a:rPr lang="zh-CN" dirty="0">
                <a:latin typeface="Arial Narrow" charset="0"/>
                <a:ea typeface="黑体" panose="02010609060101010101" pitchFamily="49" charset="-122"/>
              </a:rPr>
              <a:t>采购不需要进行太多预制或加工的食品品项。</a:t>
            </a:r>
          </a:p>
        </p:txBody>
      </p:sp>
      <p:sp>
        <p:nvSpPr>
          <p:cNvPr id="11162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zh-CN" sz="1200" b="0">
                <a:solidFill>
                  <a:schemeClr val="tx1"/>
                </a:solidFill>
                <a:ea typeface="黑体" panose="02010609060101010101" pitchFamily="49" charset="-122"/>
                <a:cs typeface="+mn-cs"/>
              </a:rPr>
              <a:t>4-6</a:t>
            </a:r>
          </a:p>
        </p:txBody>
      </p:sp>
      <p:pic>
        <p:nvPicPr>
          <p:cNvPr id="13" name="Picture Placeholder 12">
            <a:extLst>
              <a:ext uri="{FF2B5EF4-FFF2-40B4-BE49-F238E27FC236}">
                <a16:creationId xmlns:a16="http://schemas.microsoft.com/office/drawing/2014/main" id="{AD672093-7426-42C2-B9DA-54A03529B285}"/>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p:pic>
    </p:spTree>
    <p:custDataLst>
      <p:tags r:id="rId1"/>
    </p:custDataLst>
    <p:extLst>
      <p:ext uri="{BB962C8B-B14F-4D97-AF65-F5344CB8AC3E}">
        <p14:creationId xmlns:p14="http://schemas.microsoft.com/office/powerpoint/2010/main" val="716032187"/>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4"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防止时间与温度处理不当</a:t>
            </a:r>
          </a:p>
        </p:txBody>
      </p:sp>
      <p:sp>
        <p:nvSpPr>
          <p:cNvPr id="112642"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时间和温度控制：</a:t>
            </a: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在 41</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 </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到 135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 </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到 57</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）范围内存放食品，便存在时间与温度处理不当的问题。</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只要按以下方式加工食品，就会出现时间与温度处理不当的问题：</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烹制到错误的中心温度</a:t>
            </a: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在错误的温度下存放</a:t>
            </a: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以错误的方式冷却或再加热</a:t>
            </a:r>
          </a:p>
        </p:txBody>
      </p:sp>
      <p:sp>
        <p:nvSpPr>
          <p:cNvPr id="11264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4-7</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964238" y="1244536"/>
            <a:ext cx="2743200" cy="3526536"/>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3D916DB-C532-4AB2-9461-3B6665DA300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13669"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防止时间与温度处理不当</a:t>
            </a:r>
          </a:p>
        </p:txBody>
      </p:sp>
      <p:sp>
        <p:nvSpPr>
          <p:cNvPr id="113666"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避免时间与温度处理不当：</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监控时间和温度。</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确保准备了正确类型的温度计。</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定期记录温度和测取温度的时间。</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尽可能缩短食品在危险温度带内停留的时间。</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在未达到时间和温度控制标准时，采取纠正行动。</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1366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4-8</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1" name="Rectangle 25"/>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时间和温度监控</a:t>
            </a:r>
          </a:p>
        </p:txBody>
      </p:sp>
      <p:sp>
        <p:nvSpPr>
          <p:cNvPr id="2" name="Content Placeholder 1"/>
          <p:cNvSpPr>
            <a:spLocks noGrp="1"/>
          </p:cNvSpPr>
          <p:nvPr>
            <p:ph idx="1"/>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双金属温度计</a:t>
            </a: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通过金属杆来测量温度</a:t>
            </a:r>
          </a:p>
          <a:p>
            <a:pPr lvl="1" eaLnBrk="1" hangingPunct="1">
              <a:defRPr/>
            </a:pP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感应区为金属杆顶端到凹口</a:t>
            </a:r>
            <a:r>
              <a:rPr lang="en-US" altLang="zh-CN"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必须将整个感应区插入食品中</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包含校准螺母，用于保持温度计的精度</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14692" name="Text Box 2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4-9</a:t>
            </a:r>
          </a:p>
        </p:txBody>
      </p:sp>
      <p:pic>
        <p:nvPicPr>
          <p:cNvPr id="10" name="Picture Placeholder 2"/>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103609" y="1244978"/>
            <a:ext cx="2602845" cy="4180973"/>
          </a:xfrm>
          <a:ln w="3175" cmpd="sng">
            <a:solidFill>
              <a:srgbClr val="000000"/>
            </a:solidFill>
          </a:ln>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7C5C071-C7A4-46B3-9959-D5FFA3062600}"/>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55"/>
          <a:stretch/>
        </p:blipFill>
        <p:spPr>
          <a:xfrm>
            <a:off x="6523038" y="1243013"/>
            <a:ext cx="2103437" cy="2103120"/>
          </a:xfrm>
        </p:spPr>
      </p:pic>
      <p:sp>
        <p:nvSpPr>
          <p:cNvPr id="115717" name="Rectangle 14"/>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时间和温度监控</a:t>
            </a:r>
          </a:p>
        </p:txBody>
      </p:sp>
      <p:sp>
        <p:nvSpPr>
          <p:cNvPr id="115714"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热电偶温度计和热敏电阻温度计：</a:t>
            </a:r>
            <a:endParaRPr lang="zh-CN" sz="2000" i="1" dirty="0">
              <a:latin typeface="Arial Narrow" panose="020B0606020202030204" pitchFamily="34" charset="0"/>
              <a:ea typeface="SimHei" panose="02010609060101010101" pitchFamily="49" charset="-122"/>
              <a:cs typeface="+mn-cs"/>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通过金属探头来测量温度</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以数字方式显示温度</a:t>
            </a: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探头顶端包含感应区</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附带互换式探头：</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浸入式探头</a:t>
            </a: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表面探头</a:t>
            </a: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刺入式探头</a:t>
            </a: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空气探头</a:t>
            </a:r>
          </a:p>
        </p:txBody>
      </p:sp>
      <p:sp>
        <p:nvSpPr>
          <p:cNvPr id="115716"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4-10</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8496138-16DD-4231-8125-81E9CE6DC3D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16741" name="Rectangle 14"/>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时间和温度监控</a:t>
            </a:r>
          </a:p>
        </p:txBody>
      </p:sp>
      <p:sp>
        <p:nvSpPr>
          <p:cNvPr id="116738"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红外线（激光）温度计：</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用于测量食品和设备的表面温度。</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err="1">
                <a:latin typeface="Arial Narrow" panose="020B0606020202030204" pitchFamily="34" charset="0"/>
                <a:ea typeface="SimHei" panose="02010609060101010101" pitchFamily="49" charset="-122"/>
                <a:sym typeface="Arial Narrow" panose="020B0606020202030204" pitchFamily="34" charset="0"/>
              </a:rPr>
              <a:t>握持时尽可能靠近食品或设备</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清除温度计与食品、食品包装或设备之间的任何物品。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err="1">
                <a:latin typeface="Arial Narrow" panose="020B0606020202030204" pitchFamily="34" charset="0"/>
                <a:ea typeface="SimHei" panose="02010609060101010101" pitchFamily="49" charset="-122"/>
                <a:sym typeface="Arial Narrow" panose="020B0606020202030204" pitchFamily="34" charset="0"/>
              </a:rPr>
              <a:t>遵循制造商的指引</a:t>
            </a:r>
            <a:r>
              <a:rPr lang="ja-JP" altLang="en-US" dirty="0">
                <a:latin typeface="Arial Narrow" panose="020B0606020202030204" pitchFamily="34" charset="0"/>
                <a:ea typeface="SimHei" panose="02010609060101010101" pitchFamily="49" charset="-122"/>
                <a:sym typeface="Arial Narrow" panose="020B0606020202030204" pitchFamily="34" charset="0"/>
              </a:rPr>
              <a:t>。</a:t>
            </a:r>
            <a:endParaRPr lang="zh-CN" sz="2000"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16740"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4-11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5" name="Rectangle 15"/>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时间和温度监控</a:t>
            </a:r>
          </a:p>
        </p:txBody>
      </p:sp>
      <p:sp>
        <p:nvSpPr>
          <p:cNvPr id="11266"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sym typeface="Arial Narrow" panose="020B0606020202030204" pitchFamily="34" charset="0"/>
              </a:rPr>
              <a:t>能够记录最高温度的温度计：</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指示使用期间达到的最高温度 </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在无法持续观察温度读数的情况下使用</a:t>
            </a:r>
          </a:p>
          <a:p>
            <a:pPr marL="0" lvl="1" indent="0" eaLnBrk="1" hangingPunct="1">
              <a:buFont typeface="Wingdings" pitchFamily="2" charset="2"/>
              <a:buNone/>
              <a:defRPr/>
            </a:pPr>
            <a:r>
              <a:rPr lang="en-US" sz="2400" b="1" dirty="0">
                <a:solidFill>
                  <a:srgbClr val="E97635"/>
                </a:solidFill>
                <a:latin typeface="Arial Narrow" panose="020B0606020202030204" pitchFamily="34" charset="0"/>
                <a:ea typeface="SimHei" panose="02010609060101010101" pitchFamily="49" charset="-122"/>
                <a:sym typeface="Arial Narrow" panose="020B0606020202030204" pitchFamily="34" charset="0"/>
              </a:rPr>
              <a:t>时间-温度指示器 (TTI)：</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同时监控时间和温度</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由供应商贴到包装上</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时间与温度如有处理不当时，指示器上就会出现颜色变化 </a:t>
            </a:r>
          </a:p>
          <a:p>
            <a:pPr marL="571500" lvl="1" indent="-457200" eaLnBrk="1" hangingPunct="1">
              <a:buFont typeface="Wingdings" pitchFamily="2" charset="2"/>
              <a:buChar char="l"/>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17764"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4-12</a:t>
            </a:r>
          </a:p>
        </p:txBody>
      </p:sp>
      <p:pic>
        <p:nvPicPr>
          <p:cNvPr id="2" name="Picture 1" descr="6e_c04_08_time temp indicato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0307" y="1243013"/>
            <a:ext cx="2106168" cy="166116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7581B1AA-E7D2-4768-9FC4-AC8E83E61667}"/>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18790"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温度计的一般指引</a:t>
            </a:r>
          </a:p>
        </p:txBody>
      </p:sp>
      <p:sp>
        <p:nvSpPr>
          <p:cNvPr id="118786" name="Rectangle 3"/>
          <p:cNvSpPr>
            <a:spLocks noGrp="1" noChangeArrowheads="1"/>
          </p:cNvSpPr>
          <p:nvPr>
            <p:ph idx="1"/>
          </p:nvPr>
        </p:nvSpPr>
        <p:spPr/>
        <p:txBody>
          <a:bodyPr/>
          <a:lstStyle/>
          <a:p>
            <a:pPr eaLnBrk="1" hangingPunct="1">
              <a:lnSpc>
                <a:spcPct val="80000"/>
              </a:lnSpc>
              <a:defRPr/>
            </a:pPr>
            <a:r>
              <a:rPr lang="en-US" dirty="0">
                <a:latin typeface="Arial Narrow" panose="020B0606020202030204" pitchFamily="34" charset="0"/>
                <a:ea typeface="SimHei" panose="02010609060101010101" pitchFamily="49" charset="-122"/>
                <a:sym typeface="Arial Narrow" panose="020B0606020202030204" pitchFamily="34" charset="0"/>
              </a:rPr>
              <a:t>使用温度计时：</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在使用温度计之前和之后进行洗涤、清洗、消毒和风干。</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在出现以下情况时校准温度计：</a:t>
            </a: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在温度计遭受撞击或掉落之后</a:t>
            </a: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在温度计暴露于极端温度变化之后</a:t>
            </a: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在送货车辆到达之前</a:t>
            </a: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在每次换班之前</a:t>
            </a:r>
          </a:p>
        </p:txBody>
      </p:sp>
      <p:sp>
        <p:nvSpPr>
          <p:cNvPr id="118789"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4-13</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9DE7F1BC-BD29-4A46-8661-11136DE0B44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19814"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温度计的一般指引</a:t>
            </a:r>
          </a:p>
        </p:txBody>
      </p:sp>
      <p:sp>
        <p:nvSpPr>
          <p:cNvPr id="119810" name="Rectangle 3"/>
          <p:cNvSpPr>
            <a:spLocks noGrp="1" noChangeArrowheads="1"/>
          </p:cNvSpPr>
          <p:nvPr>
            <p:ph idx="1"/>
          </p:nvPr>
        </p:nvSpPr>
        <p:spPr/>
        <p:txBody>
          <a:bodyPr/>
          <a:lstStyle/>
          <a:p>
            <a:pPr eaLnBrk="1" hangingPunct="1">
              <a:lnSpc>
                <a:spcPct val="80000"/>
              </a:lnSpc>
              <a:defRPr/>
            </a:pPr>
            <a:r>
              <a:rPr lang="en-US" dirty="0" err="1">
                <a:latin typeface="Arial Narrow" panose="020B0606020202030204" pitchFamily="34" charset="0"/>
                <a:ea typeface="SimHei" panose="02010609060101010101" pitchFamily="49" charset="-122"/>
                <a:sym typeface="Arial Narrow" panose="020B0606020202030204" pitchFamily="34" charset="0"/>
              </a:rPr>
              <a:t>使用温度计时</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i="1" dirty="0">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确保温度计的精度：</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如果用于检查食品温度，温度计必须精确至 +/- 2</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 </a:t>
            </a:r>
            <a:r>
              <a:rPr lang="en-US" dirty="0">
                <a:latin typeface="Arial Narrow" panose="020B0606020202030204" pitchFamily="34" charset="0"/>
                <a:ea typeface="SimHei" panose="02010609060101010101" pitchFamily="49" charset="-122"/>
                <a:sym typeface="Arial Narrow" panose="020B0606020202030204" pitchFamily="34" charset="0"/>
              </a:rPr>
              <a:t>或 +/- 1</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dirty="0">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如果用于检查气温，温度计必须精确至 +/- 3</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 </a:t>
            </a:r>
            <a:r>
              <a:rPr lang="en-US" dirty="0">
                <a:latin typeface="Arial Narrow" panose="020B0606020202030204" pitchFamily="34" charset="0"/>
                <a:ea typeface="SimHei" panose="02010609060101010101" pitchFamily="49" charset="-122"/>
                <a:sym typeface="Arial Narrow" panose="020B0606020202030204" pitchFamily="34" charset="0"/>
              </a:rPr>
              <a:t>或 +/- 1.5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dirty="0">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玻璃温度计仅当密封在防碎外壳以内时方可使用</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err="1">
                <a:latin typeface="Arial Narrow" panose="020B0606020202030204" pitchFamily="34" charset="0"/>
                <a:ea typeface="SimHei" panose="02010609060101010101" pitchFamily="49" charset="-122"/>
                <a:sym typeface="Arial Narrow" panose="020B0606020202030204" pitchFamily="34" charset="0"/>
              </a:rPr>
              <a:t>将温度计杆或探头插入到食品最厚的</a:t>
            </a:r>
            <a:r>
              <a:rPr lang="en-US" dirty="0">
                <a:latin typeface="Arial Narrow" panose="020B0606020202030204" pitchFamily="34" charset="0"/>
                <a:ea typeface="SimHei" panose="02010609060101010101" pitchFamily="49" charset="-122"/>
                <a:sym typeface="Arial Narrow" panose="020B0606020202030204" pitchFamily="34" charset="0"/>
              </a:rPr>
              <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err="1">
                <a:latin typeface="Arial Narrow" panose="020B0606020202030204" pitchFamily="34" charset="0"/>
                <a:ea typeface="SimHei" panose="02010609060101010101" pitchFamily="49" charset="-122"/>
                <a:sym typeface="Arial Narrow" panose="020B0606020202030204" pitchFamily="34" charset="0"/>
              </a:rPr>
              <a:t>部分</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在不同位置测取多个读数。</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等待温度计的读数稳定下来。</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19813"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4-14</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Placeholder 15">
            <a:extLst>
              <a:ext uri="{FF2B5EF4-FFF2-40B4-BE49-F238E27FC236}">
                <a16:creationId xmlns:a16="http://schemas.microsoft.com/office/drawing/2014/main" id="{36A15C54-187C-496D-A84F-E1DFC82EBF22}"/>
              </a:ext>
            </a:extLst>
          </p:cNvPr>
          <p:cNvPicPr>
            <a:picLocks noGrp="1" noChangeAspect="1"/>
          </p:cNvPicPr>
          <p:nvPr>
            <p:ph type="pic" sz="quarter" idx="20"/>
          </p:nvPr>
        </p:nvPicPr>
        <p:blipFill rotWithShape="1">
          <a:blip r:embed="rId3" cstate="screen">
            <a:extLst>
              <a:ext uri="{28A0092B-C50C-407E-A947-70E740481C1C}">
                <a14:useLocalDpi xmlns:a14="http://schemas.microsoft.com/office/drawing/2010/main"/>
              </a:ext>
            </a:extLst>
          </a:blip>
          <a:srcRect/>
          <a:stretch/>
        </p:blipFill>
        <p:spPr>
          <a:xfrm>
            <a:off x="1020763" y="2251874"/>
            <a:ext cx="2103437" cy="2103120"/>
          </a:xfrm>
        </p:spPr>
      </p:pic>
      <p:pic>
        <p:nvPicPr>
          <p:cNvPr id="10" name="Picture Placeholder 9">
            <a:extLst>
              <a:ext uri="{FF2B5EF4-FFF2-40B4-BE49-F238E27FC236}">
                <a16:creationId xmlns:a16="http://schemas.microsoft.com/office/drawing/2014/main" id="{0550745B-C78A-4AA3-99A4-57172B5DF1F6}"/>
              </a:ext>
            </a:extLst>
          </p:cNvPr>
          <p:cNvPicPr>
            <a:picLocks noGrp="1" noChangeAspect="1"/>
          </p:cNvPicPr>
          <p:nvPr>
            <p:ph type="pic" sz="quarter" idx="21"/>
          </p:nvPr>
        </p:nvPicPr>
        <p:blipFill>
          <a:blip r:embed="rId4" cstate="screen">
            <a:extLst>
              <a:ext uri="{28A0092B-C50C-407E-A947-70E740481C1C}">
                <a14:useLocalDpi xmlns:a14="http://schemas.microsoft.com/office/drawing/2010/main"/>
              </a:ext>
            </a:extLst>
          </a:blip>
          <a:srcRect/>
          <a:stretch>
            <a:fillRect/>
          </a:stretch>
        </p:blipFill>
        <p:spPr/>
      </p:pic>
      <p:pic>
        <p:nvPicPr>
          <p:cNvPr id="18" name="Picture Placeholder 17">
            <a:extLst>
              <a:ext uri="{FF2B5EF4-FFF2-40B4-BE49-F238E27FC236}">
                <a16:creationId xmlns:a16="http://schemas.microsoft.com/office/drawing/2014/main" id="{731B07BA-9000-416A-BDBE-F9C443472D90}"/>
              </a:ext>
            </a:extLst>
          </p:cNvPr>
          <p:cNvPicPr>
            <a:picLocks noGrp="1" noChangeAspect="1"/>
          </p:cNvPicPr>
          <p:nvPr>
            <p:ph type="pic" sz="quarter" idx="22"/>
          </p:nvPr>
        </p:nvPicPr>
        <p:blipFill rotWithShape="1">
          <a:blip r:embed="rId5" cstate="screen">
            <a:extLst>
              <a:ext uri="{28A0092B-C50C-407E-A947-70E740481C1C}">
                <a14:useLocalDpi xmlns:a14="http://schemas.microsoft.com/office/drawing/2010/main"/>
              </a:ext>
            </a:extLst>
          </a:blip>
          <a:srcRect/>
          <a:stretch/>
        </p:blipFill>
        <p:spPr>
          <a:xfrm>
            <a:off x="6535834" y="2251874"/>
            <a:ext cx="2103437" cy="2103120"/>
          </a:xfrm>
        </p:spPr>
      </p:pic>
      <p:sp>
        <p:nvSpPr>
          <p:cNvPr id="8" name="Text Placeholder 7"/>
          <p:cNvSpPr>
            <a:spLocks noGrp="1"/>
          </p:cNvSpPr>
          <p:nvPr>
            <p:ph type="body" sz="quarter" idx="19"/>
          </p:nvPr>
        </p:nvSpPr>
        <p:spPr>
          <a:xfrm>
            <a:off x="6129324" y="4420517"/>
            <a:ext cx="2723578" cy="395287"/>
          </a:xfrm>
        </p:spPr>
        <p:txBody>
          <a:bodyPr/>
          <a:lstStyle/>
          <a:p>
            <a:pPr marL="457200" lvl="1" indent="0" algn="ctr">
              <a:lnSpc>
                <a:spcPct val="90000"/>
              </a:lnSpc>
              <a:spcBef>
                <a:spcPct val="100000"/>
              </a:spcBef>
              <a:buClr>
                <a:srgbClr val="009DDC"/>
              </a:buClr>
              <a:buNone/>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3. </a:t>
            </a: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调节温度计，使其读数为</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 </a:t>
            </a:r>
            <a:b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b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32ºF (0ºC)。</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6" name="Text Placeholder 5"/>
          <p:cNvSpPr>
            <a:spLocks noGrp="1"/>
          </p:cNvSpPr>
          <p:nvPr>
            <p:ph type="body" sz="quarter" idx="18"/>
          </p:nvPr>
        </p:nvSpPr>
        <p:spPr>
          <a:xfrm>
            <a:off x="3317917" y="4420517"/>
            <a:ext cx="2723578" cy="395287"/>
          </a:xfrm>
        </p:spPr>
        <p:txBody>
          <a:bodyPr/>
          <a:lstStyle/>
          <a:p>
            <a:pPr marL="457200" lvl="1" indent="0" algn="ctr">
              <a:lnSpc>
                <a:spcPct val="90000"/>
              </a:lnSpc>
              <a:spcBef>
                <a:spcPct val="100000"/>
              </a:spcBef>
              <a:buClr>
                <a:srgbClr val="009DDC"/>
              </a:buClr>
              <a:buNone/>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2. </a:t>
            </a: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将感应区浸没在其中并等待</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 </a:t>
            </a:r>
            <a:b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b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30 秒。</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19814"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校准温度计</a:t>
            </a:r>
          </a:p>
        </p:txBody>
      </p:sp>
      <p:sp>
        <p:nvSpPr>
          <p:cNvPr id="4" name="Content Placeholder 3"/>
          <p:cNvSpPr>
            <a:spLocks noGrp="1"/>
          </p:cNvSpPr>
          <p:nvPr>
            <p:ph idx="1"/>
          </p:nvPr>
        </p:nvSpPr>
        <p:spPr/>
        <p:txBody>
          <a:bodyPr/>
          <a:lstStyle/>
          <a:p>
            <a:r>
              <a:rPr dirty="0">
                <a:latin typeface="Arial Narrow" panose="020B0606020202030204" pitchFamily="34" charset="0"/>
                <a:ea typeface="SimHei" panose="02010609060101010101" pitchFamily="49" charset="-122"/>
                <a:sym typeface="Arial Narrow" panose="020B0606020202030204" pitchFamily="34" charset="0"/>
              </a:rPr>
              <a:t>冰点法：</a:t>
            </a:r>
          </a:p>
        </p:txBody>
      </p:sp>
      <p:sp>
        <p:nvSpPr>
          <p:cNvPr id="119813" name="Text Box 6"/>
          <p:cNvSpPr txBox="1">
            <a:spLocks noChangeArrowheads="1"/>
          </p:cNvSpPr>
          <p:nvPr/>
        </p:nvSpPr>
        <p:spPr bwMode="auto">
          <a:xfrm>
            <a:off x="-3477" y="6583363"/>
            <a:ext cx="49084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4-15</a:t>
            </a:r>
          </a:p>
        </p:txBody>
      </p:sp>
      <p:sp>
        <p:nvSpPr>
          <p:cNvPr id="15" name="Text Placeholder 14"/>
          <p:cNvSpPr>
            <a:spLocks noGrp="1"/>
          </p:cNvSpPr>
          <p:nvPr>
            <p:ph type="body" sz="quarter" idx="17"/>
          </p:nvPr>
        </p:nvSpPr>
        <p:spPr>
          <a:xfrm>
            <a:off x="755047" y="4420517"/>
            <a:ext cx="2723578" cy="395287"/>
          </a:xfrm>
        </p:spPr>
        <p:txBody>
          <a:bodyPr/>
          <a:lstStyle/>
          <a:p>
            <a:pPr marL="0" lvl="1" indent="0" algn="ctr">
              <a:lnSpc>
                <a:spcPct val="90000"/>
              </a:lnSpc>
              <a:spcBef>
                <a:spcPts val="0"/>
              </a:spcBef>
              <a:buClr>
                <a:srgbClr val="009DDC"/>
              </a:buClr>
              <a:buNone/>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1. </a:t>
            </a: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在一个较大的容器中装入冰块，然后</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
            </a:r>
            <a:b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b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加入自来水</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Tree>
    <p:extLst>
      <p:ext uri="{BB962C8B-B14F-4D97-AF65-F5344CB8AC3E}">
        <p14:creationId xmlns:p14="http://schemas.microsoft.com/office/powerpoint/2010/main" val="38605228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04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食品是如何变得不安全的 </a:t>
            </a:r>
          </a:p>
        </p:txBody>
      </p:sp>
      <p:sp>
        <p:nvSpPr>
          <p:cNvPr id="25604"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时间与温度处理不当：</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食品过长时间保持在有利于病原体生长的温度下</a:t>
            </a:r>
          </a:p>
          <a:p>
            <a:pPr marL="114300"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 name="Text Box 104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1-13</a:t>
            </a:r>
          </a:p>
        </p:txBody>
      </p:sp>
      <p:sp>
        <p:nvSpPr>
          <p:cNvPr id="3" name="Picture Placeholder 2"/>
          <p:cNvSpPr>
            <a:spLocks noGrp="1"/>
          </p:cNvSpPr>
          <p:nvPr>
            <p:ph type="pic" sz="quarter" idx="12"/>
          </p:nvPr>
        </p:nvSpPr>
        <p:spPr/>
      </p:sp>
      <p:pic>
        <p:nvPicPr>
          <p:cNvPr id="9" name="Picture Placeholder 3">
            <a:extLst>
              <a:ext uri="{FF2B5EF4-FFF2-40B4-BE49-F238E27FC236}">
                <a16:creationId xmlns:a16="http://schemas.microsoft.com/office/drawing/2014/main" id="{DAC196D3-B4B5-4CFE-84BD-DE1294C73F8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455"/>
          <a:stretch/>
        </p:blipFill>
        <p:spPr bwMode="auto">
          <a:xfrm>
            <a:off x="6523038"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6"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食品流程：采购、接收和存放</a:t>
            </a:r>
          </a:p>
        </p:txBody>
      </p:sp>
      <p:sp>
        <p:nvSpPr>
          <p:cNvPr id="120834" name="Rectangle 3"/>
          <p:cNvSpPr>
            <a:spLocks noGrp="1" noChangeArrowheads="1"/>
          </p:cNvSpPr>
          <p:nvPr>
            <p:ph idx="1"/>
          </p:nvPr>
        </p:nvSpPr>
        <p:spPr>
          <a:noFill/>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目标：</a:t>
            </a:r>
          </a:p>
          <a:p>
            <a:pPr marL="0" lvl="1" indent="0" eaLnBrk="1" hangingPunct="1">
              <a:buNone/>
              <a:defRPr/>
            </a:pPr>
            <a:r>
              <a:rPr lang="en-US" dirty="0">
                <a:latin typeface="Arial Narrow" panose="020B0606020202030204" pitchFamily="34" charset="0"/>
                <a:ea typeface="SimHei" panose="02010609060101010101" pitchFamily="49" charset="-122"/>
                <a:sym typeface="Arial Narrow" panose="020B0606020202030204" pitchFamily="34" charset="0"/>
              </a:rPr>
              <a:t>本章结束时，您应该能够认识以下事项：</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什么是信誉良好的合格供应商</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收货时接受或拒收食品的标准</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如何为食品加贴标签和日期</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如何贮存食品和非食用物品，避免时间与温度处理不当及污染问题</a:t>
            </a:r>
          </a:p>
        </p:txBody>
      </p:sp>
      <p:sp>
        <p:nvSpPr>
          <p:cNvPr id="12083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5-2</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60"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一般采购原则</a:t>
            </a:r>
          </a:p>
        </p:txBody>
      </p:sp>
      <p:sp>
        <p:nvSpPr>
          <p:cNvPr id="121858"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从信誉良好的合格供应商那里采购食品：</a:t>
            </a:r>
            <a:endParaRPr lang="zh-CN" dirty="0">
              <a:solidFill>
                <a:srgbClr val="000000"/>
              </a:solidFill>
              <a:latin typeface="Arial Narrow" panose="020B0606020202030204" pitchFamily="34" charset="0"/>
              <a:ea typeface="SimHei" panose="02010609060101010101" pitchFamily="49" charset="-122"/>
              <a:cs typeface="+mn-cs"/>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供应商已经接受过检查。</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他们亦遵守所有相关的当地、州和联邦法律。</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安排送货，确保货品到达时：</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员工有足够的时间进行检查工作。</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可以正确地接收食品。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2185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5-3</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79E8924-BDBD-4CF5-8862-9142C8BA612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22884"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接收和检查</a:t>
            </a:r>
          </a:p>
        </p:txBody>
      </p:sp>
      <p:sp>
        <p:nvSpPr>
          <p:cNvPr id="123906" name="Rectangle 3"/>
          <p:cNvSpPr>
            <a:spLocks noGrp="1" noChangeArrowheads="1"/>
          </p:cNvSpPr>
          <p:nvPr>
            <p:ph idx="1"/>
          </p:nvPr>
        </p:nvSpPr>
        <p:spPr/>
        <p:txBody>
          <a:bodyPr/>
          <a:lstStyle/>
          <a:p>
            <a:pPr marL="0" lvl="1" indent="0" eaLnBrk="1" hangingPunct="1">
              <a:lnSpc>
                <a:spcPct val="90000"/>
              </a:lnSpc>
              <a:spcBef>
                <a:spcPct val="100000"/>
              </a:spcBef>
              <a:buClr>
                <a:srgbClr val="009DDC"/>
              </a:buClr>
              <a:buNone/>
              <a:defRPr/>
            </a:pPr>
            <a:r>
              <a:rPr lang="en-US" sz="2400" b="1" dirty="0">
                <a:solidFill>
                  <a:srgbClr val="E97635"/>
                </a:solidFill>
                <a:latin typeface="Arial Narrow" panose="020B0606020202030204" pitchFamily="34" charset="0"/>
                <a:ea typeface="SimHei" panose="02010609060101010101" pitchFamily="49" charset="-122"/>
                <a:sym typeface="Arial Narrow" panose="020B0606020202030204" pitchFamily="34" charset="0"/>
              </a:rPr>
              <a:t>一般原则</a:t>
            </a:r>
          </a:p>
          <a:p>
            <a:pPr marL="347472" lvl="1" indent="-347472" eaLnBrk="1" hangingPunct="1">
              <a:lnSpc>
                <a:spcPct val="100000"/>
              </a:lnSpc>
              <a:spcBef>
                <a:spcPts val="900"/>
              </a:spcBef>
              <a:buFont typeface="Wingdings" pitchFamily="2" charset="2"/>
              <a:buChar char="l"/>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指定专人收货：</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培训他们遵守食品安全指引。</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为其提供正确的工具。</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安排接受过足够培训的员工及时接收</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
            </a:r>
            <a:b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b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食品</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接收时立即检查货品。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检查送货卡车是否有污染迹象。</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defRPr/>
            </a:pP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目视检查食品品项并检查温度</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接收后立即贮存食品。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114300" lvl="1" indent="0" eaLnBrk="1" hangingPunct="1">
              <a:buFont typeface="Wingdings" pitchFamily="2" charset="2"/>
              <a:buNone/>
              <a:defRPr/>
            </a:pPr>
            <a:endParaRPr lang="zh-CN" b="1" dirty="0">
              <a:solidFill>
                <a:srgbClr val="FF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228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5-4</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8"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接收和检查</a:t>
            </a:r>
            <a:endParaRPr lang="zh-CN" dirty="0">
              <a:latin typeface="Arial Narrow" panose="020B0606020202030204" pitchFamily="34" charset="0"/>
              <a:ea typeface="SimHei" panose="02010609060101010101" pitchFamily="49" charset="-122"/>
              <a:cs typeface="+mj-cs"/>
              <a:sym typeface="Arial Narrow" panose="020B0606020202030204" pitchFamily="34" charset="0"/>
            </a:endParaRPr>
          </a:p>
        </p:txBody>
      </p:sp>
      <p:sp>
        <p:nvSpPr>
          <p:cNvPr id="123906"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丢钥匙交付：</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允许供应商在非营业时段进入餐饮机构交付食品。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员工必须在货品到达餐饮机构时检查货品。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货品必须符合以下标准：</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来自合格的来源</a:t>
            </a: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放置在正确的存放位置，以保持所需的温度 </a:t>
            </a: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在存放区域内有污染防护</a:t>
            </a:r>
          </a:p>
          <a:p>
            <a:pPr marL="694944" lvl="2" indent="-347472" eaLnBrk="1" hangingPunct="1">
              <a:lnSpc>
                <a:spcPct val="100000"/>
              </a:lnSpc>
              <a:spcBef>
                <a:spcPts val="900"/>
              </a:spcBef>
              <a:defRPr/>
            </a:pPr>
            <a:r>
              <a:rPr lang="en-US" dirty="0">
                <a:solidFill>
                  <a:srgbClr val="FF0000"/>
                </a:solidFill>
                <a:latin typeface="Arial Narrow" panose="020B0606020202030204" pitchFamily="34" charset="0"/>
                <a:ea typeface="SimHei" panose="02010609060101010101" pitchFamily="49" charset="-122"/>
                <a:sym typeface="Arial Narrow" panose="020B0606020202030204" pitchFamily="34" charset="0"/>
              </a:rPr>
              <a:t>未</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被污染 </a:t>
            </a: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诚实提供 </a:t>
            </a:r>
          </a:p>
          <a:p>
            <a:pPr marL="571500" lvl="1" indent="-457200" eaLnBrk="1" hangingPunct="1">
              <a:defRPr/>
            </a:pP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239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5-5</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2"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接收和检查</a:t>
            </a:r>
            <a:endParaRPr lang="zh-CN" dirty="0">
              <a:latin typeface="Arial Narrow" panose="020B0606020202030204" pitchFamily="34" charset="0"/>
              <a:ea typeface="SimHei" panose="02010609060101010101" pitchFamily="49" charset="-122"/>
              <a:cs typeface="+mj-cs"/>
              <a:sym typeface="Arial Narrow" panose="020B0606020202030204" pitchFamily="34" charset="0"/>
            </a:endParaRPr>
          </a:p>
        </p:txBody>
      </p:sp>
      <p:sp>
        <p:nvSpPr>
          <p:cNvPr id="124930" name="Rectangle 3"/>
          <p:cNvSpPr>
            <a:spLocks noGrp="1" noChangeArrowheads="1"/>
          </p:cNvSpPr>
          <p:nvPr>
            <p:ph idx="1"/>
          </p:nvPr>
        </p:nvSpPr>
        <p:spPr>
          <a:xfrm>
            <a:off x="409575" y="1143000"/>
            <a:ext cx="5387721"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拒绝品项：</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将拒收品项与接受品项分开。</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告诉送货人员被拒品项有何问题。</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在将拒收品项退给送货人员之前，取得一份签过名的调整单或信用单。</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将该事件记录在发票或接收文件中。</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2493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5-6</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CF1C00D-C9E9-4C9A-9FDC-29CFCE42673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p:spPr>
      </p:pic>
      <p:sp>
        <p:nvSpPr>
          <p:cNvPr id="125956"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接收和检查</a:t>
            </a:r>
            <a:endParaRPr lang="zh-CN" dirty="0">
              <a:latin typeface="Arial Narrow" panose="020B0606020202030204" pitchFamily="34" charset="0"/>
              <a:ea typeface="SimHei" panose="02010609060101010101" pitchFamily="49" charset="-122"/>
              <a:cs typeface="+mj-cs"/>
              <a:sym typeface="Arial Narrow" panose="020B0606020202030204" pitchFamily="34" charset="0"/>
            </a:endParaRPr>
          </a:p>
        </p:txBody>
      </p:sp>
      <p:sp>
        <p:nvSpPr>
          <p:cNvPr id="125954"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召回：</a:t>
            </a:r>
          </a:p>
          <a:p>
            <a:pPr marL="347472" lvl="1" indent="-347472" eaLnBrk="1" hangingPunct="1">
              <a:lnSpc>
                <a:spcPct val="100000"/>
              </a:lnSpc>
              <a:spcBef>
                <a:spcPts val="900"/>
              </a:spcBef>
              <a:defRPr/>
            </a:pP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确定召回的食品品项</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从库存中移出该品项。</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单独贮存该品项。</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标注该品项，防止它被放回到库存中。</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通知员工不要使用该产品。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参考供应商的通知或召回通知，了解要如何处理该品项。</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2595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5-7</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5"/>
          <p:cNvSpPr>
            <a:spLocks noChangeArrowheads="1"/>
          </p:cNvSpPr>
          <p:nvPr/>
        </p:nvSpPr>
        <p:spPr bwMode="auto">
          <a:xfrm>
            <a:off x="7251700" y="4539962"/>
            <a:ext cx="184731"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126979"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5-8</a:t>
            </a:r>
          </a:p>
        </p:txBody>
      </p:sp>
      <p:sp>
        <p:nvSpPr>
          <p:cNvPr id="126980" name="Rectangle 7"/>
          <p:cNvSpPr txBox="1">
            <a:spLocks noChangeArrowheads="1"/>
          </p:cNvSpPr>
          <p:nvPr/>
        </p:nvSpPr>
        <p:spPr bwMode="auto">
          <a:xfrm>
            <a:off x="393192" y="154642"/>
            <a:ext cx="8307388"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r>
              <a:rPr lang="en-US" sz="2800" dirty="0">
                <a:latin typeface="Arial Narrow" panose="020B0606020202030204" pitchFamily="34" charset="0"/>
                <a:ea typeface="SimHei" panose="02010609060101010101" pitchFamily="49" charset="-122"/>
                <a:sym typeface="Arial Narrow" panose="020B0606020202030204" pitchFamily="34" charset="0"/>
              </a:rPr>
              <a:t>接收和检查</a:t>
            </a:r>
          </a:p>
        </p:txBody>
      </p:sp>
      <p:sp>
        <p:nvSpPr>
          <p:cNvPr id="126982" name="Rectangle 3"/>
          <p:cNvSpPr txBox="1">
            <a:spLocks noChangeArrowheads="1"/>
          </p:cNvSpPr>
          <p:nvPr/>
        </p:nvSpPr>
        <p:spPr bwMode="auto">
          <a:xfrm>
            <a:off x="393192" y="1143000"/>
            <a:ext cx="5891994" cy="381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lvl1pPr eaLnBrk="0" hangingPunct="0">
              <a:defRPr sz="3200" b="1">
                <a:solidFill>
                  <a:srgbClr val="FFFFFF"/>
                </a:solidFill>
                <a:latin typeface="Arial" charset="0"/>
                <a:ea typeface="ＭＳ Ｐゴシック" charset="0"/>
              </a:defRPr>
            </a:lvl1pPr>
            <a:lvl2pPr marL="571500" indent="-45720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lnSpc>
                <a:spcPct val="90000"/>
              </a:lnSpc>
              <a:spcBef>
                <a:spcPct val="100000"/>
              </a:spcBef>
              <a:buClr>
                <a:srgbClr val="009DDC"/>
              </a:buClr>
              <a:buSzPct val="75000"/>
              <a:buFont typeface="Wingdings" charset="0"/>
              <a:buNone/>
              <a:defRPr/>
            </a:pPr>
            <a:endParaRPr lang="en-US" sz="2200" dirty="0">
              <a:solidFill>
                <a:srgbClr val="231F20"/>
              </a:solidFill>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3" name="Content Placeholder 2"/>
          <p:cNvSpPr>
            <a:spLocks noGrp="1"/>
          </p:cNvSpPr>
          <p:nvPr>
            <p:ph idx="1"/>
          </p:nvPr>
        </p:nvSpPr>
        <p:spPr>
          <a:xfrm>
            <a:off x="522658" y="1291347"/>
            <a:ext cx="5339375"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检查肉类、禽类和鱼类的温度：</a:t>
            </a: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将温度计杆或探头插入到食品最厚的部分（通常为中间部分）。</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pic>
        <p:nvPicPr>
          <p:cNvPr id="6" name="Picture Placeholder 5">
            <a:extLst>
              <a:ext uri="{FF2B5EF4-FFF2-40B4-BE49-F238E27FC236}">
                <a16:creationId xmlns:a16="http://schemas.microsoft.com/office/drawing/2014/main" id="{5DB5F921-9ACD-4B23-8025-A979E5B473F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rot="16200000">
            <a:off x="6523038" y="1243013"/>
            <a:ext cx="2103437" cy="2103120"/>
          </a:xfr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5-9</a:t>
            </a:r>
          </a:p>
        </p:txBody>
      </p:sp>
      <p:pic>
        <p:nvPicPr>
          <p:cNvPr id="7" name="Picture Placeholder 6">
            <a:extLst>
              <a:ext uri="{FF2B5EF4-FFF2-40B4-BE49-F238E27FC236}">
                <a16:creationId xmlns:a16="http://schemas.microsoft.com/office/drawing/2014/main" id="{F011D6BE-3D40-47BF-95D3-4B61BBEE0BA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780"/>
          <a:stretch/>
        </p:blipFill>
        <p:spPr>
          <a:xfrm rot="16200000">
            <a:off x="6523038" y="1243013"/>
            <a:ext cx="2103437" cy="2103120"/>
          </a:xfrm>
        </p:spPr>
      </p:pic>
      <p:sp>
        <p:nvSpPr>
          <p:cNvPr id="128003"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接收和检查</a:t>
            </a:r>
          </a:p>
        </p:txBody>
      </p:sp>
      <p:sp>
        <p:nvSpPr>
          <p:cNvPr id="2" name="Content Placeholder 1"/>
          <p:cNvSpPr>
            <a:spLocks noGrp="1"/>
          </p:cNvSpPr>
          <p:nvPr>
            <p:ph idx="1"/>
          </p:nvPr>
        </p:nvSpPr>
        <p:spPr>
          <a:xfrm>
            <a:off x="409575" y="1143000"/>
            <a:ext cx="5442585"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检查 ROP </a:t>
            </a:r>
            <a:r>
              <a:rPr lang="en-US" dirty="0" err="1">
                <a:latin typeface="Arial Narrow" panose="020B0606020202030204" pitchFamily="34" charset="0"/>
                <a:ea typeface="SimHei" panose="02010609060101010101" pitchFamily="49" charset="-122"/>
                <a:sym typeface="Arial Narrow" panose="020B0606020202030204" pitchFamily="34" charset="0"/>
              </a:rPr>
              <a:t>食品（MAP、真空包装和</a:t>
            </a:r>
            <a:r>
              <a:rPr lang="en-US" i="1" dirty="0" err="1">
                <a:latin typeface="Arial Narrow" panose="020B0606020202030204" pitchFamily="34" charset="0"/>
                <a:ea typeface="SimHei" panose="02010609060101010101" pitchFamily="49" charset="-122"/>
                <a:sym typeface="Arial Narrow" panose="020B0606020202030204" pitchFamily="34" charset="0"/>
              </a:rPr>
              <a:t>真空低温烹制</a:t>
            </a:r>
            <a:r>
              <a:rPr lang="en-US" dirty="0" err="1">
                <a:latin typeface="Arial Narrow" panose="020B0606020202030204" pitchFamily="34" charset="0"/>
                <a:ea typeface="SimHei" panose="02010609060101010101" pitchFamily="49" charset="-122"/>
                <a:sym typeface="Arial Narrow" panose="020B0606020202030204" pitchFamily="34" charset="0"/>
              </a:rPr>
              <a:t>的食物）的温度</a:t>
            </a:r>
            <a:r>
              <a:rPr lang="en-US" dirty="0">
                <a:latin typeface="Arial Narrow" panose="020B0606020202030204" pitchFamily="34" charset="0"/>
                <a:ea typeface="SimHei" panose="02010609060101010101" pitchFamily="49" charset="-122"/>
                <a:sym typeface="Arial Narrow" panose="020B0606020202030204" pitchFamily="34" charset="0"/>
              </a:rPr>
              <a:t>：</a:t>
            </a: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将温度计杆或探头插入到两包此类食品之间。</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也可以将包装裹在温度计</a:t>
            </a:r>
            <a:r>
              <a:rPr lang="en-US" dirty="0">
                <a:latin typeface="Arial Narrow" panose="020B0606020202030204" pitchFamily="34" charset="0"/>
                <a:ea typeface="SimHei" panose="02010609060101010101" pitchFamily="49" charset="-122"/>
                <a:sym typeface="Arial Narrow" panose="020B0606020202030204" pitchFamily="34" charset="0"/>
              </a:rPr>
              <a:t>杆或探头上。</a:t>
            </a:r>
            <a:endParaRPr lang="zh-CN"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5-10</a:t>
            </a:r>
          </a:p>
        </p:txBody>
      </p:sp>
      <p:sp>
        <p:nvSpPr>
          <p:cNvPr id="129027"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接收和检查</a:t>
            </a:r>
          </a:p>
        </p:txBody>
      </p:sp>
      <p:sp>
        <p:nvSpPr>
          <p:cNvPr id="2" name="Content Placeholder 1"/>
          <p:cNvSpPr>
            <a:spLocks noGrp="1"/>
          </p:cNvSpPr>
          <p:nvPr>
            <p:ph idx="1"/>
          </p:nvPr>
        </p:nvSpPr>
        <p:spPr/>
        <p:txBody>
          <a:bodyPr/>
          <a:lstStyle/>
          <a:p>
            <a:pPr marL="0" lvl="1" indent="0" eaLnBrk="1" hangingPunct="1">
              <a:buNone/>
              <a:defRPr/>
            </a:pPr>
            <a:r>
              <a:rPr lang="en-US" sz="2400" b="1" dirty="0">
                <a:solidFill>
                  <a:srgbClr val="E97635"/>
                </a:solidFill>
                <a:latin typeface="Arial Narrow" panose="020B0606020202030204" pitchFamily="34" charset="0"/>
                <a:ea typeface="SimHei" panose="02010609060101010101" pitchFamily="49" charset="-122"/>
                <a:sym typeface="Arial Narrow" panose="020B0606020202030204" pitchFamily="34" charset="0"/>
              </a:rPr>
              <a:t>检查其他包装食品的温度：</a:t>
            </a: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打开包装，将温度计杆或探头插入到食品中</a:t>
            </a:r>
            <a:r>
              <a:rPr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5" name="Picture Placeholder 4"/>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DAC196D3-B4B5-4CFE-84BD-DE1294C73F8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55"/>
          <a:stretch/>
        </p:blipFill>
        <p:spPr>
          <a:xfrm>
            <a:off x="6523038" y="1243013"/>
            <a:ext cx="2103437" cy="2103120"/>
          </a:xfrm>
        </p:spPr>
      </p:pic>
      <p:sp>
        <p:nvSpPr>
          <p:cNvPr id="26626" name="Rectangle 104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食品是如何变得不安全的 </a:t>
            </a:r>
          </a:p>
        </p:txBody>
      </p:sp>
      <p:sp>
        <p:nvSpPr>
          <p:cNvPr id="25604"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在以下情况下，食品存在时间与温度处理不当的问题： </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食品没有存放或贮存在正确的温度下。</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食品未充分烹制或再加热，不足以杀死病原体。</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食品没有正确冷却。</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14300"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14300"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6628" name="Text Box 1046"/>
          <p:cNvSpPr txBox="1">
            <a:spLocks noChangeArrowheads="1"/>
          </p:cNvSpPr>
          <p:nvPr/>
        </p:nvSpPr>
        <p:spPr bwMode="auto">
          <a:xfrm>
            <a:off x="0" y="6583363"/>
            <a:ext cx="571500" cy="274637"/>
          </a:xfrm>
          <a:prstGeom prst="rect">
            <a:avLst/>
          </a:prstGeom>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1-14</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CC8657EF-F3CF-44D6-948E-93B9B6C8113F}"/>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l="-3718" r="-3718"/>
          <a:stretch/>
        </p:blipFill>
        <p:spPr>
          <a:xfrm>
            <a:off x="6522896" y="2425700"/>
            <a:ext cx="2101850" cy="1092200"/>
          </a:xfrm>
          <a:ln w="3175">
            <a:solidFill>
              <a:schemeClr val="tx1"/>
            </a:solidFill>
          </a:ln>
        </p:spPr>
      </p:pic>
      <p:pic>
        <p:nvPicPr>
          <p:cNvPr id="14" name="Picture Placeholder 13">
            <a:extLst>
              <a:ext uri="{FF2B5EF4-FFF2-40B4-BE49-F238E27FC236}">
                <a16:creationId xmlns:a16="http://schemas.microsoft.com/office/drawing/2014/main" id="{4EF11004-5504-42D9-82AD-FE2CFD21544F}"/>
              </a:ext>
            </a:extLst>
          </p:cNvPr>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a:stretch/>
        </p:blipFill>
        <p:spPr>
          <a:ln w="3175">
            <a:solidFill>
              <a:schemeClr val="tx1"/>
            </a:solidFill>
          </a:ln>
        </p:spPr>
      </p:pic>
      <p:pic>
        <p:nvPicPr>
          <p:cNvPr id="8" name="Picture Placeholder 7">
            <a:extLst>
              <a:ext uri="{FF2B5EF4-FFF2-40B4-BE49-F238E27FC236}">
                <a16:creationId xmlns:a16="http://schemas.microsoft.com/office/drawing/2014/main" id="{5BAAF02B-685B-4443-8814-2A90D2B29A27}"/>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l="-13320" r="-13338" b="-651"/>
          <a:stretch/>
        </p:blipFill>
        <p:spPr>
          <a:xfrm>
            <a:off x="6523038" y="1243013"/>
            <a:ext cx="2101850" cy="1092200"/>
          </a:xfrm>
          <a:ln w="3175">
            <a:solidFill>
              <a:schemeClr val="tx1"/>
            </a:solidFill>
          </a:ln>
        </p:spPr>
      </p:pic>
      <p:sp>
        <p:nvSpPr>
          <p:cNvPr id="130052"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接收和检查</a:t>
            </a:r>
          </a:p>
        </p:txBody>
      </p:sp>
      <p:sp>
        <p:nvSpPr>
          <p:cNvPr id="130050" name="Rectangle 3"/>
          <p:cNvSpPr>
            <a:spLocks noGrp="1" noChangeArrowheads="1"/>
          </p:cNvSpPr>
          <p:nvPr>
            <p:ph idx="1"/>
          </p:nvPr>
        </p:nvSpPr>
        <p:spPr>
          <a:xfrm>
            <a:off x="409575" y="1143000"/>
            <a:ext cx="5415153" cy="4983163"/>
          </a:xfrm>
        </p:spPr>
        <p:txBody>
          <a:bodyPr/>
          <a:lstStyle/>
          <a:p>
            <a:pPr marL="0" indent="0" eaLnBrk="1" hangingPunct="1">
              <a:lnSpc>
                <a:spcPct val="80000"/>
              </a:lnSpc>
              <a:defRPr/>
            </a:pPr>
            <a:r>
              <a:rPr lang="en-US" dirty="0">
                <a:latin typeface="Arial Narrow" panose="020B0606020202030204" pitchFamily="34" charset="0"/>
                <a:ea typeface="SimHei" panose="02010609060101010101" pitchFamily="49" charset="-122"/>
                <a:sym typeface="Arial Narrow" panose="020B0606020202030204" pitchFamily="34" charset="0"/>
              </a:rPr>
              <a:t>货品的温度标准：</a:t>
            </a:r>
          </a:p>
          <a:p>
            <a:pPr lvl="1" eaLnBrk="1" hangingPunct="1">
              <a:defRPr/>
            </a:pPr>
            <a:r>
              <a:rPr lang="en-US" b="1" dirty="0">
                <a:latin typeface="Arial Narrow" panose="020B0606020202030204" pitchFamily="34" charset="0"/>
                <a:ea typeface="SimHei" panose="02010609060101010101" pitchFamily="49" charset="-122"/>
                <a:sym typeface="Arial Narrow" panose="020B0606020202030204" pitchFamily="34" charset="0"/>
              </a:rPr>
              <a:t>冷的 TCS 食品：</a:t>
            </a:r>
            <a:r>
              <a:rPr lang="en-US" dirty="0">
                <a:latin typeface="Arial Narrow" panose="020B0606020202030204" pitchFamily="34" charset="0"/>
                <a:ea typeface="SimHei" panose="02010609060101010101" pitchFamily="49" charset="-122"/>
                <a:sym typeface="Arial Narrow" panose="020B0606020202030204" pitchFamily="34" charset="0"/>
              </a:rPr>
              <a:t>除非另有规定，否则接收时的温度不高于 41</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b="1" dirty="0">
                <a:latin typeface="Arial Narrow" panose="020B0606020202030204" pitchFamily="34" charset="0"/>
                <a:ea typeface="SimHei" panose="02010609060101010101" pitchFamily="49" charset="-122"/>
                <a:sym typeface="Arial Narrow" panose="020B0606020202030204" pitchFamily="34" charset="0"/>
              </a:rPr>
              <a:t>活的贝壳类海产（蚝、贻贝、蛤蜊和扇贝）：</a:t>
            </a:r>
            <a:r>
              <a:rPr lang="en-US" dirty="0">
                <a:latin typeface="Arial Narrow" panose="020B0606020202030204" pitchFamily="34" charset="0"/>
                <a:ea typeface="SimHei" panose="02010609060101010101" pitchFamily="49" charset="-122"/>
                <a:sym typeface="Arial Narrow" panose="020B0606020202030204" pitchFamily="34" charset="0"/>
              </a:rPr>
              <a:t>在 45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(7</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 </a:t>
            </a:r>
            <a:r>
              <a:rPr lang="en-US" dirty="0" err="1">
                <a:latin typeface="Arial Narrow" panose="020B0606020202030204" pitchFamily="34" charset="0"/>
                <a:ea typeface="SimHei" panose="02010609060101010101" pitchFamily="49" charset="-122"/>
                <a:sym typeface="Arial Narrow" panose="020B0606020202030204" pitchFamily="34" charset="0"/>
              </a:rPr>
              <a:t>气温条件下接收，中心温度不得超过</a:t>
            </a:r>
            <a:r>
              <a:rPr lang="en-US" dirty="0">
                <a:latin typeface="Arial Narrow" panose="020B0606020202030204" pitchFamily="34" charset="0"/>
                <a:ea typeface="SimHei" panose="02010609060101010101" pitchFamily="49" charset="-122"/>
                <a:sym typeface="Arial Narrow" panose="020B0606020202030204" pitchFamily="34" charset="0"/>
              </a:rPr>
              <a:t> 50</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(10</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接收后，贝壳类海产必须在 4 小时内冷却到不高于41</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b="1" dirty="0" err="1">
                <a:latin typeface="Arial Narrow" panose="020B0606020202030204" pitchFamily="34" charset="0"/>
                <a:ea typeface="SimHei" panose="02010609060101010101" pitchFamily="49" charset="-122"/>
                <a:sym typeface="Arial Narrow" panose="020B0606020202030204" pitchFamily="34" charset="0"/>
              </a:rPr>
              <a:t>去壳贝类：</a:t>
            </a:r>
            <a:r>
              <a:rPr lang="en-US" dirty="0" err="1">
                <a:latin typeface="Arial Narrow" panose="020B0606020202030204" pitchFamily="34" charset="0"/>
                <a:ea typeface="SimHei" panose="02010609060101010101" pitchFamily="49" charset="-122"/>
                <a:sym typeface="Arial Narrow" panose="020B0606020202030204" pitchFamily="34" charset="0"/>
              </a:rPr>
              <a:t>接收时的温度不高于</a:t>
            </a:r>
            <a:r>
              <a:rPr lang="en-US" dirty="0">
                <a:latin typeface="Arial Narrow" panose="020B0606020202030204" pitchFamily="34" charset="0"/>
                <a:ea typeface="SimHei" panose="02010609060101010101" pitchFamily="49" charset="-122"/>
                <a:sym typeface="Arial Narrow" panose="020B0606020202030204" pitchFamily="34" charset="0"/>
              </a:rPr>
              <a:t> </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a:latin typeface="Arial Narrow" panose="020B0606020202030204" pitchFamily="34" charset="0"/>
                <a:ea typeface="SimHei" panose="02010609060101010101" pitchFamily="49" charset="-122"/>
                <a:sym typeface="Arial Narrow" panose="020B0606020202030204" pitchFamily="34" charset="0"/>
              </a:rPr>
              <a:t>45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(7</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 4 小时内将贝壳类海产冷却到不高于 41</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300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5-11</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4"/>
          </p:nvPr>
        </p:nvPicPr>
        <p:blipFill rotWithShape="1">
          <a:blip r:embed="rId3" cstate="screen">
            <a:extLst>
              <a:ext uri="{28A0092B-C50C-407E-A947-70E740481C1C}">
                <a14:useLocalDpi xmlns:a14="http://schemas.microsoft.com/office/drawing/2010/main"/>
              </a:ext>
            </a:extLst>
          </a:blip>
          <a:srcRect l="-8827" r="-8827"/>
          <a:stretch/>
        </p:blipFill>
        <p:spPr>
          <a:ln w="3175">
            <a:solidFill>
              <a:schemeClr val="tx1"/>
            </a:solidFill>
          </a:ln>
        </p:spPr>
      </p:pic>
      <p:pic>
        <p:nvPicPr>
          <p:cNvPr id="10" name="Picture Placeholder 9">
            <a:extLst>
              <a:ext uri="{FF2B5EF4-FFF2-40B4-BE49-F238E27FC236}">
                <a16:creationId xmlns:a16="http://schemas.microsoft.com/office/drawing/2014/main" id="{B127AFE9-E7AF-41B5-8226-3306FC465475}"/>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l="-32063" r="-30589"/>
          <a:stretch/>
        </p:blipFill>
        <p:spPr>
          <a:ln w="3175">
            <a:solidFill>
              <a:schemeClr val="tx1"/>
            </a:solidFill>
          </a:ln>
        </p:spPr>
      </p:pic>
      <p:sp>
        <p:nvSpPr>
          <p:cNvPr id="131076"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接收和检查</a:t>
            </a:r>
          </a:p>
        </p:txBody>
      </p:sp>
      <p:sp>
        <p:nvSpPr>
          <p:cNvPr id="131074" name="Rectangle 3"/>
          <p:cNvSpPr>
            <a:spLocks noGrp="1" noChangeArrowheads="1"/>
          </p:cNvSpPr>
          <p:nvPr>
            <p:ph idx="1"/>
          </p:nvPr>
        </p:nvSpPr>
        <p:spPr>
          <a:xfrm>
            <a:off x="409575" y="1143000"/>
            <a:ext cx="5680329" cy="4983163"/>
          </a:xfrm>
        </p:spPr>
        <p:txBody>
          <a:bodyPr/>
          <a:lstStyle/>
          <a:p>
            <a:pPr marL="0" indent="0" eaLnBrk="1" hangingPunct="1">
              <a:lnSpc>
                <a:spcPct val="80000"/>
              </a:lnSpc>
              <a:defRPr/>
            </a:pPr>
            <a:r>
              <a:rPr lang="en-US" dirty="0" err="1">
                <a:latin typeface="Arial Narrow" panose="020B0606020202030204" pitchFamily="34" charset="0"/>
                <a:ea typeface="SimHei" panose="02010609060101010101" pitchFamily="49" charset="-122"/>
                <a:sym typeface="Arial Narrow" panose="020B0606020202030204" pitchFamily="34" charset="0"/>
              </a:rPr>
              <a:t>货品的温度标准</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sz="1800" i="1" dirty="0">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defRPr/>
            </a:pPr>
            <a:r>
              <a:rPr lang="en-US" b="1" dirty="0">
                <a:latin typeface="Arial Narrow" panose="020B0606020202030204" pitchFamily="34" charset="0"/>
                <a:ea typeface="SimHei" panose="02010609060101010101" pitchFamily="49" charset="-122"/>
                <a:sym typeface="Arial Narrow" panose="020B0606020202030204" pitchFamily="34" charset="0"/>
              </a:rPr>
              <a:t>牛奶：</a:t>
            </a:r>
            <a:r>
              <a:rPr lang="en-US" dirty="0">
                <a:latin typeface="Arial Narrow" panose="020B0606020202030204" pitchFamily="34" charset="0"/>
                <a:ea typeface="SimHei" panose="02010609060101010101" pitchFamily="49" charset="-122"/>
                <a:sym typeface="Arial Narrow" panose="020B0606020202030204" pitchFamily="34" charset="0"/>
              </a:rPr>
              <a:t>接收时的温度不高于 45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(7</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 4 小时内将牛奶冷却到不高于 41</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b="1" dirty="0">
                <a:latin typeface="Arial Narrow" panose="020B0606020202030204" pitchFamily="34" charset="0"/>
                <a:ea typeface="SimHei" panose="02010609060101010101" pitchFamily="49" charset="-122"/>
                <a:sym typeface="Arial Narrow" panose="020B0606020202030204" pitchFamily="34" charset="0"/>
              </a:rPr>
              <a:t>带壳蛋：</a:t>
            </a:r>
            <a:r>
              <a:rPr lang="en-US" dirty="0">
                <a:latin typeface="Arial Narrow" panose="020B0606020202030204" pitchFamily="34" charset="0"/>
                <a:ea typeface="SimHei" panose="02010609060101010101" pitchFamily="49" charset="-122"/>
                <a:sym typeface="Arial Narrow" panose="020B0606020202030204" pitchFamily="34" charset="0"/>
              </a:rPr>
              <a:t>接收时的气温不高于 45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(7</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b="1" dirty="0">
                <a:latin typeface="Arial Narrow" panose="020B0606020202030204" pitchFamily="34" charset="0"/>
                <a:ea typeface="SimHei" panose="02010609060101010101" pitchFamily="49" charset="-122"/>
                <a:sym typeface="Arial Narrow" panose="020B0606020202030204" pitchFamily="34" charset="0"/>
              </a:rPr>
              <a:t>热的 TCS 食品：</a:t>
            </a:r>
            <a:r>
              <a:rPr lang="en-US" dirty="0">
                <a:latin typeface="Arial Narrow" panose="020B0606020202030204" pitchFamily="34" charset="0"/>
                <a:ea typeface="SimHei" panose="02010609060101010101" pitchFamily="49" charset="-122"/>
                <a:sym typeface="Arial Narrow" panose="020B0606020202030204" pitchFamily="34" charset="0"/>
              </a:rPr>
              <a:t>接收时的温度不低于 135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(57</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310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5-12</a:t>
            </a:r>
          </a:p>
        </p:txBody>
      </p:sp>
      <p:pic>
        <p:nvPicPr>
          <p:cNvPr id="11" name="Picture Placeholder 10"/>
          <p:cNvPicPr>
            <a:picLocks noGrp="1" noChangeAspect="1"/>
          </p:cNvPicPr>
          <p:nvPr>
            <p:ph type="pic" sz="quarter" idx="13"/>
          </p:nvPr>
        </p:nvPicPr>
        <p:blipFill rotWithShape="1">
          <a:blip r:embed="rId5" cstate="screen">
            <a:extLst>
              <a:ext uri="{28A0092B-C50C-407E-A947-70E740481C1C}">
                <a14:useLocalDpi xmlns:a14="http://schemas.microsoft.com/office/drawing/2010/main"/>
              </a:ext>
            </a:extLst>
          </a:blip>
          <a:srcRect l="-17238" r="-14112"/>
          <a:stretch/>
        </p:blipFill>
        <p:spPr>
          <a:solidFill>
            <a:srgbClr val="FBFCFC"/>
          </a:solidFill>
          <a:ln w="3175">
            <a:solidFill>
              <a:schemeClr val="tx1"/>
            </a:solidFill>
          </a:ln>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ln w="3175">
            <a:solidFill>
              <a:schemeClr val="tx1"/>
            </a:solidFill>
          </a:ln>
        </p:spPr>
      </p:pic>
      <p:sp>
        <p:nvSpPr>
          <p:cNvPr id="132100"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接收和检查</a:t>
            </a:r>
          </a:p>
        </p:txBody>
      </p:sp>
      <p:sp>
        <p:nvSpPr>
          <p:cNvPr id="132098" name="Rectangle 3"/>
          <p:cNvSpPr>
            <a:spLocks noGrp="1" noChangeArrowheads="1"/>
          </p:cNvSpPr>
          <p:nvPr>
            <p:ph idx="1"/>
          </p:nvPr>
        </p:nvSpPr>
        <p:spPr/>
        <p:txBody>
          <a:bodyPr/>
          <a:lstStyle/>
          <a:p>
            <a:pPr marL="0" indent="0" eaLnBrk="1" hangingPunct="1">
              <a:lnSpc>
                <a:spcPct val="80000"/>
              </a:lnSpc>
              <a:defRPr/>
            </a:pPr>
            <a:r>
              <a:rPr lang="en-US" dirty="0" err="1">
                <a:latin typeface="Arial Narrow" panose="020B0606020202030204" pitchFamily="34" charset="0"/>
                <a:ea typeface="SimHei" panose="02010609060101010101" pitchFamily="49" charset="-122"/>
                <a:sym typeface="Arial Narrow" panose="020B0606020202030204" pitchFamily="34" charset="0"/>
              </a:rPr>
              <a:t>货品的温度标准</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sz="1800" i="1" dirty="0">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spcAft>
                <a:spcPts val="0"/>
              </a:spcAft>
              <a:defRPr/>
            </a:pPr>
            <a:r>
              <a:rPr lang="en-US" b="1" dirty="0" err="1">
                <a:latin typeface="Arial Narrow" panose="020B0606020202030204" pitchFamily="34" charset="0"/>
                <a:ea typeface="SimHei" panose="02010609060101010101" pitchFamily="49" charset="-122"/>
                <a:sym typeface="Arial Narrow" panose="020B0606020202030204" pitchFamily="34" charset="0"/>
              </a:rPr>
              <a:t>冷冻食品：</a:t>
            </a:r>
            <a:r>
              <a:rPr lang="en-US" dirty="0" err="1">
                <a:latin typeface="Arial Narrow" panose="020B0606020202030204" pitchFamily="34" charset="0"/>
                <a:ea typeface="SimHei" panose="02010609060101010101" pitchFamily="49" charset="-122"/>
                <a:sym typeface="Arial Narrow" panose="020B0606020202030204" pitchFamily="34" charset="0"/>
              </a:rPr>
              <a:t>以固体冷冻状态接收</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spcAft>
                <a:spcPts val="0"/>
              </a:spcAft>
              <a:defRPr/>
            </a:pPr>
            <a:r>
              <a:rPr lang="en-US" dirty="0">
                <a:latin typeface="Arial Narrow" panose="020B0606020202030204" pitchFamily="34" charset="0"/>
                <a:ea typeface="SimHei" panose="02010609060101010101" pitchFamily="49" charset="-122"/>
                <a:sym typeface="Arial Narrow" panose="020B0606020202030204" pitchFamily="34" charset="0"/>
              </a:rPr>
              <a:t>如果冷冻食品有以下解冻和重新冷冻的迹象，则应拒绝接收：</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spcAft>
                <a:spcPts val="0"/>
              </a:spcAft>
              <a:defRPr/>
            </a:pPr>
            <a:r>
              <a:rPr lang="en-US" dirty="0">
                <a:latin typeface="Arial Narrow" panose="020B0606020202030204" pitchFamily="34" charset="0"/>
                <a:ea typeface="SimHei" panose="02010609060101010101" pitchFamily="49" charset="-122"/>
                <a:sym typeface="Arial Narrow" panose="020B0606020202030204" pitchFamily="34" charset="0"/>
              </a:rPr>
              <a:t>箱底或包装上有流体或水渍</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spcAft>
                <a:spcPts val="0"/>
              </a:spcAft>
              <a:defRPr/>
            </a:pPr>
            <a:r>
              <a:rPr lang="en-US" dirty="0">
                <a:latin typeface="Arial Narrow" panose="020B0606020202030204" pitchFamily="34" charset="0"/>
                <a:ea typeface="SimHei" panose="02010609060101010101" pitchFamily="49" charset="-122"/>
                <a:sym typeface="Arial Narrow" panose="020B0606020202030204" pitchFamily="34" charset="0"/>
              </a:rPr>
              <a:t>食品或包装上有冰晶或结冰的液体</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3209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5-13</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8C43C5AE-6651-4751-AFEA-683267444490}"/>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33125" name="Rectangle 1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接收和检查</a:t>
            </a:r>
          </a:p>
        </p:txBody>
      </p:sp>
      <p:sp>
        <p:nvSpPr>
          <p:cNvPr id="133123" name="Rectangle 4"/>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拒绝以下包装食品：</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包装出现破损、孔洞或刺痕</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罐头—焊缝或罐体出现严重凹陷，标签缺失，末端膨胀或凸出，存在孔洞、泄漏、铁锈</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ROP 食品—鼓胀或泄漏</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包装箱或密封破损 </a:t>
            </a:r>
          </a:p>
          <a:p>
            <a:pPr marL="347472" lvl="1" indent="-347472" eaLnBrk="1" hangingPunct="1">
              <a:lnSpc>
                <a:spcPct val="100000"/>
              </a:lnSpc>
              <a:spcBef>
                <a:spcPts val="900"/>
              </a:spcBef>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33124"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5-14</a:t>
            </a:r>
          </a:p>
        </p:txBody>
      </p:sp>
    </p:spTree>
    <p:extLst>
      <p:ext uri="{BB962C8B-B14F-4D97-AF65-F5344CB8AC3E}">
        <p14:creationId xmlns:p14="http://schemas.microsoft.com/office/powerpoint/2010/main" val="214049069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133125" name="Rectangle 1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接收和检查</a:t>
            </a:r>
          </a:p>
        </p:txBody>
      </p:sp>
      <p:sp>
        <p:nvSpPr>
          <p:cNvPr id="133123" name="Rectangle 4"/>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拒绝以下包装食品：</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包装脏污和褪色</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有泄漏、潮湿或水渍</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有虫害或虫害破损的迹象</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有改动痕迹</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标签缺失或错误</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有效期或保质期已过</a:t>
            </a:r>
          </a:p>
          <a:p>
            <a:pPr marL="347472" lvl="1" indent="-347472" eaLnBrk="1" hangingPunct="1">
              <a:lnSpc>
                <a:spcPct val="100000"/>
              </a:lnSpc>
              <a:spcBef>
                <a:spcPts val="900"/>
              </a:spcBef>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33124"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5-15</a:t>
            </a:r>
          </a:p>
        </p:txBody>
      </p:sp>
    </p:spTree>
    <p:extLst>
      <p:ext uri="{BB962C8B-B14F-4D97-AF65-F5344CB8AC3E}">
        <p14:creationId xmlns:p14="http://schemas.microsoft.com/office/powerpoint/2010/main" val="2864092101"/>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5-16</a:t>
            </a:r>
          </a:p>
        </p:txBody>
      </p:sp>
      <p:sp>
        <p:nvSpPr>
          <p:cNvPr id="134148"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接收和检查</a:t>
            </a:r>
          </a:p>
        </p:txBody>
      </p:sp>
      <p:sp>
        <p:nvSpPr>
          <p:cNvPr id="9" name="Rectangle 3"/>
          <p:cNvSpPr>
            <a:spLocks noGrp="1" noChangeArrowheads="1"/>
          </p:cNvSpPr>
          <p:nvPr>
            <p:ph idx="1"/>
          </p:nvPr>
        </p:nvSpPr>
        <p:spPr>
          <a:xfrm>
            <a:off x="409575" y="1143000"/>
            <a:ext cx="5707761"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需要的文件：</a:t>
            </a:r>
          </a:p>
          <a:p>
            <a:pPr marL="347472" lvl="1" indent="-347472" eaLnBrk="1" hangingPunct="1">
              <a:lnSpc>
                <a:spcPct val="100000"/>
              </a:lnSpc>
              <a:spcBef>
                <a:spcPts val="900"/>
              </a:spcBef>
              <a:defRPr/>
            </a:pPr>
            <a:r>
              <a:rPr lang="en-US" dirty="0" err="1">
                <a:latin typeface="Arial Narrow" panose="020B0606020202030204" pitchFamily="34" charset="0"/>
                <a:ea typeface="SimHei" panose="02010609060101010101" pitchFamily="49" charset="-122"/>
                <a:sym typeface="Arial Narrow" panose="020B0606020202030204" pitchFamily="34" charset="0"/>
              </a:rPr>
              <a:t>接收贝壳类海产时必须有贝类原料识别</a:t>
            </a:r>
            <a:r>
              <a:rPr lang="en-US" dirty="0">
                <a:latin typeface="Arial Narrow" panose="020B0606020202030204" pitchFamily="34" charset="0"/>
                <a:ea typeface="SimHei" panose="02010609060101010101" pitchFamily="49" charset="-122"/>
                <a:sym typeface="Arial Narrow" panose="020B0606020202030204" pitchFamily="34" charset="0"/>
              </a:rPr>
              <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err="1">
                <a:latin typeface="Arial Narrow" panose="020B0606020202030204" pitchFamily="34" charset="0"/>
                <a:ea typeface="SimHei" panose="02010609060101010101" pitchFamily="49" charset="-122"/>
                <a:sym typeface="Arial Narrow" panose="020B0606020202030204" pitchFamily="34" charset="0"/>
              </a:rPr>
              <a:t>标签</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err="1">
                <a:latin typeface="Arial Narrow" panose="020B0606020202030204" pitchFamily="34" charset="0"/>
                <a:ea typeface="SimHei" panose="02010609060101010101" pitchFamily="49" charset="-122"/>
                <a:sym typeface="Arial Narrow" panose="020B0606020202030204" pitchFamily="34" charset="0"/>
              </a:rPr>
              <a:t>标签注明了贝壳类海产是何时何地捕获的</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281" lvl="1" indent="-34747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将贝壳类海产存放在其原装容器中：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err="1">
                <a:solidFill>
                  <a:srgbClr val="FF0000"/>
                </a:solidFill>
                <a:latin typeface="Arial Narrow" panose="020B0606020202030204" pitchFamily="34" charset="0"/>
                <a:ea typeface="SimHei" panose="02010609060101010101" pitchFamily="49" charset="-122"/>
                <a:sym typeface="Arial Narrow" panose="020B0606020202030204" pitchFamily="34" charset="0"/>
              </a:rPr>
              <a:t>请勿</a:t>
            </a:r>
            <a:r>
              <a:rPr lang="en-US" dirty="0" err="1">
                <a:latin typeface="Arial Narrow" panose="020B0606020202030204" pitchFamily="34" charset="0"/>
                <a:ea typeface="SimHei" panose="02010609060101010101" pitchFamily="49" charset="-122"/>
                <a:sym typeface="Arial Narrow" panose="020B0606020202030204" pitchFamily="34" charset="0"/>
              </a:rPr>
              <a:t>取下贝类原料标签，直到最后一批</a:t>
            </a:r>
            <a:r>
              <a:rPr lang="en-US" dirty="0">
                <a:latin typeface="Arial Narrow" panose="020B0606020202030204" pitchFamily="34" charset="0"/>
                <a:ea typeface="SimHei" panose="02010609060101010101" pitchFamily="49" charset="-122"/>
                <a:sym typeface="Arial Narrow" panose="020B0606020202030204" pitchFamily="34" charset="0"/>
              </a:rPr>
              <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err="1">
                <a:latin typeface="Arial Narrow" panose="020B0606020202030204" pitchFamily="34" charset="0"/>
                <a:ea typeface="SimHei" panose="02010609060101010101" pitchFamily="49" charset="-122"/>
                <a:sym typeface="Arial Narrow" panose="020B0606020202030204" pitchFamily="34" charset="0"/>
              </a:rPr>
              <a:t>贝壳类海产已被使用为止</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在贝壳类海产标签上记下最后一批的使用</a:t>
            </a:r>
            <a:r>
              <a:rPr lang="en-US" dirty="0">
                <a:latin typeface="Arial Narrow" panose="020B0606020202030204" pitchFamily="34" charset="0"/>
                <a:ea typeface="SimHei" panose="02010609060101010101" pitchFamily="49" charset="-122"/>
                <a:sym typeface="Arial Narrow" panose="020B0606020202030204" pitchFamily="34" charset="0"/>
              </a:rPr>
              <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err="1">
                <a:latin typeface="Arial Narrow" panose="020B0606020202030204" pitchFamily="34" charset="0"/>
                <a:ea typeface="SimHei" panose="02010609060101010101" pitchFamily="49" charset="-122"/>
                <a:sym typeface="Arial Narrow" panose="020B0606020202030204" pitchFamily="34" charset="0"/>
              </a:rPr>
              <a:t>日期</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在最后一批贝壳类海产使用后 90 </a:t>
            </a:r>
            <a:r>
              <a:rPr lang="en-US" dirty="0" err="1">
                <a:latin typeface="Arial Narrow" panose="020B0606020202030204" pitchFamily="34" charset="0"/>
                <a:ea typeface="SimHei" panose="02010609060101010101" pitchFamily="49" charset="-122"/>
                <a:sym typeface="Arial Narrow" panose="020B0606020202030204" pitchFamily="34" charset="0"/>
              </a:rPr>
              <a:t>天内</a:t>
            </a:r>
            <a:r>
              <a:rPr lang="en-US" dirty="0">
                <a:latin typeface="Arial Narrow" panose="020B0606020202030204" pitchFamily="34" charset="0"/>
                <a:ea typeface="SimHei" panose="02010609060101010101" pitchFamily="49" charset="-122"/>
                <a:sym typeface="Arial Narrow" panose="020B0606020202030204" pitchFamily="34" charset="0"/>
              </a:rPr>
              <a:t>，</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err="1">
                <a:latin typeface="Arial Narrow" panose="020B0606020202030204" pitchFamily="34" charset="0"/>
                <a:ea typeface="SimHei" panose="02010609060101010101" pitchFamily="49" charset="-122"/>
                <a:sym typeface="Arial Narrow" panose="020B0606020202030204" pitchFamily="34" charset="0"/>
              </a:rPr>
              <a:t>将该贝壳类海产标签存档</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2" name="Picture 1" descr="6e_c05_1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402080"/>
          </a:xfrm>
          <a:prstGeom prst="rect">
            <a:avLst/>
          </a:prstGeom>
        </p:spPr>
      </p:pic>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接收和检查</a:t>
            </a:r>
          </a:p>
        </p:txBody>
      </p:sp>
      <p:sp>
        <p:nvSpPr>
          <p:cNvPr id="135170" name="Rectangle 3"/>
          <p:cNvSpPr>
            <a:spLocks noGrp="1" noChangeArrowheads="1"/>
          </p:cNvSpPr>
          <p:nvPr>
            <p:ph idx="1"/>
          </p:nvPr>
        </p:nvSpPr>
        <p:spPr/>
        <p:txBody>
          <a:bodyPr/>
          <a:lstStyle/>
          <a:p>
            <a:pPr marL="0" indent="0"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需要的文件</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sz="1800" dirty="0">
              <a:latin typeface="Arial Narrow" panose="020B0606020202030204" pitchFamily="34" charset="0"/>
              <a:ea typeface="SimHei" panose="02010609060101010101" pitchFamily="49" charset="-122"/>
              <a:cs typeface="+mn-cs"/>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将供生食或者不完全烹制的鱼类：</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spc="-20" dirty="0" err="1">
                <a:latin typeface="Arial Narrow" panose="020B0606020202030204" pitchFamily="34" charset="0"/>
                <a:ea typeface="SimHei" panose="02010609060101010101" pitchFamily="49" charset="-122"/>
                <a:sym typeface="Arial Narrow" panose="020B0606020202030204" pitchFamily="34" charset="0"/>
              </a:rPr>
              <a:t>文件记录必须显示这批鱼类在您收到之前已被正确地冷冻</a:t>
            </a:r>
            <a:r>
              <a:rPr lang="en-US" spc="-20"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将文件记录自该鱼类的销售日期起保留 90 天。</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err="1">
                <a:latin typeface="Arial Narrow" panose="020B0606020202030204" pitchFamily="34" charset="0"/>
                <a:ea typeface="SimHei" panose="02010609060101010101" pitchFamily="49" charset="-122"/>
                <a:sym typeface="Arial Narrow" panose="020B0606020202030204" pitchFamily="34" charset="0"/>
              </a:rPr>
              <a:t>农场养殖的鱼类</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必须提供文件记录，注明该鱼类的饲养符合 FDA </a:t>
            </a:r>
            <a:r>
              <a:rPr lang="en-US" dirty="0" err="1">
                <a:latin typeface="Arial Narrow" panose="020B0606020202030204" pitchFamily="34" charset="0"/>
                <a:ea typeface="SimHei" panose="02010609060101010101" pitchFamily="49" charset="-122"/>
                <a:sym typeface="Arial Narrow" panose="020B0606020202030204" pitchFamily="34" charset="0"/>
              </a:rPr>
              <a:t>标准</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将文件记录自该鱼类的销售日期起保留 90 天。</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3517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5-17</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B0683FD-220D-4718-BEDD-3C1565898E3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36196"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接收和检查</a:t>
            </a:r>
          </a:p>
        </p:txBody>
      </p:sp>
      <p:sp>
        <p:nvSpPr>
          <p:cNvPr id="136194" name="Rectangle 3"/>
          <p:cNvSpPr>
            <a:spLocks noGrp="1" noChangeArrowheads="1"/>
          </p:cNvSpPr>
          <p:nvPr>
            <p:ph idx="1"/>
          </p:nvPr>
        </p:nvSpPr>
        <p:spPr>
          <a:xfrm>
            <a:off x="409575" y="1143000"/>
            <a:ext cx="5936361"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评估食品质量：</a:t>
            </a:r>
          </a:p>
          <a:p>
            <a:pPr marL="347472" lvl="1" indent="-347472" eaLnBrk="1" hangingPunct="1">
              <a:lnSpc>
                <a:spcPct val="100000"/>
              </a:lnSpc>
              <a:spcBef>
                <a:spcPts val="900"/>
              </a:spcBef>
              <a:defRPr/>
            </a:pPr>
            <a:r>
              <a:rPr lang="en-US" b="1" dirty="0">
                <a:latin typeface="Arial Narrow" panose="020B0606020202030204" pitchFamily="34" charset="0"/>
                <a:ea typeface="SimHei" panose="02010609060101010101" pitchFamily="49" charset="-122"/>
                <a:sym typeface="Arial Narrow" panose="020B0606020202030204" pitchFamily="34" charset="0"/>
              </a:rPr>
              <a:t>外观：</a:t>
            </a:r>
            <a:r>
              <a:rPr lang="en-US" dirty="0">
                <a:latin typeface="Arial Narrow" panose="020B0606020202030204" pitchFamily="34" charset="0"/>
                <a:ea typeface="SimHei" panose="02010609060101010101" pitchFamily="49" charset="-122"/>
                <a:sym typeface="Arial Narrow" panose="020B0606020202030204" pitchFamily="34" charset="0"/>
              </a:rPr>
              <a:t>拒绝接收发霉或颜色异常的食品。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b="1" dirty="0" err="1">
                <a:latin typeface="Arial Narrow" panose="020B0606020202030204" pitchFamily="34" charset="0"/>
                <a:ea typeface="SimHei" panose="02010609060101010101" pitchFamily="49" charset="-122"/>
                <a:sym typeface="Arial Narrow" panose="020B0606020202030204" pitchFamily="34" charset="0"/>
              </a:rPr>
              <a:t>质感：</a:t>
            </a:r>
            <a:r>
              <a:rPr lang="en-US" dirty="0" err="1">
                <a:latin typeface="Arial Narrow" panose="020B0606020202030204" pitchFamily="34" charset="0"/>
                <a:ea typeface="SimHei" panose="02010609060101010101" pitchFamily="49" charset="-122"/>
                <a:sym typeface="Arial Narrow" panose="020B0606020202030204" pitchFamily="34" charset="0"/>
              </a:rPr>
              <a:t>拒绝接收以下肉类、鱼类或禽类</a:t>
            </a:r>
            <a:r>
              <a:rPr lang="en-US" dirty="0">
                <a:latin typeface="Arial Narrow" panose="020B0606020202030204" pitchFamily="34" charset="0"/>
                <a:ea typeface="SimHei" panose="02010609060101010101" pitchFamily="49" charset="-122"/>
                <a:sym typeface="Arial Narrow" panose="020B0606020202030204" pitchFamily="34" charset="0"/>
              </a:rPr>
              <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err="1">
                <a:latin typeface="Arial Narrow" panose="020B0606020202030204" pitchFamily="34" charset="0"/>
                <a:ea typeface="SimHei" panose="02010609060101010101" pitchFamily="49" charset="-122"/>
                <a:sym typeface="Arial Narrow" panose="020B0606020202030204" pitchFamily="34" charset="0"/>
              </a:rPr>
              <a:t>食品</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黏湿的、粘糊的或干燥的。</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sym typeface="Arial Narrow" panose="020B0606020202030204" pitchFamily="34" charset="0"/>
              </a:rPr>
              <a:t>触摸软肉部位时会留下印痕的。</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b="1" dirty="0">
                <a:latin typeface="Arial Narrow" panose="020B0606020202030204" pitchFamily="34" charset="0"/>
                <a:ea typeface="SimHei" panose="02010609060101010101" pitchFamily="49" charset="-122"/>
                <a:sym typeface="Arial Narrow" panose="020B0606020202030204" pitchFamily="34" charset="0"/>
              </a:rPr>
              <a:t>气味：</a:t>
            </a:r>
            <a:r>
              <a:rPr lang="en-US" dirty="0">
                <a:latin typeface="Arial Narrow" panose="020B0606020202030204" pitchFamily="34" charset="0"/>
                <a:ea typeface="SimHei" panose="02010609060101010101" pitchFamily="49" charset="-122"/>
                <a:sym typeface="Arial Narrow" panose="020B0606020202030204" pitchFamily="34" charset="0"/>
              </a:rPr>
              <a:t>拒绝接收有异常或难闻气味的食品。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indent="0" eaLnBrk="1" hangingPunct="1">
              <a:defRPr/>
            </a:pPr>
            <a:endParaRPr lang="zh-CN"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13619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5-18</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5925EE5-E94C-484F-9F32-33820B4FCAA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p:spPr>
      </p:pic>
      <p:sp>
        <p:nvSpPr>
          <p:cNvPr id="137220" name="Rectangle 11"/>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137218" name="Rectangle 3"/>
          <p:cNvSpPr>
            <a:spLocks noGrp="1" noChangeArrowheads="1"/>
          </p:cNvSpPr>
          <p:nvPr>
            <p:ph idx="1"/>
          </p:nvPr>
        </p:nvSpPr>
        <p:spPr/>
        <p:txBody>
          <a:bodyPr/>
          <a:lstStyle/>
          <a:p>
            <a:pPr marL="0" indent="0" eaLnBrk="1" hangingPunct="1">
              <a:tabLst>
                <a:tab pos="0"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为现场使用的食品加贴标签：</a:t>
            </a:r>
          </a:p>
          <a:p>
            <a:pPr marL="347472" lvl="1" indent="-347472" eaLnBrk="1" hangingPunct="1">
              <a:lnSpc>
                <a:spcPct val="100000"/>
              </a:lnSpc>
              <a:spcBef>
                <a:spcPts val="900"/>
              </a:spcBef>
              <a:tabLst>
                <a:tab pos="0" algn="l"/>
              </a:tabLst>
              <a:defRPr/>
            </a:pP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必须为所有不在原装容器里的食品加贴标签。</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食品标签应包含食品的俗名或者能够清晰、准确地识别该食品的陈述。</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如果食品确定不会与其他物品混淆，则无需加贴标签。</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372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5-19</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4" name="Rectangle 11"/>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138242" name="Rectangle 3"/>
          <p:cNvSpPr>
            <a:spLocks noGrp="1" noChangeArrowheads="1"/>
          </p:cNvSpPr>
          <p:nvPr>
            <p:ph idx="1"/>
          </p:nvPr>
        </p:nvSpPr>
        <p:spPr>
          <a:xfrm>
            <a:off x="409576" y="1143000"/>
            <a:ext cx="7582958" cy="4983163"/>
          </a:xfrm>
        </p:spPr>
        <p:txBody>
          <a:bodyPr/>
          <a:lstStyle/>
          <a:p>
            <a:pPr marL="0" indent="0" eaLnBrk="1" hangingPunct="1">
              <a:tabLst>
                <a:tab pos="0"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为现场包装的零售食品加贴标签：</a:t>
            </a:r>
          </a:p>
          <a:p>
            <a:pPr marL="347472" lvl="1" indent="-347472" eaLnBrk="1" hangingPunct="1">
              <a:lnSpc>
                <a:spcPct val="100000"/>
              </a:lnSpc>
              <a:spcBef>
                <a:spcPts val="900"/>
              </a:spcBef>
              <a:tabLst>
                <a:tab pos="0" algn="l"/>
              </a:tabLst>
              <a:defRPr/>
            </a:pP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食品的通用名称，或者可以清晰识别食品的陈述</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食品的数量</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食品品项包含两种或更多原料时，按重量降序列出的原料和子原料列表</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人工色素和香料及化学防腐剂的列表</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制造商、包装商或分销商的公司名称和营业场所地址</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tabLst>
                <a:tab pos="0" algn="l"/>
              </a:tabLst>
              <a:defRPr/>
            </a:pP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食品中包含的每种主要食品过敏原的来源 </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3824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5-20</a:t>
            </a:r>
          </a:p>
        </p:txBody>
      </p:sp>
    </p:spTree>
    <p:extLst>
      <p:ext uri="{BB962C8B-B14F-4D97-AF65-F5344CB8AC3E}">
        <p14:creationId xmlns:p14="http://schemas.microsoft.com/office/powerpoint/2010/main" val="40067917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食品是如何变得不安全的 </a:t>
            </a:r>
          </a:p>
        </p:txBody>
      </p:sp>
      <p:sp>
        <p:nvSpPr>
          <p:cNvPr id="26627"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交叉污染： </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当病原体从一个接触面或一种食品传播到另一个接触面或另一种食品时</a:t>
            </a:r>
          </a:p>
          <a:p>
            <a:pPr marL="114300"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7652"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1-15</a:t>
            </a:r>
          </a:p>
        </p:txBody>
      </p:sp>
      <p:sp>
        <p:nvSpPr>
          <p:cNvPr id="2" name="Picture Placeholder 1"/>
          <p:cNvSpPr>
            <a:spLocks noGrp="1"/>
          </p:cNvSpPr>
          <p:nvPr>
            <p:ph type="pic" sz="quarter" idx="12"/>
          </p:nvPr>
        </p:nvSpPr>
        <p:spPr/>
      </p:sp>
      <p:pic>
        <p:nvPicPr>
          <p:cNvPr id="7" name="Picture Placeholder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6523195" y="1243013"/>
            <a:ext cx="2103120"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F0991D6-B2FC-4DF9-985E-63CAD1C3B988}"/>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p:spPr>
      </p:pic>
      <p:sp>
        <p:nvSpPr>
          <p:cNvPr id="139268"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140290"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sym typeface="Arial Narrow" panose="020B0606020202030204" pitchFamily="34" charset="0"/>
              </a:rPr>
              <a:t>标记日期：</a:t>
            </a:r>
          </a:p>
          <a:p>
            <a:pPr marL="347472" lvl="1" indent="-347472" eaLnBrk="1" hangingPunct="1">
              <a:lnSpc>
                <a:spcPct val="100000"/>
              </a:lnSpc>
              <a:spcBef>
                <a:spcPts val="900"/>
              </a:spcBef>
              <a:buFont typeface="Wingdings" pitchFamily="2" charset="2"/>
              <a:buChar char="l"/>
              <a:tabLst>
                <a:tab pos="0" algn="l"/>
              </a:tabLst>
              <a:defRPr/>
            </a:pPr>
            <a:r>
              <a:rPr dirty="0">
                <a:latin typeface="Arial Narrow" panose="020B0606020202030204" pitchFamily="34" charset="0"/>
                <a:ea typeface="SimHei" panose="02010609060101010101" pitchFamily="49" charset="-122"/>
                <a:sym typeface="Arial Narrow" panose="020B0606020202030204" pitchFamily="34" charset="0"/>
              </a:rPr>
              <a:t>如果即食的</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TCS </a:t>
            </a: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食品的保存时间超过</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 </a:t>
            </a:r>
            <a:b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b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24 </a:t>
            </a: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小时，则必须进行标记</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tabLst>
                <a:tab pos="0" algn="l"/>
              </a:tabLst>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日期标记必须标明应何时售出、食用或丢弃该食品。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如果在 41</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 或更低温度下保存即食的 TCS 食品，只能存放 7 天：</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第 1 </a:t>
            </a: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天是预制食品或打开商品容器的</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
            </a:r>
            <a:b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b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当天</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例如，对于在 10 月 1 日预制并存放的土豆沙拉，应该在标签上写明丢弃日期为 10 月 7 日。</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3926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5-21</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C36F3413-7DA8-491E-8538-23F3FCDAB4D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p:spPr>
      </p:pic>
      <p:sp>
        <p:nvSpPr>
          <p:cNvPr id="140292"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20482"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标记日期：</a:t>
            </a:r>
            <a:endParaRPr lang="zh-CN" sz="1800" dirty="0">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餐饮机构使用各种日期标记系统：</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有些是在标签上写明食品的预制日期。</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有些是在标签上写明有效期。</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0" indent="0" eaLnBrk="1" hangingPunct="1">
              <a:defRPr/>
            </a:pPr>
            <a:endParaRPr lang="zh-CN" dirty="0">
              <a:solidFill>
                <a:srgbClr val="000000"/>
              </a:solidFill>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140291"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5-22</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6"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142338"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sym typeface="Arial Narrow" panose="020B0606020202030204" pitchFamily="34" charset="0"/>
              </a:rPr>
              <a:t>标记日期：</a:t>
            </a:r>
            <a:endParaRPr lang="zh-CN" sz="1800" dirty="0">
              <a:latin typeface="Arial Narrow" panose="020B0606020202030204" pitchFamily="34" charset="0"/>
              <a:ea typeface="SimHei" panose="02010609060101010101" pitchFamily="49" charset="-122"/>
              <a:cs typeface="+mn-cs"/>
              <a:sym typeface="Arial Narrow" panose="020B0606020202030204" pitchFamily="34" charset="0"/>
            </a:endParaRPr>
          </a:p>
          <a:p>
            <a:pPr marL="0" lvl="1" indent="0" eaLnBrk="1" hangingPunct="1">
              <a:buFont typeface="Wingdings" pitchFamily="2" charset="2"/>
              <a:buNone/>
              <a:defRPr/>
            </a:pPr>
            <a:r>
              <a:rPr lang="en-US" sz="2400" b="1" dirty="0" err="1">
                <a:solidFill>
                  <a:srgbClr val="E97635"/>
                </a:solidFill>
                <a:latin typeface="Arial Narrow" panose="020B0606020202030204" pitchFamily="34" charset="0"/>
                <a:ea typeface="SimHei" panose="02010609060101010101" pitchFamily="49" charset="-122"/>
                <a:sym typeface="Arial Narrow" panose="020B0606020202030204" pitchFamily="34" charset="0"/>
              </a:rPr>
              <a:t>如果</a:t>
            </a:r>
            <a:r>
              <a:rPr lang="en-US" sz="2400" b="1" dirty="0">
                <a:solidFill>
                  <a:srgbClr val="E97635"/>
                </a:solidFill>
                <a:latin typeface="Arial Narrow" panose="020B0606020202030204" pitchFamily="34" charset="0"/>
                <a:ea typeface="SimHei" panose="02010609060101010101" pitchFamily="49" charset="-122"/>
                <a:sym typeface="Arial Narrow" panose="020B0606020202030204" pitchFamily="34" charset="0"/>
              </a:rPr>
              <a:t>：</a:t>
            </a:r>
          </a:p>
          <a:p>
            <a:pPr marL="347472" lvl="1" indent="-347472" eaLnBrk="1" hangingPunct="1">
              <a:lnSpc>
                <a:spcPct val="100000"/>
              </a:lnSpc>
              <a:spcBef>
                <a:spcPts val="900"/>
              </a:spcBef>
              <a:buFont typeface="Wingdings" pitchFamily="2" charset="2"/>
              <a:buChar char="l"/>
              <a:tabLst>
                <a:tab pos="0" algn="l"/>
              </a:tabLst>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经过商业处理的食品，从打开容器之日起有效期不到 7 天。</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0" lvl="1" indent="0" eaLnBrk="1" hangingPunct="1">
              <a:buNone/>
              <a:defRPr/>
            </a:pPr>
            <a:r>
              <a:rPr lang="en-US" sz="2400" b="1" dirty="0">
                <a:solidFill>
                  <a:srgbClr val="E97635"/>
                </a:solidFill>
                <a:latin typeface="Arial Narrow" panose="020B0606020202030204" pitchFamily="34" charset="0"/>
                <a:ea typeface="SimHei" panose="02010609060101010101" pitchFamily="49" charset="-122"/>
                <a:sym typeface="Arial Narrow" panose="020B0606020202030204" pitchFamily="34" charset="0"/>
              </a:rPr>
              <a:t>则：</a:t>
            </a:r>
          </a:p>
          <a:p>
            <a:pPr marL="347472" lvl="1" indent="-347472" eaLnBrk="1" hangingPunct="1">
              <a:lnSpc>
                <a:spcPct val="100000"/>
              </a:lnSpc>
              <a:spcBef>
                <a:spcPts val="900"/>
              </a:spcBef>
              <a:buFont typeface="Wingdings" pitchFamily="2" charset="2"/>
              <a:buChar char="l"/>
              <a:tabLst>
                <a:tab pos="0" algn="l"/>
              </a:tabLst>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应该在容器上做这个有效期的标记（只要该日期是以食品安全为基础的）。</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538163" lvl="2" indent="0" eaLnBrk="1" hangingPunct="1">
              <a:buFont typeface="Courier New" pitchFamily="49" charset="0"/>
              <a:buChar char="o"/>
              <a:defRPr/>
            </a:pP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538163" lvl="2" indent="0" eaLnBrk="1" hangingPunct="1">
              <a:buFont typeface="Courier New" pitchFamily="49" charset="0"/>
              <a:buChar char="o"/>
              <a:defRPr/>
            </a:pP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41315"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5-23</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42340"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25602" name="Rectangle 3"/>
          <p:cNvSpPr>
            <a:spLocks noGrp="1" noChangeArrowheads="1"/>
          </p:cNvSpPr>
          <p:nvPr>
            <p:ph idx="1"/>
          </p:nvPr>
        </p:nvSpPr>
        <p:spPr>
          <a:xfrm>
            <a:off x="409575" y="1143000"/>
            <a:ext cx="5682467" cy="4983163"/>
          </a:xfrm>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sym typeface="Arial Narrow" panose="020B0606020202030204" pitchFamily="34" charset="0"/>
              </a:rPr>
              <a:t>标记日期：</a:t>
            </a:r>
            <a:endParaRPr lang="zh-CN" sz="1800" i="1" dirty="0">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buFont typeface="Wingdings" pitchFamily="2" charset="2"/>
              <a:buChar char="l"/>
              <a:tabLst>
                <a:tab pos="0" algn="l"/>
              </a:tabLst>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如果菜品中包含具有不同有效期的食品，则菜品的丢弃日期应该以最早达到的原料有效期为准。</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tabLst>
                <a:tab pos="0" algn="l"/>
              </a:tabLst>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以 12 月 4 </a:t>
            </a: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日使用虾和香肠预制的什锦饭</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
            </a:r>
            <a:b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b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为例</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虾的有效期是 12 月 8 日。</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香肠的有效期是 12 月 10 日。</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什锦饭的有效期是 12 月 8 日。</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0" lvl="1" indent="0" eaLnBrk="1" hangingPunct="1">
              <a:buNone/>
              <a:tabLst>
                <a:tab pos="0" algn="l"/>
              </a:tabLst>
              <a:defRPr/>
            </a:pP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4233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5-24</a:t>
            </a:r>
          </a:p>
        </p:txBody>
      </p:sp>
      <p:sp>
        <p:nvSpPr>
          <p:cNvPr id="8" name="Rectangle 3"/>
          <p:cNvSpPr txBox="1">
            <a:spLocks noChangeArrowheads="1"/>
          </p:cNvSpPr>
          <p:nvPr/>
        </p:nvSpPr>
        <p:spPr bwMode="auto">
          <a:xfrm>
            <a:off x="393192" y="2783435"/>
            <a:ext cx="3489260" cy="23581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txBody>
          <a:bodyPr vert="horz" wrap="square" lIns="91440" tIns="45720" rIns="91440" bIns="45720" numCol="1" anchor="t" anchorCtr="0" compatLnSpc="1">
            <a:prstTxWarp prst="textNoShape">
              <a:avLst/>
            </a:prstTxWarp>
          </a:bodyPr>
          <a:lstStyle>
            <a:lvl1pPr marL="457200" indent="-457200" algn="l" rtl="0" eaLnBrk="0" fontAlgn="base" hangingPunct="0">
              <a:lnSpc>
                <a:spcPct val="90000"/>
              </a:lnSpc>
              <a:spcBef>
                <a:spcPct val="100000"/>
              </a:spcBef>
              <a:spcAft>
                <a:spcPct val="0"/>
              </a:spcAft>
              <a:buClr>
                <a:srgbClr val="009DDC"/>
              </a:buClr>
              <a:buSzPct val="75000"/>
              <a:buFont typeface="Wingdings" charset="0"/>
              <a:defRPr sz="2400" b="1">
                <a:solidFill>
                  <a:srgbClr val="005CAB"/>
                </a:solidFill>
                <a:latin typeface="+mj-lt"/>
                <a:ea typeface="ＭＳ Ｐゴシック" charset="0"/>
                <a:cs typeface="ＭＳ Ｐゴシック" charset="0"/>
              </a:defRPr>
            </a:lvl1pPr>
            <a:lvl2pPr marL="347472" indent="-347472" algn="l" rtl="0" eaLnBrk="0" fontAlgn="base" hangingPunct="0">
              <a:lnSpc>
                <a:spcPct val="100000"/>
              </a:lnSpc>
              <a:spcBef>
                <a:spcPts val="900"/>
              </a:spcBef>
              <a:spcAft>
                <a:spcPct val="0"/>
              </a:spcAft>
              <a:buClr>
                <a:srgbClr val="005CAB"/>
              </a:buClr>
              <a:buSzPct val="75000"/>
              <a:buFont typeface="Wingdings" charset="0"/>
              <a:buChar char="l"/>
              <a:defRPr sz="2200">
                <a:solidFill>
                  <a:srgbClr val="231F20"/>
                </a:solidFill>
                <a:latin typeface="+mj-lt"/>
                <a:ea typeface="ＭＳ Ｐゴシック" charset="0"/>
              </a:defRPr>
            </a:lvl2pPr>
            <a:lvl3pPr marL="694944" indent="-347472" algn="l" rtl="0" eaLnBrk="0" fontAlgn="base" hangingPunct="0">
              <a:lnSpc>
                <a:spcPct val="100000"/>
              </a:lnSpc>
              <a:spcBef>
                <a:spcPts val="900"/>
              </a:spcBef>
              <a:spcAft>
                <a:spcPct val="0"/>
              </a:spcAft>
              <a:buClr>
                <a:srgbClr val="005CAB"/>
              </a:buClr>
              <a:buSzPct val="75000"/>
              <a:buFont typeface="Courier New" charset="0"/>
              <a:buChar char="o"/>
              <a:defRPr sz="2000">
                <a:solidFill>
                  <a:srgbClr val="231F20"/>
                </a:solidFill>
                <a:latin typeface="+mj-lt"/>
                <a:ea typeface="ＭＳ Ｐゴシック" charset="0"/>
              </a:defRPr>
            </a:lvl3pPr>
            <a:lvl4pPr marL="1042416" indent="-347472" algn="l" rtl="0" eaLnBrk="0" fontAlgn="base" hangingPunct="0">
              <a:lnSpc>
                <a:spcPct val="100000"/>
              </a:lnSpc>
              <a:spcBef>
                <a:spcPts val="900"/>
              </a:spcBef>
              <a:spcAft>
                <a:spcPct val="0"/>
              </a:spcAft>
              <a:buClr>
                <a:srgbClr val="005CAB"/>
              </a:buClr>
              <a:buSzPct val="75000"/>
              <a:buFont typeface="Wingdings" charset="0"/>
              <a:buChar char="§"/>
              <a:defRPr>
                <a:solidFill>
                  <a:srgbClr val="231F20"/>
                </a:solidFill>
                <a:latin typeface="+mj-lt"/>
                <a:ea typeface="ＭＳ Ｐゴシック" charset="0"/>
              </a:defRPr>
            </a:lvl4pPr>
            <a:lvl5pPr marL="1389888" indent="-347472" algn="l" rtl="0" eaLnBrk="0" fontAlgn="base" hangingPunct="0">
              <a:lnSpc>
                <a:spcPct val="100000"/>
              </a:lnSpc>
              <a:spcBef>
                <a:spcPts val="900"/>
              </a:spcBef>
              <a:spcAft>
                <a:spcPct val="0"/>
              </a:spcAft>
              <a:buClr>
                <a:srgbClr val="005CAB"/>
              </a:buClr>
              <a:buSzPct val="75000"/>
              <a:buFont typeface="Arial" charset="0"/>
              <a:buChar char="•"/>
              <a:defRPr sz="1600">
                <a:solidFill>
                  <a:srgbClr val="231F20"/>
                </a:solidFill>
                <a:latin typeface="+mj-lt"/>
                <a:ea typeface="ＭＳ Ｐゴシック" charset="0"/>
              </a:defRPr>
            </a:lvl5pPr>
            <a:lvl6pPr marL="23669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6pPr>
            <a:lvl7pPr marL="28241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7pPr>
            <a:lvl8pPr marL="32813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8pPr>
            <a:lvl9pPr marL="3738563" indent="-419100" algn="l" rtl="0" eaLnBrk="1" fontAlgn="base" hangingPunct="1">
              <a:lnSpc>
                <a:spcPct val="90000"/>
              </a:lnSpc>
              <a:spcBef>
                <a:spcPct val="50000"/>
              </a:spcBef>
              <a:spcAft>
                <a:spcPct val="0"/>
              </a:spcAft>
              <a:buClr>
                <a:srgbClr val="0093D3"/>
              </a:buClr>
              <a:buSzPct val="75000"/>
              <a:buFont typeface="Wingdings" pitchFamily="2" charset="2"/>
              <a:defRPr sz="2000">
                <a:solidFill>
                  <a:srgbClr val="231F20"/>
                </a:solidFill>
                <a:latin typeface="+mn-lt"/>
              </a:defRPr>
            </a:lvl9pPr>
          </a:lstStyle>
          <a:p>
            <a:pPr lvl="1" eaLnBrk="1" hangingPunct="1">
              <a:buFont typeface="Wingdings" pitchFamily="2" charset="2"/>
              <a:buChar char="l"/>
              <a:tabLst>
                <a:tab pos="0" algn="l"/>
              </a:tabLst>
              <a:defRPr/>
            </a:pPr>
            <a:endParaRPr lang="en-US" b="0" kern="0" dirty="0">
              <a:solidFill>
                <a:srgbClr val="000000"/>
              </a:solidFill>
              <a:ea typeface="SimHei" panose="02010609060101010101" pitchFamily="49" charset="-122"/>
              <a:sym typeface="Arial Narrow" panose="020B0606020202030204" pitchFamily="34" charset="0"/>
            </a:endParaRPr>
          </a:p>
        </p:txBody>
      </p:sp>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81897" y="1798320"/>
            <a:ext cx="1998198" cy="1118869"/>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FE0A929-D483-424F-AFD0-081575B14E1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
        <p:nvSpPr>
          <p:cNvPr id="143365"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143362"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温度：</a:t>
            </a: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存放 TCS 食品时保持中心温度不高于 41˚</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 或不低于 135˚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(57˚</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将冷冻食品存放在能使其保持冷冻状态的温度下。</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确保存放装置至少有一个气温测量器：</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它必须有 +/- 3˚</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或 +/- 1.5˚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 的精确度。</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将其置于冷藏装置中温度最高的位置，或保温装置中温度最低的位置</a:t>
            </a:r>
            <a:r>
              <a:rPr lang="en-US" alt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 </a:t>
            </a:r>
          </a:p>
          <a:p>
            <a:pPr marL="571500" lvl="1" indent="-457200" eaLnBrk="1" hangingPunct="1">
              <a:defRPr/>
            </a:pP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43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5-25</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8"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144386" name="Rectangle 3"/>
          <p:cNvSpPr>
            <a:spLocks noGrp="1" noChangeArrowheads="1"/>
          </p:cNvSpPr>
          <p:nvPr>
            <p:ph idx="1"/>
          </p:nvPr>
        </p:nvSpPr>
        <p:spPr>
          <a:xfrm>
            <a:off x="409575" y="1143000"/>
            <a:ext cx="5488305"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温度：</a:t>
            </a:r>
            <a:endParaRPr lang="zh-CN" sz="1800" i="1" dirty="0">
              <a:latin typeface="Arial Narrow" panose="020B0606020202030204" pitchFamily="34" charset="0"/>
              <a:ea typeface="SimHei" panose="02010609060101010101" pitchFamily="49" charset="-122"/>
              <a:cs typeface="+mn-cs"/>
              <a:sym typeface="Arial Narrow" panose="020B0606020202030204" pitchFamily="34" charset="0"/>
            </a:endParaRPr>
          </a:p>
          <a:p>
            <a:pPr marL="347472" lvl="1" indent="-347472" eaLnBrk="1" hangingPunct="1">
              <a:lnSpc>
                <a:spcPct val="100000"/>
              </a:lnSpc>
              <a:spcBef>
                <a:spcPts val="900"/>
              </a:spcBef>
              <a:defRPr/>
            </a:pPr>
            <a:r>
              <a:rPr lang="en-US" dirty="0">
                <a:solidFill>
                  <a:schemeClr val="accent2"/>
                </a:solidFill>
                <a:latin typeface="Arial Narrow" panose="020B0606020202030204" pitchFamily="34" charset="0"/>
                <a:ea typeface="SimHei" panose="02010609060101010101" pitchFamily="49" charset="-122"/>
                <a:sym typeface="Arial Narrow" panose="020B0606020202030204" pitchFamily="34" charset="0"/>
              </a:rPr>
              <a:t>不要</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让冷库或冷柜过载。</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频繁地打开冷库会导致热空气进入</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b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b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进而影响食品安全</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使用开放式货架：</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在货架上铺上衬里会导致空气流通不畅。</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定期监视食品温度：</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对食品温度进行随机抽样。</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如果食品并非处于正确的温度下，请将其丢弃。</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4438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5-26</a:t>
            </a:r>
          </a:p>
        </p:txBody>
      </p:sp>
      <p:pic>
        <p:nvPicPr>
          <p:cNvPr id="7" name="Picture Placeholder 4">
            <a:extLst>
              <a:ext uri="{FF2B5EF4-FFF2-40B4-BE49-F238E27FC236}">
                <a16:creationId xmlns:a16="http://schemas.microsoft.com/office/drawing/2014/main" id="{3FE0A929-D483-424F-AFD0-081575B14E12}"/>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4" name="Rectangle 15"/>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145411" name="Rectangle 3"/>
          <p:cNvSpPr>
            <a:spLocks noGrp="1" noChangeArrowheads="1"/>
          </p:cNvSpPr>
          <p:nvPr>
            <p:ph idx="1"/>
          </p:nvPr>
        </p:nvSpPr>
        <p:spPr>
          <a:xfrm>
            <a:off x="409575" y="1143000"/>
            <a:ext cx="5451729"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调动食品，先使用最早的库存：</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调动食品的方法之一是遵循 FIFO（先进先出）原则：</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确定食品品项的有效期或保质期。</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将有效期或保质期最早的食品存放在有效期或保质期较晚的食品前面。</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食品上架后，先使用存放在前面的食品。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SzPct val="100000"/>
              <a:buFont typeface="Arial Narrow" charset="0"/>
              <a:buAutoNum type="arabicPeriod"/>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丢弃已经过了制造商标明的有效期或保质期的食品。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45413"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5-27</a:t>
            </a:r>
          </a:p>
        </p:txBody>
      </p:sp>
      <p:pic>
        <p:nvPicPr>
          <p:cNvPr id="2" name="Picture 1" descr="6e_c05_10_stockRotat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00491"/>
          </a:xfrm>
          <a:prstGeom prst="rect">
            <a:avLst/>
          </a:prstGeom>
        </p:spPr>
      </p:pic>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9BEEB956-E889-4761-A8C0-E37193F028E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46436" name="Rectangle 6"/>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146434" name="Rectangle 3"/>
          <p:cNvSpPr>
            <a:spLocks noGrp="1" noChangeArrowheads="1"/>
          </p:cNvSpPr>
          <p:nvPr>
            <p:ph idx="1"/>
          </p:nvPr>
        </p:nvSpPr>
        <p:spPr/>
        <p:txBody>
          <a:bodyPr/>
          <a:lstStyle/>
          <a:p>
            <a:pPr marL="0" indent="0" eaLnBrk="1" hangingPunct="1">
              <a:lnSpc>
                <a:spcPct val="80000"/>
              </a:lnSpc>
              <a:defRPr/>
            </a:pPr>
            <a:r>
              <a:rPr lang="en-US" dirty="0" err="1">
                <a:latin typeface="Arial Narrow" panose="020B0606020202030204" pitchFamily="34" charset="0"/>
                <a:ea typeface="SimHei" panose="02010609060101010101" pitchFamily="49" charset="-122"/>
                <a:sym typeface="Arial Narrow" panose="020B0606020202030204" pitchFamily="34" charset="0"/>
              </a:rPr>
              <a:t>预防交叉污染</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b="0" i="1" dirty="0">
              <a:solidFill>
                <a:srgbClr val="000000"/>
              </a:solidFill>
              <a:latin typeface="Arial Narrow" panose="020B0606020202030204" pitchFamily="34" charset="0"/>
              <a:ea typeface="SimHei" panose="02010609060101010101" pitchFamily="49" charset="-122"/>
              <a:cs typeface="+mn-cs"/>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将所有品项存放在指定的存放区域中。</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食品的存放位置应该远离墙壁，并且距离地板至少 6 英寸（15 </a:t>
            </a:r>
            <a:r>
              <a:rPr lang="zh-CN" alt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公分</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将一次性用品（例如整组一次性杯子、一次性手套）存放在原装包装中。</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464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5-28</a:t>
            </a:r>
          </a:p>
        </p:txBody>
      </p:sp>
      <p:grpSp>
        <p:nvGrpSpPr>
          <p:cNvPr id="2" name="Group 1"/>
          <p:cNvGrpSpPr/>
          <p:nvPr/>
        </p:nvGrpSpPr>
        <p:grpSpPr>
          <a:xfrm>
            <a:off x="7196010" y="2147455"/>
            <a:ext cx="1637093" cy="1004454"/>
            <a:chOff x="7196010" y="2147455"/>
            <a:chExt cx="1637093" cy="1004454"/>
          </a:xfrm>
        </p:grpSpPr>
        <p:cxnSp>
          <p:nvCxnSpPr>
            <p:cNvPr id="3" name="Straight Connector 2"/>
            <p:cNvCxnSpPr/>
            <p:nvPr/>
          </p:nvCxnSpPr>
          <p:spPr bwMode="auto">
            <a:xfrm flipH="1">
              <a:off x="7204365" y="2147455"/>
              <a:ext cx="6926" cy="1004454"/>
            </a:xfrm>
            <a:prstGeom prst="line">
              <a:avLst/>
            </a:prstGeom>
            <a:noFill/>
            <a:ln w="28575">
              <a:solidFill>
                <a:schemeClr val="bg1"/>
              </a:solidFill>
              <a:headEnd type="oval" w="med" len="med"/>
              <a:tailEnd type="oval"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TextBox 8"/>
            <p:cNvSpPr txBox="1"/>
            <p:nvPr/>
          </p:nvSpPr>
          <p:spPr>
            <a:xfrm>
              <a:off x="7196010" y="2359521"/>
              <a:ext cx="1637093" cy="523220"/>
            </a:xfrm>
            <a:prstGeom prst="rect">
              <a:avLst/>
            </a:prstGeom>
            <a:noFill/>
          </p:spPr>
          <p:txBody>
            <a:bodyPr wrap="square" rtlCol="0">
              <a:spAutoFit/>
            </a:bodyPr>
            <a:lstStyle/>
            <a:p>
              <a:r>
                <a:rPr lang="en-US" sz="1400" dirty="0">
                  <a:latin typeface="Arial Narrow" panose="020B0606020202030204" pitchFamily="34" charset="0"/>
                  <a:ea typeface="SimHei" panose="02010609060101010101" pitchFamily="49" charset="-122"/>
                  <a:sym typeface="Arial Narrow" panose="020B0606020202030204" pitchFamily="34" charset="0"/>
                </a:rPr>
                <a:t>6 </a:t>
              </a:r>
              <a:r>
                <a:rPr lang="en-US" sz="1400" dirty="0" err="1">
                  <a:latin typeface="Arial Narrow" panose="020B0606020202030204" pitchFamily="34" charset="0"/>
                  <a:ea typeface="SimHei" panose="02010609060101010101" pitchFamily="49" charset="-122"/>
                  <a:sym typeface="Arial Narrow" panose="020B0606020202030204" pitchFamily="34" charset="0"/>
                </a:rPr>
                <a:t>英寸</a:t>
              </a:r>
              <a:r>
                <a:rPr lang="en-US" sz="1400" dirty="0">
                  <a:latin typeface="Arial Narrow" panose="020B0606020202030204" pitchFamily="34" charset="0"/>
                  <a:ea typeface="SimHei" panose="02010609060101010101" pitchFamily="49" charset="-122"/>
                  <a:sym typeface="Arial Narrow" panose="020B0606020202030204" pitchFamily="34" charset="0"/>
                </a:rPr>
                <a:t/>
              </a:r>
              <a:br>
                <a:rPr lang="en-US" sz="1400" dirty="0">
                  <a:latin typeface="Arial Narrow" panose="020B0606020202030204" pitchFamily="34" charset="0"/>
                  <a:ea typeface="SimHei" panose="02010609060101010101" pitchFamily="49" charset="-122"/>
                  <a:sym typeface="Arial Narrow" panose="020B0606020202030204" pitchFamily="34" charset="0"/>
                </a:rPr>
              </a:br>
              <a:r>
                <a:rPr lang="en-US" sz="1400" dirty="0">
                  <a:latin typeface="Arial Narrow" panose="020B0606020202030204" pitchFamily="34" charset="0"/>
                  <a:ea typeface="SimHei" panose="02010609060101010101" pitchFamily="49" charset="-122"/>
                  <a:sym typeface="Arial Narrow" panose="020B0606020202030204" pitchFamily="34" charset="0"/>
                </a:rPr>
                <a:t>（15 </a:t>
              </a:r>
              <a:r>
                <a:rPr lang="zh-CN" altLang="en-US" sz="1400" dirty="0">
                  <a:latin typeface="Arial Narrow" panose="020B0606020202030204" pitchFamily="34" charset="0"/>
                  <a:ea typeface="SimHei" panose="02010609060101010101" pitchFamily="49" charset="-122"/>
                  <a:sym typeface="Arial Narrow" panose="020B0606020202030204" pitchFamily="34" charset="0"/>
                </a:rPr>
                <a:t>公分</a:t>
              </a:r>
              <a:r>
                <a:rPr lang="en-US" sz="1400" dirty="0">
                  <a:latin typeface="Arial Narrow" panose="020B0606020202030204" pitchFamily="34" charset="0"/>
                  <a:ea typeface="SimHei" panose="02010609060101010101" pitchFamily="49" charset="-122"/>
                  <a:sym typeface="Arial Narrow" panose="020B0606020202030204" pitchFamily="34" charset="0"/>
                </a:rPr>
                <a:t>）</a:t>
              </a:r>
              <a:endParaRPr lang="zh-CN" altLang="en-US" sz="1400" dirty="0">
                <a:latin typeface="Arial Narrow" panose="020B0606020202030204" pitchFamily="34" charset="0"/>
                <a:ea typeface="SimHei" panose="02010609060101010101" pitchFamily="49" charset="-122"/>
                <a:sym typeface="Arial Narrow" panose="020B0606020202030204" pitchFamily="34" charset="0"/>
              </a:endParaRPr>
            </a:p>
          </p:txBody>
        </p:sp>
      </p:gr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6"/>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147458" name="Rectangle 3"/>
          <p:cNvSpPr>
            <a:spLocks noGrp="1" noChangeArrowheads="1"/>
          </p:cNvSpPr>
          <p:nvPr>
            <p:ph idx="1"/>
          </p:nvPr>
        </p:nvSpPr>
        <p:spPr/>
        <p:txBody>
          <a:bodyPr/>
          <a:lstStyle/>
          <a:p>
            <a:pPr marL="0" indent="0" eaLnBrk="1" hangingPunct="1">
              <a:lnSpc>
                <a:spcPct val="80000"/>
              </a:lnSpc>
              <a:defRPr/>
            </a:pPr>
            <a:r>
              <a:rPr lang="en-US" dirty="0" err="1">
                <a:latin typeface="Arial Narrow" panose="020B0606020202030204" pitchFamily="34" charset="0"/>
                <a:ea typeface="SimHei" panose="02010609060101010101" pitchFamily="49" charset="-122"/>
                <a:sym typeface="Arial Narrow" panose="020B0606020202030204" pitchFamily="34" charset="0"/>
              </a:rPr>
              <a:t>预防交叉污染</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sz="1800" i="1" dirty="0">
              <a:solidFill>
                <a:srgbClr val="000000"/>
              </a:solidFill>
              <a:latin typeface="Arial Narrow" panose="020B0606020202030204" pitchFamily="34" charset="0"/>
              <a:ea typeface="SimHei" panose="02010609060101010101" pitchFamily="49" charset="-122"/>
              <a:cs typeface="+mn-cs"/>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将食品存放在食品专用的容器中。</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使用耐用、防漏并能够密封或盖住的</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
            </a:r>
            <a:b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b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容器</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chemeClr val="accent2"/>
                </a:solidFill>
                <a:latin typeface="Arial Narrow" panose="020B0606020202030204" pitchFamily="34" charset="0"/>
                <a:ea typeface="SimHei" panose="02010609060101010101" pitchFamily="49" charset="-122"/>
                <a:sym typeface="Arial Narrow" panose="020B0606020202030204" pitchFamily="34" charset="0"/>
              </a:rPr>
              <a:t>切勿</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使用空的食品容器来存放化学品；</a:t>
            </a:r>
            <a:r>
              <a:rPr lang="en-US" dirty="0">
                <a:solidFill>
                  <a:schemeClr val="accent2"/>
                </a:solidFill>
                <a:latin typeface="Arial Narrow" panose="020B0606020202030204" pitchFamily="34" charset="0"/>
                <a:ea typeface="SimHei" panose="02010609060101010101" pitchFamily="49" charset="-122"/>
                <a:sym typeface="Arial Narrow" panose="020B0606020202030204" pitchFamily="34" charset="0"/>
              </a:rPr>
              <a:t>切勿</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将食品存放在空的化学品容器中。</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4745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5-29</a:t>
            </a:r>
          </a:p>
        </p:txBody>
      </p:sp>
      <p:pic>
        <p:nvPicPr>
          <p:cNvPr id="7" name="Picture Placeholder 6" descr="6e_c05_29.jpg"/>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5"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148482" name="Rectangle 3"/>
          <p:cNvSpPr>
            <a:spLocks noGrp="1" noChangeArrowheads="1"/>
          </p:cNvSpPr>
          <p:nvPr>
            <p:ph idx="1"/>
          </p:nvPr>
        </p:nvSpPr>
        <p:spPr>
          <a:xfrm>
            <a:off x="409575" y="1143000"/>
            <a:ext cx="5561457" cy="4983163"/>
          </a:xfrm>
        </p:spPr>
        <p:txBody>
          <a:bodyPr/>
          <a:lstStyle/>
          <a:p>
            <a:pPr marL="0" indent="0"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预防交叉污染</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sz="1800" i="1" dirty="0">
              <a:solidFill>
                <a:srgbClr val="000000"/>
              </a:solidFill>
              <a:latin typeface="Arial Narrow" panose="020B0606020202030204" pitchFamily="34" charset="0"/>
              <a:ea typeface="SimHei" panose="02010609060101010101" pitchFamily="49" charset="-122"/>
              <a:cs typeface="+mn-cs"/>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保持所有存放区域清洁和干燥。</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立即清理溢出和泄漏的物质。</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经常清洁小推车、手推车、拖车和货盘。</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将食品贮存在清洁并已消毒的容器中。</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将脏的亚麻布存放在干净、不吸水的容器或可清洗的洗衣袋中。</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4848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5-30</a:t>
            </a:r>
          </a:p>
        </p:txBody>
      </p:sp>
      <p:pic>
        <p:nvPicPr>
          <p:cNvPr id="2" name="Picture 1" descr="6e_c05_10_cleanCooler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8140" y="1238002"/>
            <a:ext cx="2106168" cy="2066544"/>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1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食品是如何变得不安全的 </a:t>
            </a:r>
          </a:p>
        </p:txBody>
      </p:sp>
      <p:sp>
        <p:nvSpPr>
          <p:cNvPr id="26627"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在以下情况下，交叉污染可能导致食源性疾病： </a:t>
            </a:r>
          </a:p>
          <a:p>
            <a:pPr lvl="1" eaLnBrk="1" hangingPunct="1">
              <a:buFont typeface="Wingdings" pitchFamily="2" charset="2"/>
              <a:buChar char="l"/>
              <a:defRPr/>
            </a:pPr>
            <a:r>
              <a:rPr dirty="0" err="1">
                <a:latin typeface="Arial Narrow" panose="020B0606020202030204" pitchFamily="34" charset="0"/>
                <a:ea typeface="SimHei" panose="02010609060101010101" pitchFamily="49" charset="-122"/>
                <a:cs typeface="SimSun"/>
                <a:sym typeface="Arial Narrow" panose="020B0606020202030204" pitchFamily="34" charset="0"/>
              </a:rPr>
              <a:t>将受污染的原料添加到不再进一步烹制的食品中</a:t>
            </a: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altLang="en-US"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err="1">
                <a:latin typeface="Arial Narrow" panose="020B0606020202030204" pitchFamily="34" charset="0"/>
                <a:ea typeface="SimHei" panose="02010609060101010101" pitchFamily="49" charset="-122"/>
                <a:cs typeface="SimSun"/>
                <a:sym typeface="Arial Narrow" panose="020B0606020202030204" pitchFamily="34" charset="0"/>
              </a:rPr>
              <a:t>即食食物接触到受污染的表面</a:t>
            </a:r>
            <a:r>
              <a:rPr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受污染的食品接触或其液体滴入到烹制过的食品或即食食物上。</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食品操作者接触了受污染的食品，然后又接触了即食食物。</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受污染的抹布接触到食品接触面。</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14300"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8676"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1-16</a:t>
            </a:r>
          </a:p>
        </p:txBody>
      </p:sp>
      <p:sp>
        <p:nvSpPr>
          <p:cNvPr id="2" name="Picture Placeholder 1"/>
          <p:cNvSpPr>
            <a:spLocks noGrp="1"/>
          </p:cNvSpPr>
          <p:nvPr>
            <p:ph type="pic" sz="quarter" idx="12"/>
          </p:nvPr>
        </p:nvSpPr>
        <p:spPr/>
      </p:sp>
      <p:pic>
        <p:nvPicPr>
          <p:cNvPr id="7" name="Picture Placeholder 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auto">
          <a:xfrm>
            <a:off x="6523195" y="1243013"/>
            <a:ext cx="2103120"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5-31</a:t>
            </a:r>
          </a:p>
        </p:txBody>
      </p:sp>
      <p:sp>
        <p:nvSpPr>
          <p:cNvPr id="149507"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3" name="Content Placeholder 2"/>
          <p:cNvSpPr>
            <a:spLocks noGrp="1"/>
          </p:cNvSpPr>
          <p:nvPr>
            <p:ph idx="1"/>
          </p:nvPr>
        </p:nvSpPr>
        <p:spPr/>
        <p:txBody>
          <a:bodyPr/>
          <a:lstStyle/>
          <a:p>
            <a:pPr marL="0" indent="0" eaLnBrk="1" hangingPunct="1">
              <a:defRPr/>
            </a:pPr>
            <a:r>
              <a:rPr dirty="0" err="1">
                <a:latin typeface="Arial Narrow" panose="020B0606020202030204" pitchFamily="34" charset="0"/>
                <a:ea typeface="SimHei" panose="02010609060101010101" pitchFamily="49" charset="-122"/>
                <a:sym typeface="Arial Narrow" panose="020B0606020202030204" pitchFamily="34" charset="0"/>
              </a:rPr>
              <a:t>预防交叉污染</a:t>
            </a:r>
            <a:r>
              <a:rPr lang="zh-CN" altLang="en-US" dirty="0">
                <a:latin typeface="Arial Narrow" panose="020B0606020202030204" pitchFamily="34" charset="0"/>
                <a:ea typeface="SimHei" panose="02010609060101010101" pitchFamily="49" charset="-122"/>
                <a:sym typeface="Arial Narrow" panose="020B0606020202030204" pitchFamily="34" charset="0"/>
              </a:rPr>
              <a:t>：</a:t>
            </a:r>
            <a:endParaRPr lang="zh-CN" sz="1800" i="1"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包好或盖住食品。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将生肉、禽肉和海产品与即食食物分开贮存。</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如果无法做到，应该将即食食物存放在生肉、禽肉和海鲜上方。</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这样可以防止生冷食品的汁液滴到即食食物上。</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7" name="Picture Placeholder 6" descr="6e_c05_31.jpg"/>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C2B70B48-91A4-4112-B824-71637392EB7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102626" y="1243013"/>
            <a:ext cx="2604812" cy="4184904"/>
          </a:xfrm>
        </p:spPr>
      </p:pic>
      <p:sp>
        <p:nvSpPr>
          <p:cNvPr id="150533"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150530" name="Rectangle 2"/>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预防交叉污染：</a:t>
            </a:r>
            <a:endParaRPr lang="zh-CN" sz="1800" i="1" dirty="0">
              <a:latin typeface="Arial Narrow" panose="020B0606020202030204" pitchFamily="34" charset="0"/>
              <a:ea typeface="SimHei" panose="02010609060101010101" pitchFamily="49" charset="-122"/>
              <a:cs typeface="+mn-cs"/>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按照以下自上而下的顺序存放食品：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804672" lvl="2" indent="-457200" eaLnBrk="1" hangingPunct="1">
              <a:lnSpc>
                <a:spcPct val="100000"/>
              </a:lnSpc>
              <a:spcBef>
                <a:spcPts val="900"/>
              </a:spcBef>
              <a:buSzPct val="100000"/>
              <a:buFont typeface="+mj-lt"/>
              <a:buAutoNum type="alphaUcPeriod"/>
              <a:defRPr/>
            </a:pPr>
            <a:r>
              <a:rPr lang="en-US" dirty="0">
                <a:latin typeface="Arial Narrow" panose="020B0606020202030204" pitchFamily="34" charset="0"/>
                <a:ea typeface="SimHei" panose="02010609060101010101" pitchFamily="49" charset="-122"/>
                <a:sym typeface="Arial Narrow" panose="020B0606020202030204" pitchFamily="34" charset="0"/>
              </a:rPr>
              <a:t>即食食物</a:t>
            </a:r>
          </a:p>
          <a:p>
            <a:pPr marL="804672" lvl="2" indent="-457200" eaLnBrk="1" hangingPunct="1">
              <a:lnSpc>
                <a:spcPct val="100000"/>
              </a:lnSpc>
              <a:spcBef>
                <a:spcPts val="900"/>
              </a:spcBef>
              <a:buSzPct val="100000"/>
              <a:buFont typeface="+mj-lt"/>
              <a:buAutoNum type="alphaUcPeriod"/>
              <a:defRPr/>
            </a:pPr>
            <a:r>
              <a:rPr lang="en-US" dirty="0">
                <a:latin typeface="Arial Narrow" panose="020B0606020202030204" pitchFamily="34" charset="0"/>
                <a:ea typeface="SimHei" panose="02010609060101010101" pitchFamily="49" charset="-122"/>
                <a:sym typeface="Arial Narrow" panose="020B0606020202030204" pitchFamily="34" charset="0"/>
              </a:rPr>
              <a:t>海产品</a:t>
            </a:r>
          </a:p>
          <a:p>
            <a:pPr marL="804672" lvl="2" indent="-457200" eaLnBrk="1" hangingPunct="1">
              <a:lnSpc>
                <a:spcPct val="100000"/>
              </a:lnSpc>
              <a:spcBef>
                <a:spcPts val="900"/>
              </a:spcBef>
              <a:buSzPct val="100000"/>
              <a:buFont typeface="+mj-lt"/>
              <a:buAutoNum type="alphaUcPeriod"/>
              <a:defRPr/>
            </a:pPr>
            <a:r>
              <a:rPr lang="en-US" dirty="0">
                <a:latin typeface="Arial Narrow" panose="020B0606020202030204" pitchFamily="34" charset="0"/>
                <a:ea typeface="SimHei" panose="02010609060101010101" pitchFamily="49" charset="-122"/>
                <a:sym typeface="Arial Narrow" panose="020B0606020202030204" pitchFamily="34" charset="0"/>
              </a:rPr>
              <a:t>牛肉和猪肉块</a:t>
            </a:r>
          </a:p>
          <a:p>
            <a:pPr marL="804672" lvl="2" indent="-457200" eaLnBrk="1" hangingPunct="1">
              <a:lnSpc>
                <a:spcPct val="100000"/>
              </a:lnSpc>
              <a:spcBef>
                <a:spcPts val="900"/>
              </a:spcBef>
              <a:buSzPct val="100000"/>
              <a:buFont typeface="+mj-lt"/>
              <a:buAutoNum type="alphaUcPeriod"/>
              <a:defRPr/>
            </a:pPr>
            <a:r>
              <a:rPr lang="en-US" dirty="0">
                <a:latin typeface="Arial Narrow" panose="020B0606020202030204" pitchFamily="34" charset="0"/>
                <a:ea typeface="SimHei" panose="02010609060101010101" pitchFamily="49" charset="-122"/>
                <a:sym typeface="Arial Narrow" panose="020B0606020202030204" pitchFamily="34" charset="0"/>
              </a:rPr>
              <a:t>碎肉和碎鱼肉</a:t>
            </a:r>
          </a:p>
          <a:p>
            <a:pPr marL="804672" lvl="2" indent="-457200" eaLnBrk="1" hangingPunct="1">
              <a:lnSpc>
                <a:spcPct val="100000"/>
              </a:lnSpc>
              <a:spcBef>
                <a:spcPts val="900"/>
              </a:spcBef>
              <a:buSzPct val="100000"/>
              <a:buFont typeface="+mj-lt"/>
              <a:buAutoNum type="alphaUcPeriod"/>
              <a:defRPr/>
            </a:pPr>
            <a:r>
              <a:rPr lang="en-US" dirty="0">
                <a:latin typeface="Arial Narrow" panose="020B0606020202030204" pitchFamily="34" charset="0"/>
                <a:ea typeface="SimHei" panose="02010609060101010101" pitchFamily="49" charset="-122"/>
                <a:sym typeface="Arial Narrow" panose="020B0606020202030204" pitchFamily="34" charset="0"/>
              </a:rPr>
              <a:t>禽肉块和碎禽肉</a:t>
            </a:r>
            <a:endParaRPr lang="zh-CN" i="1"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这一存放顺序是根据每种食品的最低中心烹制温度确定的。</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5-32</a:t>
            </a:r>
          </a:p>
        </p:txBody>
      </p:sp>
      <p:sp>
        <p:nvSpPr>
          <p:cNvPr id="16" name="TextBox 15"/>
          <p:cNvSpPr txBox="1"/>
          <p:nvPr/>
        </p:nvSpPr>
        <p:spPr>
          <a:xfrm>
            <a:off x="6170331" y="1659735"/>
            <a:ext cx="356188" cy="400110"/>
          </a:xfrm>
          <a:prstGeom prst="rect">
            <a:avLst/>
          </a:prstGeom>
          <a:noFill/>
        </p:spPr>
        <p:txBody>
          <a:bodyPr wrap="none" rtlCol="0">
            <a:spAutoFit/>
          </a:bodyPr>
          <a:lstStyle/>
          <a:p>
            <a:r>
              <a:rPr lang="en-US" sz="2000" b="0" dirty="0">
                <a:solidFill>
                  <a:srgbClr val="000000"/>
                </a:solidFill>
                <a:latin typeface="Arial"/>
                <a:ea typeface="SimHei" panose="02010609060101010101" pitchFamily="49" charset="-122"/>
                <a:sym typeface="Arial Narrow" panose="020B0606020202030204" pitchFamily="34" charset="0"/>
              </a:rPr>
              <a:t>A</a:t>
            </a:r>
          </a:p>
        </p:txBody>
      </p:sp>
      <p:sp>
        <p:nvSpPr>
          <p:cNvPr id="17" name="TextBox 16"/>
          <p:cNvSpPr txBox="1"/>
          <p:nvPr/>
        </p:nvSpPr>
        <p:spPr>
          <a:xfrm>
            <a:off x="6170331" y="2547819"/>
            <a:ext cx="356188" cy="400110"/>
          </a:xfrm>
          <a:prstGeom prst="rect">
            <a:avLst/>
          </a:prstGeom>
          <a:noFill/>
        </p:spPr>
        <p:txBody>
          <a:bodyPr wrap="none" rtlCol="0">
            <a:spAutoFit/>
          </a:bodyPr>
          <a:lstStyle/>
          <a:p>
            <a:r>
              <a:rPr lang="en-US" sz="2000" b="0" dirty="0">
                <a:solidFill>
                  <a:srgbClr val="000000"/>
                </a:solidFill>
                <a:latin typeface="Arial"/>
                <a:ea typeface="SimHei" panose="02010609060101010101" pitchFamily="49" charset="-122"/>
                <a:sym typeface="Arial Narrow" panose="020B0606020202030204" pitchFamily="34" charset="0"/>
              </a:rPr>
              <a:t>B</a:t>
            </a:r>
          </a:p>
        </p:txBody>
      </p:sp>
      <p:sp>
        <p:nvSpPr>
          <p:cNvPr id="18" name="TextBox 17"/>
          <p:cNvSpPr txBox="1"/>
          <p:nvPr/>
        </p:nvSpPr>
        <p:spPr>
          <a:xfrm>
            <a:off x="6163118" y="3436232"/>
            <a:ext cx="370614" cy="400110"/>
          </a:xfrm>
          <a:prstGeom prst="rect">
            <a:avLst/>
          </a:prstGeom>
          <a:noFill/>
        </p:spPr>
        <p:txBody>
          <a:bodyPr wrap="none" rtlCol="0">
            <a:spAutoFit/>
          </a:bodyPr>
          <a:lstStyle/>
          <a:p>
            <a:r>
              <a:rPr lang="en-US" sz="2000" b="0" dirty="0">
                <a:solidFill>
                  <a:srgbClr val="000000"/>
                </a:solidFill>
                <a:latin typeface="Arial"/>
                <a:ea typeface="SimHei" panose="02010609060101010101" pitchFamily="49" charset="-122"/>
                <a:sym typeface="Arial Narrow" panose="020B0606020202030204" pitchFamily="34" charset="0"/>
              </a:rPr>
              <a:t>C</a:t>
            </a:r>
          </a:p>
        </p:txBody>
      </p:sp>
      <p:sp>
        <p:nvSpPr>
          <p:cNvPr id="19" name="TextBox 18"/>
          <p:cNvSpPr txBox="1"/>
          <p:nvPr/>
        </p:nvSpPr>
        <p:spPr>
          <a:xfrm>
            <a:off x="6163118" y="4257819"/>
            <a:ext cx="370614" cy="400110"/>
          </a:xfrm>
          <a:prstGeom prst="rect">
            <a:avLst/>
          </a:prstGeom>
          <a:noFill/>
        </p:spPr>
        <p:txBody>
          <a:bodyPr wrap="none" rtlCol="0">
            <a:spAutoFit/>
          </a:bodyPr>
          <a:lstStyle/>
          <a:p>
            <a:r>
              <a:rPr lang="en-US" sz="2000" b="0" dirty="0">
                <a:solidFill>
                  <a:srgbClr val="000000"/>
                </a:solidFill>
                <a:latin typeface="Arial"/>
                <a:ea typeface="SimHei" panose="02010609060101010101" pitchFamily="49" charset="-122"/>
                <a:sym typeface="Arial Narrow" panose="020B0606020202030204" pitchFamily="34" charset="0"/>
              </a:rPr>
              <a:t>D</a:t>
            </a:r>
          </a:p>
        </p:txBody>
      </p:sp>
      <p:sp>
        <p:nvSpPr>
          <p:cNvPr id="20" name="TextBox 19"/>
          <p:cNvSpPr txBox="1"/>
          <p:nvPr/>
        </p:nvSpPr>
        <p:spPr>
          <a:xfrm>
            <a:off x="6170331" y="4958117"/>
            <a:ext cx="356188" cy="400110"/>
          </a:xfrm>
          <a:prstGeom prst="rect">
            <a:avLst/>
          </a:prstGeom>
          <a:noFill/>
        </p:spPr>
        <p:txBody>
          <a:bodyPr wrap="none" rtlCol="0">
            <a:spAutoFit/>
          </a:bodyPr>
          <a:lstStyle/>
          <a:p>
            <a:r>
              <a:rPr lang="en-US" sz="2000" b="0" dirty="0">
                <a:solidFill>
                  <a:srgbClr val="000000"/>
                </a:solidFill>
                <a:latin typeface="Arial"/>
                <a:ea typeface="SimHei" panose="02010609060101010101" pitchFamily="49" charset="-122"/>
                <a:sym typeface="Arial Narrow" panose="020B0606020202030204" pitchFamily="34" charset="0"/>
              </a:rPr>
              <a:t>E</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6" name="Rectangle 6"/>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151554" name="Rectangle 3"/>
          <p:cNvSpPr>
            <a:spLocks noGrp="1" noChangeArrowheads="1"/>
          </p:cNvSpPr>
          <p:nvPr>
            <p:ph idx="1"/>
          </p:nvPr>
        </p:nvSpPr>
        <p:spPr>
          <a:xfrm>
            <a:off x="409575" y="1143000"/>
            <a:ext cx="7655433" cy="4983163"/>
          </a:xfrm>
        </p:spPr>
        <p:txBody>
          <a:bodyPr/>
          <a:lstStyle/>
          <a:p>
            <a:pPr marL="0" indent="0"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应将食品存放在干净、干燥并远离灰尘和其他污染物的位置</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cs typeface="+mn-cs"/>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为了防止污染，</a:t>
            </a:r>
            <a:r>
              <a:rPr lang="en-US" dirty="0">
                <a:solidFill>
                  <a:schemeClr val="accent2"/>
                </a:solidFill>
                <a:latin typeface="Arial Narrow" panose="020B0606020202030204" pitchFamily="34" charset="0"/>
                <a:ea typeface="SimHei" panose="02010609060101010101" pitchFamily="49" charset="-122"/>
                <a:sym typeface="Arial Narrow" panose="020B0606020202030204" pitchFamily="34" charset="0"/>
              </a:rPr>
              <a:t>切勿</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将食品存放在以下区域中：</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衣帽间或更衣室</a:t>
            </a: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洗手间或垃圾房</a:t>
            </a: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机械房</a:t>
            </a: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露天的污水管道或有渗漏的水管下方</a:t>
            </a: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楼梯下方</a:t>
            </a:r>
          </a:p>
        </p:txBody>
      </p:sp>
      <p:sp>
        <p:nvSpPr>
          <p:cNvPr id="15155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5-33</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3"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存放</a:t>
            </a:r>
          </a:p>
        </p:txBody>
      </p:sp>
      <p:sp>
        <p:nvSpPr>
          <p:cNvPr id="150530" name="Rectangle 2"/>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处理损坏、变质或存放不当的食品：</a:t>
            </a:r>
            <a:endParaRPr lang="zh-CN" sz="1800" i="1" dirty="0">
              <a:latin typeface="Arial Narrow" panose="020B0606020202030204" pitchFamily="34" charset="0"/>
              <a:ea typeface="SimHei" panose="02010609060101010101" pitchFamily="49" charset="-122"/>
              <a:cs typeface="+mn-cs"/>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丢弃已变得不安全的食品：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过期、损坏、变质或存放不当的食品。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缺失日期标记的食品。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超过了日期标记的即食 TCS 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超过了时间/</a:t>
            </a:r>
            <a:r>
              <a:rPr dirty="0" err="1">
                <a:latin typeface="Arial Narrow" panose="020B0606020202030204" pitchFamily="34" charset="0"/>
                <a:ea typeface="SimHei" panose="02010609060101010101" pitchFamily="49" charset="-122"/>
                <a:sym typeface="Arial Narrow" panose="020B0606020202030204" pitchFamily="34" charset="0"/>
              </a:rPr>
              <a:t>温度要求的食品</a:t>
            </a:r>
            <a:r>
              <a:rPr lang="zh-CN" alt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 如果食品将被退回到供应商：</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将这些食品存放在远离其他食品和设备的位置。</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为食品加贴标签，以免被使用。</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50532"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5-32</a:t>
            </a:r>
          </a:p>
        </p:txBody>
      </p:sp>
      <p:pic>
        <p:nvPicPr>
          <p:cNvPr id="10" name="Picture Placeholder 9">
            <a:extLst>
              <a:ext uri="{FF2B5EF4-FFF2-40B4-BE49-F238E27FC236}">
                <a16:creationId xmlns:a16="http://schemas.microsoft.com/office/drawing/2014/main" id="{D012F699-E74D-44A2-ADE1-B911006CE232}"/>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p:spPr>
      </p:pic>
    </p:spTree>
    <p:extLst>
      <p:ext uri="{BB962C8B-B14F-4D97-AF65-F5344CB8AC3E}">
        <p14:creationId xmlns:p14="http://schemas.microsoft.com/office/powerpoint/2010/main" val="1970047317"/>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80"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食品流程：预制</a:t>
            </a:r>
          </a:p>
        </p:txBody>
      </p:sp>
      <p:sp>
        <p:nvSpPr>
          <p:cNvPr id="152578" name="Rectangle 4"/>
          <p:cNvSpPr>
            <a:spLocks noGrp="1" noChangeArrowheads="1"/>
          </p:cNvSpPr>
          <p:nvPr>
            <p:ph idx="1"/>
          </p:nvPr>
        </p:nvSpPr>
        <p:spPr>
          <a:noFill/>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目标：</a:t>
            </a:r>
            <a:endParaRPr lang="zh-CN" i="1" dirty="0">
              <a:latin typeface="Arial Narrow" panose="020B0606020202030204" pitchFamily="34" charset="0"/>
              <a:ea typeface="SimHei" panose="02010609060101010101" pitchFamily="49" charset="-122"/>
              <a:cs typeface="+mn-cs"/>
              <a:sym typeface="Arial Narrow" panose="020B0606020202030204" pitchFamily="34" charset="0"/>
            </a:endParaRPr>
          </a:p>
          <a:p>
            <a:pPr marL="0" lvl="1" indent="0" eaLnBrk="1" hangingPunct="1">
              <a:buNone/>
              <a:defRPr/>
            </a:pPr>
            <a:r>
              <a:rPr lang="en-US" dirty="0">
                <a:latin typeface="Arial Narrow" panose="020B0606020202030204" pitchFamily="34" charset="0"/>
                <a:ea typeface="SimHei" panose="02010609060101010101" pitchFamily="49" charset="-122"/>
                <a:sym typeface="Arial Narrow" panose="020B0606020202030204" pitchFamily="34" charset="0"/>
              </a:rPr>
              <a:t>本章结束时，您应该能够认识以下事项：</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防止交叉污染及时间与温度处理不当的方法</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正确解冻食品的方法</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安全烹制食品的最低中心温度</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正确冷却和再加热食品的方法 </a:t>
            </a:r>
          </a:p>
        </p:txBody>
      </p:sp>
      <p:sp>
        <p:nvSpPr>
          <p:cNvPr id="15257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6-2</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C18A029-AC87-4B49-8DCE-D05A3B9D4B8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206"/>
          <a:stretch/>
        </p:blipFill>
        <p:spPr>
          <a:xfrm>
            <a:off x="6523038" y="1243013"/>
            <a:ext cx="2103437" cy="2103120"/>
          </a:xfrm>
        </p:spPr>
      </p:pic>
      <p:sp>
        <p:nvSpPr>
          <p:cNvPr id="153605"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通用的预制方法</a:t>
            </a:r>
          </a:p>
        </p:txBody>
      </p:sp>
      <p:sp>
        <p:nvSpPr>
          <p:cNvPr id="153602" name="Rectangle 4"/>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预制食品时：</a:t>
            </a:r>
            <a:endParaRPr lang="zh-CN" i="1" dirty="0">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确保工作站、砧板和厨房用具干净并已消毒</a:t>
            </a:r>
            <a:r>
              <a:rPr lang="en-US" dirty="0">
                <a:latin typeface="Arial Narrow" panose="020B0606020202030204" pitchFamily="34" charset="0"/>
                <a:ea typeface="SimHei" panose="02010609060101010101" pitchFamily="49" charset="-122"/>
                <a:sym typeface="Arial Narrow" panose="020B0606020202030204" pitchFamily="34" charset="0"/>
              </a:rPr>
              <a:t>。</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从冷库拿取食品时，只取出短期内能预制的用量。</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这有助于预防时间与温度处理不当的</a:t>
            </a:r>
            <a:r>
              <a:rPr lang="en-US" dirty="0">
                <a:latin typeface="Arial Narrow" panose="020B0606020202030204" pitchFamily="34" charset="0"/>
                <a:ea typeface="SimHei" panose="02010609060101010101" pitchFamily="49" charset="-122"/>
                <a:sym typeface="Arial Narrow" panose="020B0606020202030204" pitchFamily="34" charset="0"/>
              </a:rPr>
              <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err="1">
                <a:latin typeface="Arial Narrow" panose="020B0606020202030204" pitchFamily="34" charset="0"/>
                <a:ea typeface="SimHei" panose="02010609060101010101" pitchFamily="49" charset="-122"/>
                <a:sym typeface="Arial Narrow" panose="020B0606020202030204" pitchFamily="34" charset="0"/>
              </a:rPr>
              <a:t>问题</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将预制好的食品放回冷库，或者尽快进行烹制。</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5360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6-3</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8"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通用的预制方法</a:t>
            </a:r>
          </a:p>
        </p:txBody>
      </p:sp>
      <p:sp>
        <p:nvSpPr>
          <p:cNvPr id="154626" name="Rectangle 4"/>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食品和色素添加剂：</a:t>
            </a:r>
            <a:endParaRPr lang="zh-CN" i="1" dirty="0">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仅使用地方监管部门批准的添加剂。</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err="1">
                <a:solidFill>
                  <a:schemeClr val="accent2"/>
                </a:solidFill>
                <a:latin typeface="Arial Narrow" panose="020B0606020202030204" pitchFamily="34" charset="0"/>
                <a:ea typeface="SimHei" panose="02010609060101010101" pitchFamily="49" charset="-122"/>
                <a:sym typeface="Arial Narrow" panose="020B0606020202030204" pitchFamily="34" charset="0"/>
              </a:rPr>
              <a:t>切勿</a:t>
            </a:r>
            <a:r>
              <a:rPr lang="en-US" dirty="0" err="1">
                <a:latin typeface="Arial Narrow" panose="020B0606020202030204" pitchFamily="34" charset="0"/>
                <a:ea typeface="SimHei" panose="02010609060101010101" pitchFamily="49" charset="-122"/>
                <a:sym typeface="Arial Narrow" panose="020B0606020202030204" pitchFamily="34" charset="0"/>
              </a:rPr>
              <a:t>使用超过法律允许用量的添加剂</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err="1">
                <a:solidFill>
                  <a:schemeClr val="accent2"/>
                </a:solidFill>
                <a:latin typeface="Arial Narrow" panose="020B0606020202030204" pitchFamily="34" charset="0"/>
                <a:ea typeface="SimHei" panose="02010609060101010101" pitchFamily="49" charset="-122"/>
                <a:sym typeface="Arial Narrow" panose="020B0606020202030204" pitchFamily="34" charset="0"/>
              </a:rPr>
              <a:t>切勿</a:t>
            </a:r>
            <a:r>
              <a:rPr lang="en-US" dirty="0" err="1">
                <a:latin typeface="Arial Narrow" panose="020B0606020202030204" pitchFamily="34" charset="0"/>
                <a:ea typeface="SimHei" panose="02010609060101010101" pitchFamily="49" charset="-122"/>
                <a:sym typeface="Arial Narrow" panose="020B0606020202030204" pitchFamily="34" charset="0"/>
              </a:rPr>
              <a:t>使用会改变食品外观的添加剂</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err="1">
                <a:solidFill>
                  <a:schemeClr val="accent2"/>
                </a:solidFill>
                <a:latin typeface="Arial Narrow" panose="020B0606020202030204" pitchFamily="34" charset="0"/>
                <a:ea typeface="SimHei" panose="02010609060101010101" pitchFamily="49" charset="-122"/>
                <a:sym typeface="Arial Narrow" panose="020B0606020202030204" pitchFamily="34" charset="0"/>
              </a:rPr>
              <a:t>请勿</a:t>
            </a:r>
            <a:r>
              <a:rPr lang="en-US" dirty="0" err="1">
                <a:latin typeface="Arial Narrow" panose="020B0606020202030204" pitchFamily="34" charset="0"/>
                <a:ea typeface="SimHei" panose="02010609060101010101" pitchFamily="49" charset="-122"/>
                <a:sym typeface="Arial Narrow" panose="020B0606020202030204" pitchFamily="34" charset="0"/>
              </a:rPr>
              <a:t>出售在餐饮机构收到前使用亚硫酸盐处理过的果蔬</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chemeClr val="accent2"/>
                </a:solidFill>
                <a:latin typeface="Arial Narrow" panose="020B0606020202030204" pitchFamily="34" charset="0"/>
                <a:ea typeface="SimHei" panose="02010609060101010101" pitchFamily="49" charset="-122"/>
                <a:sym typeface="Arial Narrow" panose="020B0606020202030204" pitchFamily="34" charset="0"/>
              </a:rPr>
              <a:t>切勿</a:t>
            </a:r>
            <a:r>
              <a:rPr lang="en-US" dirty="0">
                <a:latin typeface="Arial Narrow" panose="020B0606020202030204" pitchFamily="34" charset="0"/>
                <a:ea typeface="SimHei" panose="02010609060101010101" pitchFamily="49" charset="-122"/>
                <a:sym typeface="Arial Narrow" panose="020B0606020202030204" pitchFamily="34" charset="0"/>
              </a:rPr>
              <a:t>在将供生食的果蔬中添加亚硫酸盐。</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5462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6-4</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2"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通用的预制方法</a:t>
            </a:r>
          </a:p>
        </p:txBody>
      </p:sp>
      <p:sp>
        <p:nvSpPr>
          <p:cNvPr id="155650" name="Rectangle 4"/>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如实提供食品：</a:t>
            </a:r>
            <a:endParaRPr lang="zh-CN" i="1" dirty="0">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defRPr/>
            </a:pPr>
            <a:r>
              <a:rPr lang="en-US" dirty="0">
                <a:solidFill>
                  <a:schemeClr val="accent2"/>
                </a:solidFill>
                <a:latin typeface="Arial Narrow" panose="020B0606020202030204" pitchFamily="34" charset="0"/>
                <a:ea typeface="SimHei" panose="02010609060101010101" pitchFamily="49" charset="-122"/>
                <a:sym typeface="Arial Narrow" panose="020B0606020202030204" pitchFamily="34" charset="0"/>
              </a:rPr>
              <a:t>请勿</a:t>
            </a:r>
            <a:r>
              <a:rPr lang="en-US" dirty="0">
                <a:latin typeface="Arial Narrow" panose="020B0606020202030204" pitchFamily="34" charset="0"/>
                <a:ea typeface="SimHei" panose="02010609060101010101" pitchFamily="49" charset="-122"/>
                <a:sym typeface="Arial Narrow" panose="020B0606020202030204" pitchFamily="34" charset="0"/>
              </a:rPr>
              <a:t>使用以下方式改变食品外观：</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食品添加剂或色素添加剂</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有颜色的外包装</a:t>
            </a: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灯光</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按照食品的描述方式提供食品。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例如，如果菜单上提供的是“油炸鲈鱼”，则不能用其他鱼类代替。</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未如实提供的食品必须丢弃。</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55651"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6-5</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6"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通用的预制方法</a:t>
            </a:r>
          </a:p>
        </p:txBody>
      </p:sp>
      <p:sp>
        <p:nvSpPr>
          <p:cNvPr id="156674" name="Rectangle 4"/>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纠正行动：</a:t>
            </a:r>
            <a:endParaRPr lang="zh-CN" i="1" dirty="0">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下列情况下必须丢弃食品：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食品是由因病而被禁止加工食品或进入餐饮机构的员工加工的</a:t>
            </a: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食品被双手或体液污染，例如打喷嚏产生的体液</a:t>
            </a: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食品超过了食品安全规定要求的时间和温度</a:t>
            </a:r>
          </a:p>
        </p:txBody>
      </p:sp>
      <p:sp>
        <p:nvSpPr>
          <p:cNvPr id="156675"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6-6</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食品是如何变得不安全的 </a:t>
            </a:r>
          </a:p>
        </p:txBody>
      </p:sp>
      <p:sp>
        <p:nvSpPr>
          <p:cNvPr id="27651" name="Rectangle 3"/>
          <p:cNvSpPr>
            <a:spLocks noGrp="1" noChangeArrowheads="1"/>
          </p:cNvSpPr>
          <p:nvPr>
            <p:ph idx="1"/>
          </p:nvPr>
        </p:nvSpPr>
        <p:spPr/>
        <p:txBody>
          <a:bodyPr/>
          <a:lstStyle/>
          <a:p>
            <a:pPr marL="0" lvl="1" indent="0" eaLnBrk="1" hangingPunct="1">
              <a:buClr>
                <a:srgbClr val="009DDC"/>
              </a:buClr>
              <a:buFont typeface="Wingdings" pitchFamily="2" charset="2"/>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食品操作者在以下情况下，可能由于不良个人卫生而导致食源性疾病： </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去洗手间之后，没有按正确的方法洗手 </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对着食品咳嗽或打喷嚏</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触摸或抓挠伤口，然后又触碰食品</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带病工作</a:t>
            </a:r>
          </a:p>
        </p:txBody>
      </p:sp>
      <p:sp>
        <p:nvSpPr>
          <p:cNvPr id="29700"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1-17</a:t>
            </a:r>
          </a:p>
        </p:txBody>
      </p:sp>
      <p:sp>
        <p:nvSpPr>
          <p:cNvPr id="2" name="Picture Placeholder 1"/>
          <p:cNvSpPr>
            <a:spLocks noGrp="1"/>
          </p:cNvSpPr>
          <p:nvPr>
            <p:ph type="pic" sz="quarter" idx="12"/>
          </p:nvPr>
        </p:nvSpPr>
        <p:spPr/>
      </p:sp>
      <p:pic>
        <p:nvPicPr>
          <p:cNvPr id="7" name="Picture Placeholder 3"/>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bwMode="auto">
          <a:xfrm>
            <a:off x="6523037"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C18997BC-E32F-455A-BF7C-68D3AEF8265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57701" name="Rectangle 1031"/>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解冻</a:t>
            </a:r>
          </a:p>
        </p:txBody>
      </p:sp>
      <p:sp>
        <p:nvSpPr>
          <p:cNvPr id="157698" name="Rectangle 15"/>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TCS 食品的一般指引：</a:t>
            </a:r>
            <a:endParaRPr lang="zh-CN" i="1" dirty="0">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buSzTx/>
              <a:defRPr/>
            </a:pPr>
            <a:r>
              <a:rPr lang="en-US" dirty="0">
                <a:latin typeface="Arial Narrow" panose="020B0606020202030204" pitchFamily="34" charset="0"/>
                <a:ea typeface="SimHei" panose="02010609060101010101" pitchFamily="49" charset="-122"/>
                <a:sym typeface="Arial Narrow" panose="020B0606020202030204" pitchFamily="34" charset="0"/>
              </a:rPr>
              <a:t>在冷库中解冻食品，将其温度保持在 41</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 </a:t>
            </a:r>
            <a:r>
              <a:rPr lang="en-US" dirty="0" err="1">
                <a:latin typeface="Arial Narrow" panose="020B0606020202030204" pitchFamily="34" charset="0"/>
                <a:ea typeface="SimHei" panose="02010609060101010101" pitchFamily="49" charset="-122"/>
                <a:sym typeface="Arial Narrow" panose="020B0606020202030204" pitchFamily="34" charset="0"/>
              </a:rPr>
              <a:t>或更低的温度</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SzTx/>
              <a:defRPr/>
            </a:pPr>
            <a:r>
              <a:rPr lang="en-US" dirty="0">
                <a:latin typeface="Arial Narrow" panose="020B0606020202030204" pitchFamily="34" charset="0"/>
                <a:ea typeface="SimHei" panose="02010609060101010101" pitchFamily="49" charset="-122"/>
                <a:sym typeface="Arial Narrow" panose="020B0606020202030204" pitchFamily="34" charset="0"/>
              </a:rPr>
              <a:t>将食品浸没在 70</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(21</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 或更低温度的流动饮用水下面。</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SzTx/>
              <a:defRPr/>
            </a:pPr>
            <a:r>
              <a:rPr lang="en-US" dirty="0">
                <a:latin typeface="Arial Narrow" panose="020B0606020202030204" pitchFamily="34" charset="0"/>
                <a:ea typeface="SimHei" panose="02010609060101010101" pitchFamily="49" charset="-122"/>
                <a:sym typeface="Arial Narrow" panose="020B0606020202030204" pitchFamily="34" charset="0"/>
              </a:rPr>
              <a:t>使用干净并已消毒的食品预制水槽。</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SzTx/>
              <a:defRPr/>
            </a:pPr>
            <a:r>
              <a:rPr lang="en-US" dirty="0">
                <a:latin typeface="Arial Narrow" panose="020B0606020202030204" pitchFamily="34" charset="0"/>
                <a:ea typeface="SimHei" panose="02010609060101010101" pitchFamily="49" charset="-122"/>
                <a:sym typeface="Arial Narrow" panose="020B0606020202030204" pitchFamily="34" charset="0"/>
              </a:rPr>
              <a:t>使用足够强劲的水流，以便将食品残渣冲走。</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SzTx/>
              <a:defRPr/>
            </a:pPr>
            <a:r>
              <a:rPr lang="en-US" dirty="0">
                <a:solidFill>
                  <a:srgbClr val="FF0000"/>
                </a:solidFill>
                <a:latin typeface="Arial Narrow" panose="020B0606020202030204" pitchFamily="34" charset="0"/>
                <a:ea typeface="SimHei" panose="02010609060101010101" pitchFamily="49" charset="-122"/>
                <a:sym typeface="Arial Narrow" panose="020B0606020202030204" pitchFamily="34" charset="0"/>
              </a:rPr>
              <a:t>切勿</a:t>
            </a:r>
            <a:r>
              <a:rPr lang="en-US" dirty="0">
                <a:latin typeface="Arial Narrow" panose="020B0606020202030204" pitchFamily="34" charset="0"/>
                <a:ea typeface="SimHei" panose="02010609060101010101" pitchFamily="49" charset="-122"/>
                <a:sym typeface="Arial Narrow" panose="020B0606020202030204" pitchFamily="34" charset="0"/>
              </a:rPr>
              <a:t>让食品的温度超过 41</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 达 4 </a:t>
            </a:r>
            <a:r>
              <a:rPr lang="en-US" dirty="0" err="1">
                <a:latin typeface="Arial Narrow" panose="020B0606020202030204" pitchFamily="34" charset="0"/>
                <a:ea typeface="SimHei" panose="02010609060101010101" pitchFamily="49" charset="-122"/>
                <a:sym typeface="Arial Narrow" panose="020B0606020202030204" pitchFamily="34" charset="0"/>
              </a:rPr>
              <a:t>小时以上</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57700" name="Text Box 102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6-7</a:t>
            </a:r>
          </a:p>
        </p:txBody>
      </p:sp>
      <p:pic>
        <p:nvPicPr>
          <p:cNvPr id="8" name="Picture Placeholder 5">
            <a:extLst>
              <a:ext uri="{FF2B5EF4-FFF2-40B4-BE49-F238E27FC236}">
                <a16:creationId xmlns:a16="http://schemas.microsoft.com/office/drawing/2014/main" id="{C18997BC-E32F-455A-BF7C-68D3AEF826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3557646"/>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A850B81F-A818-472B-B5C9-502D775379B3}"/>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57701" name="Rectangle 1031"/>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解冻</a:t>
            </a:r>
          </a:p>
        </p:txBody>
      </p:sp>
      <p:sp>
        <p:nvSpPr>
          <p:cNvPr id="157698" name="Rectangle 15"/>
          <p:cNvSpPr>
            <a:spLocks noGrp="1" noChangeArrowheads="1"/>
          </p:cNvSpPr>
          <p:nvPr>
            <p:ph idx="1"/>
          </p:nvPr>
        </p:nvSpPr>
        <p:spPr>
          <a:xfrm>
            <a:off x="409575" y="1143000"/>
            <a:ext cx="5561457"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TCS 食品的一般指引：</a:t>
            </a:r>
            <a:endParaRPr lang="zh-CN" i="1" dirty="0">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buSzTx/>
              <a:defRPr/>
            </a:pPr>
            <a:r>
              <a:rPr lang="en-US" dirty="0">
                <a:latin typeface="Arial Narrow" panose="020B0606020202030204" pitchFamily="34" charset="0"/>
                <a:ea typeface="SimHei" panose="02010609060101010101" pitchFamily="49" charset="-122"/>
                <a:sym typeface="Arial Narrow" panose="020B0606020202030204" pitchFamily="34" charset="0"/>
              </a:rPr>
              <a:t>在微波炉中解冻食品。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SzTx/>
              <a:defRPr/>
            </a:pPr>
            <a:r>
              <a:rPr lang="en-US" dirty="0">
                <a:latin typeface="Arial Narrow" panose="020B0606020202030204" pitchFamily="34" charset="0"/>
                <a:ea typeface="SimHei" panose="02010609060101010101" pitchFamily="49" charset="-122"/>
                <a:sym typeface="Arial Narrow" panose="020B0606020202030204" pitchFamily="34" charset="0"/>
              </a:rPr>
              <a:t>解冻后立即在传统烹制设备中烹制食品。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SzTx/>
              <a:defRPr/>
            </a:pPr>
            <a:r>
              <a:rPr lang="en-US" dirty="0">
                <a:latin typeface="Arial Narrow" panose="020B0606020202030204" pitchFamily="34" charset="0"/>
                <a:ea typeface="SimHei" panose="02010609060101010101" pitchFamily="49" charset="-122"/>
                <a:sym typeface="Arial Narrow" panose="020B0606020202030204" pitchFamily="34" charset="0"/>
              </a:rPr>
              <a:t>在烹制过程中解冻食品。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57700" name="Text Box 102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6-8</a:t>
            </a:r>
          </a:p>
        </p:txBody>
      </p:sp>
      <p:pic>
        <p:nvPicPr>
          <p:cNvPr id="12" name="Picture Placeholder 5">
            <a:extLst>
              <a:ext uri="{FF2B5EF4-FFF2-40B4-BE49-F238E27FC236}">
                <a16:creationId xmlns:a16="http://schemas.microsoft.com/office/drawing/2014/main" id="{C18997BC-E32F-455A-BF7C-68D3AEF8265C}"/>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3563461"/>
            <a:ext cx="2103437" cy="2103119"/>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pic>
    </p:spTree>
    <p:extLst>
      <p:ext uri="{BB962C8B-B14F-4D97-AF65-F5344CB8AC3E}">
        <p14:creationId xmlns:p14="http://schemas.microsoft.com/office/powerpoint/2010/main" val="290158980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dirty="0">
                <a:latin typeface="Arial Narrow" panose="020B0606020202030204" pitchFamily="34" charset="0"/>
                <a:ea typeface="SimHei" panose="02010609060101010101" pitchFamily="49" charset="-122"/>
                <a:sym typeface="Arial Narrow" panose="020B0606020202030204" pitchFamily="34" charset="0"/>
              </a:rPr>
              <a:t>解冻</a:t>
            </a:r>
          </a:p>
        </p:txBody>
      </p:sp>
      <p:sp>
        <p:nvSpPr>
          <p:cNvPr id="3" name="Content Placeholder 2"/>
          <p:cNvSpPr>
            <a:spLocks noGrp="1"/>
          </p:cNvSpPr>
          <p:nvPr>
            <p:ph idx="1"/>
          </p:nvPr>
        </p:nvSpPr>
        <p:spPr/>
        <p:txBody>
          <a:bodyPr/>
          <a:lstStyle/>
          <a:p>
            <a:pPr marL="0" lvl="1" indent="0" eaLnBrk="1" hangingPunct="1">
              <a:lnSpc>
                <a:spcPct val="90000"/>
              </a:lnSpc>
              <a:spcBef>
                <a:spcPct val="100000"/>
              </a:spcBef>
              <a:buClr>
                <a:srgbClr val="009DDC"/>
              </a:buClr>
              <a:buFont typeface="Wingdings" charset="0"/>
              <a:buNone/>
              <a:defRPr/>
            </a:pPr>
            <a:r>
              <a:rPr lang="en-US" sz="2400" b="1" dirty="0">
                <a:solidFill>
                  <a:srgbClr val="E97635"/>
                </a:solidFill>
                <a:latin typeface="Arial Narrow" panose="020B0606020202030204" pitchFamily="34" charset="0"/>
                <a:ea typeface="SimHei" panose="02010609060101010101" pitchFamily="49" charset="-122"/>
                <a:sym typeface="Arial Narrow" panose="020B0606020202030204" pitchFamily="34" charset="0"/>
              </a:rPr>
              <a:t>ROP 鱼类：</a:t>
            </a:r>
          </a:p>
          <a:p>
            <a:pPr lvl="1"/>
            <a:r>
              <a:rPr dirty="0" err="1">
                <a:latin typeface="Arial Narrow" panose="020B0606020202030204" pitchFamily="34" charset="0"/>
                <a:ea typeface="SimHei" panose="02010609060101010101" pitchFamily="49" charset="-122"/>
                <a:sym typeface="Arial Narrow" panose="020B0606020202030204" pitchFamily="34" charset="0"/>
              </a:rPr>
              <a:t>收到的采用</a:t>
            </a:r>
            <a:r>
              <a:rPr lang="zh-CN" altLang="en-US" dirty="0">
                <a:latin typeface="Arial Narrow" panose="020B0606020202030204" pitchFamily="34" charset="0"/>
                <a:ea typeface="SimHei" panose="02010609060101010101" pitchFamily="49" charset="-122"/>
                <a:sym typeface="Arial Narrow" panose="020B0606020202030204" pitchFamily="34" charset="0"/>
              </a:rPr>
              <a:t>去氧包装法 </a:t>
            </a:r>
            <a:r>
              <a:rPr lang="en-US" altLang="zh-CN"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ROP) </a:t>
            </a:r>
            <a:r>
              <a:rPr dirty="0" err="1">
                <a:latin typeface="Arial Narrow" panose="020B0606020202030204" pitchFamily="34" charset="0"/>
                <a:ea typeface="SimHei" panose="02010609060101010101" pitchFamily="49" charset="-122"/>
                <a:sym typeface="Arial Narrow" panose="020B0606020202030204" pitchFamily="34" charset="0"/>
              </a:rPr>
              <a:t>包装的冷冻鱼类必须小心解冻</a:t>
            </a:r>
            <a:r>
              <a:rPr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a:r>
              <a:rPr dirty="0">
                <a:latin typeface="Arial Narrow" panose="020B0606020202030204" pitchFamily="34" charset="0"/>
                <a:ea typeface="SimHei" panose="02010609060101010101" pitchFamily="49" charset="-122"/>
                <a:sym typeface="Arial Narrow" panose="020B0606020202030204" pitchFamily="34" charset="0"/>
              </a:rPr>
              <a:t>如果标签注明产品在使用前必须保持冷冻状态，则仅在以下情况下从包装中取出该鱼类食品：</a:t>
            </a:r>
          </a:p>
          <a:p>
            <a:pPr lvl="2"/>
            <a:r>
              <a:rPr dirty="0">
                <a:latin typeface="Arial Narrow" panose="020B0606020202030204" pitchFamily="34" charset="0"/>
                <a:ea typeface="SimHei" panose="02010609060101010101" pitchFamily="49" charset="-122"/>
                <a:sym typeface="Arial Narrow" panose="020B0606020202030204" pitchFamily="34" charset="0"/>
              </a:rPr>
              <a:t>将其放入冷藏条件进行解冻之前</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a:r>
              <a:rPr dirty="0">
                <a:latin typeface="Arial Narrow" panose="020B0606020202030204" pitchFamily="34" charset="0"/>
                <a:ea typeface="SimHei" panose="02010609060101010101" pitchFamily="49" charset="-122"/>
                <a:sym typeface="Arial Narrow" panose="020B0606020202030204" pitchFamily="34" charset="0"/>
              </a:rPr>
              <a:t>在流动自来水下解冻之前或以此方式解冻之后</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lvl="1" indent="-109728"/>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6-9</a:t>
            </a:r>
          </a:p>
        </p:txBody>
      </p:sp>
      <p:pic>
        <p:nvPicPr>
          <p:cNvPr id="6" name="Picture 5" descr="fishshrinkwrapped.jpg"/>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6525487" y="1258341"/>
            <a:ext cx="2103120" cy="1909359"/>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064542144"/>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lvl="1" indent="0" eaLnBrk="1" hangingPunct="1">
              <a:spcBef>
                <a:spcPct val="100000"/>
              </a:spcBef>
              <a:buClr>
                <a:srgbClr val="009DDC"/>
              </a:buClr>
              <a:buFont typeface="Wingdings" charset="0"/>
              <a:buNone/>
              <a:defRPr/>
            </a:pPr>
            <a:r>
              <a:rPr lang="zh-CN" sz="2400" b="1" dirty="0">
                <a:solidFill>
                  <a:srgbClr val="E97635"/>
                </a:solidFill>
                <a:latin typeface="Arial Narrow" charset="0"/>
                <a:ea typeface="黑体" panose="02010609060101010101" pitchFamily="49" charset="-122"/>
                <a:cs typeface="+mn-cs"/>
              </a:rPr>
              <a:t>如果使用减氧包装法包装鱼类，鱼类必须：</a:t>
            </a:r>
          </a:p>
          <a:p>
            <a:pPr lvl="1"/>
            <a:r>
              <a:rPr lang="zh-CN" dirty="0">
                <a:ea typeface="黑体" panose="02010609060101010101" pitchFamily="49" charset="-122"/>
              </a:rPr>
              <a:t>在包装之前、期间和之后进行冷冻</a:t>
            </a:r>
          </a:p>
          <a:p>
            <a:pPr lvl="1"/>
            <a:r>
              <a:rPr lang="zh-CN" dirty="0">
                <a:ea typeface="黑体" panose="02010609060101010101" pitchFamily="49" charset="-122"/>
              </a:rPr>
              <a:t>放置标签，说明鱼类必须在使用前冷冻</a:t>
            </a:r>
          </a:p>
          <a:p>
            <a:pPr>
              <a:lnSpc>
                <a:spcPct val="100000"/>
              </a:lnSpc>
            </a:pPr>
            <a:endParaRPr lang="en-US" dirty="0">
              <a:ea typeface="黑体" panose="02010609060101010101" pitchFamily="49" charset="-122"/>
            </a:endParaRPr>
          </a:p>
        </p:txBody>
      </p:sp>
      <p:sp>
        <p:nvSpPr>
          <p:cNvPr id="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fontAlgn="base" hangingPunct="1">
              <a:spcBef>
                <a:spcPct val="50000"/>
              </a:spcBef>
              <a:spcAft>
                <a:spcPct val="0"/>
              </a:spcAft>
              <a:defRPr/>
            </a:pPr>
            <a:r>
              <a:rPr lang="zh-CN" sz="1200" b="0">
                <a:solidFill>
                  <a:srgbClr val="000000"/>
                </a:solidFill>
                <a:ea typeface="黑体" panose="02010609060101010101" pitchFamily="49" charset="-122"/>
              </a:rPr>
              <a:t>6-10</a:t>
            </a:r>
          </a:p>
        </p:txBody>
      </p:sp>
      <p:pic>
        <p:nvPicPr>
          <p:cNvPr id="6" name="Picture 5" descr="fishshrinkwrapped.jpg"/>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525487" y="1258341"/>
            <a:ext cx="2103120" cy="1909359"/>
          </a:xfrm>
          <a:prstGeom prst="roundRect">
            <a:avLst>
              <a:gd name="adj" fmla="val 8594"/>
            </a:avLst>
          </a:prstGeom>
          <a:solidFill>
            <a:srgbClr val="FFFFFF">
              <a:shade val="85000"/>
            </a:srgbClr>
          </a:solidFill>
          <a:ln>
            <a:noFill/>
          </a:ln>
          <a:effectLst/>
        </p:spPr>
      </p:pic>
      <p:sp>
        <p:nvSpPr>
          <p:cNvPr id="8" name="Rectangle 13"/>
          <p:cNvSpPr>
            <a:spLocks noGrp="1" noChangeArrowheads="1"/>
          </p:cNvSpPr>
          <p:nvPr>
            <p:ph type="title"/>
          </p:nvPr>
        </p:nvSpPr>
        <p:spPr>
          <a:xfrm>
            <a:off x="400050" y="160338"/>
            <a:ext cx="8307388" cy="519112"/>
          </a:xfrm>
        </p:spPr>
        <p:txBody>
          <a:bodyPr/>
          <a:lstStyle/>
          <a:p>
            <a:pPr eaLnBrk="1" hangingPunct="1">
              <a:defRPr/>
            </a:pPr>
            <a:r>
              <a:rPr lang="zh-CN">
                <a:latin typeface="Arial Narrow" charset="0"/>
                <a:ea typeface="黑体" panose="02010609060101010101" pitchFamily="49" charset="-122"/>
                <a:cs typeface="+mj-cs"/>
              </a:rPr>
              <a:t>预制特定食品</a:t>
            </a:r>
          </a:p>
        </p:txBody>
      </p:sp>
    </p:spTree>
    <p:custDataLst>
      <p:tags r:id="rId1"/>
    </p:custDataLst>
    <p:extLst>
      <p:ext uri="{BB962C8B-B14F-4D97-AF65-F5344CB8AC3E}">
        <p14:creationId xmlns:p14="http://schemas.microsoft.com/office/powerpoint/2010/main" val="2654369763"/>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37A5C76-AE38-4581-867A-563D1878309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58724" name="Rectangle 1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预制特定食品</a:t>
            </a:r>
          </a:p>
        </p:txBody>
      </p:sp>
      <p:sp>
        <p:nvSpPr>
          <p:cNvPr id="158722" name="Rectangle 3"/>
          <p:cNvSpPr>
            <a:spLocks noGrp="1" noChangeArrowheads="1"/>
          </p:cNvSpPr>
          <p:nvPr>
            <p:ph idx="1"/>
          </p:nvPr>
        </p:nvSpPr>
        <p:spPr>
          <a:xfrm>
            <a:off x="409575" y="1143000"/>
            <a:ext cx="5534025" cy="4983163"/>
          </a:xfrm>
        </p:spPr>
        <p:txBody>
          <a:bodyPr/>
          <a:lstStyle/>
          <a:p>
            <a:pPr marL="0" indent="0" eaLnBrk="1" hangingPunct="1">
              <a:tabLst>
                <a:tab pos="571500"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果蔬：</a:t>
            </a:r>
          </a:p>
          <a:p>
            <a:pPr lvl="1" eaLnBrk="1" hangingPunct="1">
              <a:tabLst>
                <a:tab pos="571500"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确保果蔬不会触碰与生肉、海产品或禽肉接触过的表面。</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tabLst>
                <a:tab pos="571500"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在切削、烹制果蔬或将果蔬与其他原料混合之前，彻底清洗果蔬。</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tabLst>
                <a:tab pos="571500"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要清洗果蔬：</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tabLst>
                <a:tab pos="571500"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使用温度稍高于果蔬温度的流动自来水。</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tabLst>
                <a:tab pos="571500"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掰开绿叶蔬菜并彻底清洗。</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tabLst>
                <a:tab pos="571500"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可使用某些化学品来清洗果蔬。</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58723"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6-11</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9"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预制特定食品</a:t>
            </a:r>
          </a:p>
        </p:txBody>
      </p:sp>
      <p:sp>
        <p:nvSpPr>
          <p:cNvPr id="159746" name="Rectangle 2"/>
          <p:cNvSpPr>
            <a:spLocks noGrp="1" noChangeArrowheads="1"/>
          </p:cNvSpPr>
          <p:nvPr>
            <p:ph idx="1"/>
          </p:nvPr>
        </p:nvSpPr>
        <p:spPr>
          <a:xfrm>
            <a:off x="409575" y="1143000"/>
            <a:ext cx="5381625" cy="4983163"/>
          </a:xfrm>
        </p:spPr>
        <p:txBody>
          <a:bodyPr/>
          <a:lstStyle/>
          <a:p>
            <a:pPr marL="0" indent="0"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果蔬</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sz="2000" i="1" dirty="0">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在静水或冰水浆中浸泡或存放果蔬时，</a:t>
            </a:r>
            <a:r>
              <a:rPr lang="en-US" dirty="0">
                <a:solidFill>
                  <a:schemeClr val="accent2"/>
                </a:solidFill>
                <a:latin typeface="Arial Narrow" panose="020B0606020202030204" pitchFamily="34" charset="0"/>
                <a:ea typeface="SimHei" panose="02010609060101010101" pitchFamily="49" charset="-122"/>
                <a:sym typeface="Arial Narrow" panose="020B0606020202030204" pitchFamily="34" charset="0"/>
              </a:rPr>
              <a:t>请勿</a:t>
            </a:r>
            <a:r>
              <a:rPr lang="en-US" dirty="0">
                <a:latin typeface="Arial Narrow" panose="020B0606020202030204" pitchFamily="34" charset="0"/>
                <a:ea typeface="SimHei" panose="02010609060101010101" pitchFamily="49" charset="-122"/>
                <a:sym typeface="Arial Narrow" panose="020B0606020202030204" pitchFamily="34" charset="0"/>
              </a:rPr>
              <a:t>混合：</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不同的品项</a:t>
            </a: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同一品项的多个批次</a:t>
            </a:r>
          </a:p>
          <a:p>
            <a:pPr lvl="1" eaLnBrk="1" hangingPunct="1">
              <a:tabLst>
                <a:tab pos="571500" algn="l"/>
              </a:tabLst>
              <a:defRPr/>
            </a:pPr>
            <a:r>
              <a:rPr lang="en-US" dirty="0" err="1">
                <a:latin typeface="Arial Narrow" panose="020B0606020202030204" pitchFamily="34" charset="0"/>
                <a:ea typeface="SimHei" panose="02010609060101010101" pitchFamily="49" charset="-122"/>
                <a:sym typeface="Arial Narrow" panose="020B0606020202030204" pitchFamily="34" charset="0"/>
              </a:rPr>
              <a:t>将切片的瓜果、切开的西红柿和切开的绿叶蔬菜冷藏并保存在</a:t>
            </a:r>
            <a:r>
              <a:rPr lang="en-US" dirty="0">
                <a:latin typeface="Arial Narrow" panose="020B0606020202030204" pitchFamily="34" charset="0"/>
                <a:ea typeface="SimHei" panose="02010609060101010101" pitchFamily="49" charset="-122"/>
                <a:sym typeface="Arial Narrow" panose="020B0606020202030204" pitchFamily="34" charset="0"/>
              </a:rPr>
              <a:t> 41</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 </a:t>
            </a:r>
            <a:r>
              <a:rPr lang="en-US" dirty="0">
                <a:latin typeface="Arial Narrow" panose="020B0606020202030204" pitchFamily="34" charset="0"/>
                <a:ea typeface="SimHei" panose="02010609060101010101" pitchFamily="49" charset="-122"/>
                <a:sym typeface="Arial Narrow" panose="020B0606020202030204" pitchFamily="34" charset="0"/>
              </a:rPr>
              <a:t>(5</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 </a:t>
            </a:r>
            <a:r>
              <a:rPr lang="en-US" dirty="0" err="1">
                <a:latin typeface="Arial Narrow" panose="020B0606020202030204" pitchFamily="34" charset="0"/>
                <a:ea typeface="SimHei" panose="02010609060101010101" pitchFamily="49" charset="-122"/>
                <a:sym typeface="Arial Narrow" panose="020B0606020202030204" pitchFamily="34" charset="0"/>
              </a:rPr>
              <a:t>或更低温度下</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tabLst>
                <a:tab pos="571500"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如果主要服务高风险人士，</a:t>
            </a:r>
            <a:r>
              <a:rPr lang="en-US" dirty="0">
                <a:solidFill>
                  <a:srgbClr val="FF0000"/>
                </a:solidFill>
                <a:latin typeface="Arial Narrow" panose="020B0606020202030204" pitchFamily="34" charset="0"/>
                <a:ea typeface="SimHei" panose="02010609060101010101" pitchFamily="49" charset="-122"/>
                <a:sym typeface="Arial Narrow" panose="020B0606020202030204" pitchFamily="34" charset="0"/>
              </a:rPr>
              <a:t>请勿</a:t>
            </a:r>
            <a:r>
              <a:rPr lang="en-US" dirty="0">
                <a:latin typeface="Arial Narrow" panose="020B0606020202030204" pitchFamily="34" charset="0"/>
                <a:ea typeface="SimHei" panose="02010609060101010101" pitchFamily="49" charset="-122"/>
                <a:sym typeface="Arial Narrow" panose="020B0606020202030204" pitchFamily="34" charset="0"/>
              </a:rPr>
              <a:t>提供生种子芽</a:t>
            </a:r>
          </a:p>
          <a:p>
            <a:pPr lvl="2"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028700" lvl="2" indent="-3429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5974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6-12</a:t>
            </a:r>
          </a:p>
        </p:txBody>
      </p:sp>
      <p:pic>
        <p:nvPicPr>
          <p:cNvPr id="7" name="Picture Placeholder 4">
            <a:extLst>
              <a:ext uri="{FF2B5EF4-FFF2-40B4-BE49-F238E27FC236}">
                <a16:creationId xmlns:a16="http://schemas.microsoft.com/office/drawing/2014/main" id="{B37A5C76-AE38-4581-867A-563D1878309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11EA8C6-5018-4B03-9601-F2FC73554BB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791" r="-1037"/>
          <a:stretch/>
        </p:blipFill>
        <p:spPr>
          <a:ln w="3175">
            <a:solidFill>
              <a:schemeClr val="tx1"/>
            </a:solidFill>
          </a:ln>
        </p:spPr>
      </p:pic>
      <p:sp>
        <p:nvSpPr>
          <p:cNvPr id="161798" name="Rectangle 103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预制特定食品</a:t>
            </a:r>
          </a:p>
        </p:txBody>
      </p:sp>
      <p:sp>
        <p:nvSpPr>
          <p:cNvPr id="161796" name="Rectangle 2"/>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蛋类和蛋液：</a:t>
            </a:r>
            <a:endParaRPr lang="zh-CN" i="1" dirty="0">
              <a:solidFill>
                <a:srgbClr val="000000"/>
              </a:solidFill>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defRPr/>
            </a:pP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小心处理全蛋液（如果允许</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混合全蛋液之后，立即烹制，或将其存放在不高于</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 41˚</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 </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 </a:t>
            </a:r>
            <a:r>
              <a:rPr lang="en-US" dirty="0" err="1">
                <a:solidFill>
                  <a:srgbClr val="000000"/>
                </a:solidFill>
                <a:latin typeface="Arial Narrow" panose="020B0606020202030204" pitchFamily="34" charset="0"/>
                <a:ea typeface="SimHei" panose="02010609060101010101" pitchFamily="49" charset="-122"/>
                <a:sym typeface="Arial Narrow" panose="020B0606020202030204" pitchFamily="34" charset="0"/>
              </a:rPr>
              <a:t>的温度下</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在制作下一批全蛋液之前和之后，容器都要清洁和消毒。</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当预制只需要简单烹制或者完全不需要烹制的菜品时，请考虑使用经过巴氏杀菌的带壳蛋或蛋类食品。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Wingdings" charset="0"/>
              <a:buNone/>
              <a:defRPr/>
            </a:pP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61797" name="Text Box 103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6-13</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20" name="Rectangle 11"/>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预制特定食品</a:t>
            </a:r>
          </a:p>
        </p:txBody>
      </p:sp>
      <p:sp>
        <p:nvSpPr>
          <p:cNvPr id="162818" name="Rectangle 3"/>
          <p:cNvSpPr>
            <a:spLocks noGrp="1" noChangeArrowheads="1"/>
          </p:cNvSpPr>
          <p:nvPr>
            <p:ph idx="1"/>
          </p:nvPr>
        </p:nvSpPr>
        <p:spPr/>
        <p:txBody>
          <a:bodyPr/>
          <a:lstStyle/>
          <a:p>
            <a:pPr marL="0" indent="0" eaLnBrk="1" hangingPunct="1">
              <a:lnSpc>
                <a:spcPct val="80000"/>
              </a:lnSpc>
              <a:defRPr/>
            </a:pPr>
            <a:r>
              <a:rPr lang="en-US" dirty="0">
                <a:latin typeface="Arial Narrow" panose="020B0606020202030204" pitchFamily="34" charset="0"/>
                <a:ea typeface="SimHei" panose="02010609060101010101" pitchFamily="49" charset="-122"/>
                <a:sym typeface="Arial Narrow" panose="020B0606020202030204" pitchFamily="34" charset="0"/>
              </a:rPr>
              <a:t>蛋类和蛋液：</a:t>
            </a:r>
            <a:endParaRPr lang="zh-CN" i="1"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为高风险人士供餐时需要特别小心：</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indent="-342900"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供应生食或未煮熟的菜品时，请使用经过巴氏杀菌的蛋类或蛋类食品。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indent="-342900"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如果在烹制过程中，食品是完全煮熟的（例如煎蛋饼或蛋糕），则可使用未经巴氏杀菌的带壳蛋。</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indent="-342900"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如果需要把带壳蛋混合成全蛋液，则应该使用经过巴氏杀菌的带壳蛋。</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6281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6-14</a:t>
            </a:r>
          </a:p>
        </p:txBody>
      </p:sp>
      <p:pic>
        <p:nvPicPr>
          <p:cNvPr id="7" name="Picture Placeholder 5">
            <a:extLst>
              <a:ext uri="{FF2B5EF4-FFF2-40B4-BE49-F238E27FC236}">
                <a16:creationId xmlns:a16="http://schemas.microsoft.com/office/drawing/2014/main" id="{811EA8C6-5018-4B03-9601-F2FC73554BB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791" r="-1037"/>
          <a:stretch/>
        </p:blipFill>
        <p:spPr>
          <a:xfrm>
            <a:off x="6523038" y="1243013"/>
            <a:ext cx="2103437" cy="2103120"/>
          </a:xfrm>
          <a:ln w="3175">
            <a:solidFill>
              <a:schemeClr val="tx1"/>
            </a:solid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163844" name="Rectangle 2056"/>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预制特定食品</a:t>
            </a:r>
          </a:p>
        </p:txBody>
      </p:sp>
      <p:sp>
        <p:nvSpPr>
          <p:cNvPr id="163842" name="Rectangle 2"/>
          <p:cNvSpPr>
            <a:spLocks noGrp="1" noChangeArrowheads="1"/>
          </p:cNvSpPr>
          <p:nvPr>
            <p:ph idx="1"/>
          </p:nvPr>
        </p:nvSpPr>
        <p:spPr/>
        <p:txBody>
          <a:bodyPr/>
          <a:lstStyle/>
          <a:p>
            <a:pPr marL="0" indent="0"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含有</a:t>
            </a:r>
            <a:r>
              <a:rPr lang="en-US" dirty="0">
                <a:latin typeface="Arial Narrow" panose="020B0606020202030204" pitchFamily="34" charset="0"/>
                <a:ea typeface="SimHei" panose="02010609060101010101" pitchFamily="49" charset="-122"/>
                <a:sym typeface="Arial Narrow" panose="020B0606020202030204" pitchFamily="34" charset="0"/>
              </a:rPr>
              <a:t> TCS 食品的沙拉：</a:t>
            </a:r>
            <a:endParaRPr lang="zh-CN" sz="2000" i="1" dirty="0">
              <a:solidFill>
                <a:srgbClr val="000000"/>
              </a:solidFill>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仅使用正确烹制、存放、冷却和贮存的剩余 TCS 食品。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rgbClr val="FF0000"/>
                </a:solidFill>
                <a:latin typeface="Arial Narrow" panose="020B0606020202030204" pitchFamily="34" charset="0"/>
                <a:ea typeface="SimHei" panose="02010609060101010101" pitchFamily="49" charset="-122"/>
                <a:sym typeface="Arial Narrow" panose="020B0606020202030204" pitchFamily="34" charset="0"/>
              </a:rPr>
              <a:t>请勿</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使用存放时间超过七天的剩余 TCS 食品。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63843" name="Text Box 205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6-15</a:t>
            </a:r>
          </a:p>
        </p:txBody>
      </p:sp>
      <p:pic>
        <p:nvPicPr>
          <p:cNvPr id="2" name="Picture 1" descr="6e_c06_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9" name="Rectangle 1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预制特定食品</a:t>
            </a:r>
          </a:p>
        </p:txBody>
      </p:sp>
      <p:sp>
        <p:nvSpPr>
          <p:cNvPr id="164866" name="Rectangle 3"/>
          <p:cNvSpPr>
            <a:spLocks noGrp="1" noChangeArrowheads="1"/>
          </p:cNvSpPr>
          <p:nvPr>
            <p:ph idx="1"/>
          </p:nvPr>
        </p:nvSpPr>
        <p:spPr>
          <a:xfrm>
            <a:off x="409574" y="1143000"/>
            <a:ext cx="5460873" cy="4983163"/>
          </a:xfrm>
        </p:spPr>
        <p:txBody>
          <a:bodyPr/>
          <a:lstStyle/>
          <a:p>
            <a:pPr marL="0" indent="0"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冰块</a:t>
            </a:r>
            <a:r>
              <a:rPr lang="en-US" dirty="0">
                <a:latin typeface="Arial Narrow" panose="020B0606020202030204" pitchFamily="34" charset="0"/>
                <a:ea typeface="SimHei" panose="02010609060101010101" pitchFamily="49" charset="-122"/>
                <a:sym typeface="Arial Narrow" panose="020B0606020202030204" pitchFamily="34" charset="0"/>
              </a:rPr>
              <a:t>：</a:t>
            </a:r>
          </a:p>
          <a:p>
            <a:pPr lvl="1"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用可安全饮用的水制作冰块。</a:t>
            </a:r>
          </a:p>
          <a:p>
            <a:pPr lvl="1" eaLnBrk="1" hangingPunct="1">
              <a:defRPr/>
            </a:pPr>
            <a:r>
              <a:rPr lang="en-US" dirty="0">
                <a:solidFill>
                  <a:schemeClr val="accent2"/>
                </a:solidFill>
                <a:latin typeface="Arial Narrow" panose="020B0606020202030204" pitchFamily="34" charset="0"/>
                <a:ea typeface="SimHei" panose="02010609060101010101" pitchFamily="49" charset="-122"/>
                <a:sym typeface="Arial Narrow" panose="020B0606020202030204" pitchFamily="34" charset="0"/>
              </a:rPr>
              <a:t>切勿</a:t>
            </a:r>
            <a:r>
              <a:rPr lang="en-US" dirty="0">
                <a:latin typeface="Arial Narrow" panose="020B0606020202030204" pitchFamily="34" charset="0"/>
                <a:ea typeface="SimHei" panose="02010609060101010101" pitchFamily="49" charset="-122"/>
                <a:sym typeface="Arial Narrow" panose="020B0606020202030204" pitchFamily="34" charset="0"/>
              </a:rPr>
              <a:t>将用于冷却食品的冰块用作食品的制作原料。</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使用干净并已消毒的容器和冰铲：</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将冰铲贮存在制冰机外部一个干净、有保护的位置。</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err="1">
                <a:solidFill>
                  <a:schemeClr val="accent2"/>
                </a:solidFill>
                <a:latin typeface="Arial Narrow" panose="020B0606020202030204" pitchFamily="34" charset="0"/>
                <a:ea typeface="SimHei" panose="02010609060101010101" pitchFamily="49" charset="-122"/>
                <a:sym typeface="Arial Narrow" panose="020B0606020202030204" pitchFamily="34" charset="0"/>
              </a:rPr>
              <a:t>切勿</a:t>
            </a:r>
            <a:r>
              <a:rPr lang="en-US" dirty="0" err="1">
                <a:latin typeface="Arial Narrow" panose="020B0606020202030204" pitchFamily="34" charset="0"/>
                <a:ea typeface="SimHei" panose="02010609060101010101" pitchFamily="49" charset="-122"/>
                <a:sym typeface="Arial Narrow" panose="020B0606020202030204" pitchFamily="34" charset="0"/>
              </a:rPr>
              <a:t>用盛放过化学品或生肉、海产品</a:t>
            </a:r>
            <a:r>
              <a:rPr lang="en-US" dirty="0">
                <a:latin typeface="Arial Narrow" panose="020B0606020202030204" pitchFamily="34" charset="0"/>
                <a:ea typeface="SimHei" panose="02010609060101010101" pitchFamily="49" charset="-122"/>
                <a:sym typeface="Arial Narrow" panose="020B0606020202030204" pitchFamily="34" charset="0"/>
              </a:rPr>
              <a:t>、</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err="1">
                <a:latin typeface="Arial Narrow" panose="020B0606020202030204" pitchFamily="34" charset="0"/>
                <a:ea typeface="SimHei" panose="02010609060101010101" pitchFamily="49" charset="-122"/>
                <a:sym typeface="Arial Narrow" panose="020B0606020202030204" pitchFamily="34" charset="0"/>
              </a:rPr>
              <a:t>禽肉的容器存放冰块</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chemeClr val="accent2"/>
                </a:solidFill>
                <a:latin typeface="Arial Narrow" panose="020B0606020202030204" pitchFamily="34" charset="0"/>
                <a:ea typeface="SimHei" panose="02010609060101010101" pitchFamily="49" charset="-122"/>
                <a:sym typeface="Arial Narrow" panose="020B0606020202030204" pitchFamily="34" charset="0"/>
              </a:rPr>
              <a:t>切勿</a:t>
            </a:r>
            <a:r>
              <a:rPr dirty="0">
                <a:latin typeface="Arial Narrow" panose="020B0606020202030204" pitchFamily="34" charset="0"/>
                <a:ea typeface="SimHei" panose="02010609060101010101" pitchFamily="49" charset="-122"/>
                <a:sym typeface="Arial Narrow" panose="020B0606020202030204" pitchFamily="34" charset="0"/>
              </a:rPr>
              <a:t>用手触碰冰块或者用玻璃杯来铲冰。</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indent="0"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  </a:t>
            </a: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6486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6-16</a:t>
            </a:r>
          </a:p>
        </p:txBody>
      </p:sp>
      <p:pic>
        <p:nvPicPr>
          <p:cNvPr id="2" name="Picture 1" descr="6E_c06_05_IceScoo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86083"/>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30722"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食品是如何变得不安全的 </a:t>
            </a:r>
          </a:p>
        </p:txBody>
      </p:sp>
      <p:sp>
        <p:nvSpPr>
          <p:cNvPr id="15362"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在以下情况下，可能由于清洁和消毒不彻底而导致病原体从设备扩散到食品中： </a:t>
            </a:r>
          </a:p>
          <a:p>
            <a:pPr lvl="1" eaLnBrk="1" hangingPunct="1">
              <a:buFont typeface="Wingdings" pitchFamily="2" charset="2"/>
              <a:buChar char="l"/>
              <a:defRPr/>
            </a:pP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在每次使用前后，设备和厨房用具没有进行洗涤、清洗和消毒。</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食品接触面仅被擦拭干净，而没有进行洗涤、清洗和消毒。</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在每次使用抹布前后，未将其存放在消毒液中。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消毒液未达到要求的浓度。</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307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1-18</a:t>
            </a:r>
          </a:p>
        </p:txBody>
      </p:sp>
      <p:pic>
        <p:nvPicPr>
          <p:cNvPr id="9" name="Picture Placeholder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523038" y="1243013"/>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8"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具有特殊要求的预制方法</a:t>
            </a:r>
          </a:p>
        </p:txBody>
      </p:sp>
      <p:sp>
        <p:nvSpPr>
          <p:cNvPr id="166914" name="Rectangle 3"/>
          <p:cNvSpPr>
            <a:spLocks noGrp="1" noChangeArrowheads="1"/>
          </p:cNvSpPr>
          <p:nvPr>
            <p:ph idx="1"/>
          </p:nvPr>
        </p:nvSpPr>
        <p:spPr>
          <a:xfrm>
            <a:off x="409575" y="1102362"/>
            <a:ext cx="5339375" cy="4983163"/>
          </a:xfrm>
        </p:spPr>
        <p:txBody>
          <a:bodyPr/>
          <a:lstStyle/>
          <a:p>
            <a:pPr marL="0" indent="0" eaLnBrk="1" hangingPunct="1">
              <a:lnSpc>
                <a:spcPct val="100000"/>
              </a:lnSpc>
              <a:defRPr/>
            </a:pPr>
            <a:r>
              <a:rPr lang="en-US" dirty="0">
                <a:latin typeface="Arial Narrow" panose="020B0606020202030204" pitchFamily="34" charset="0"/>
                <a:ea typeface="SimHei" panose="02010609060101010101" pitchFamily="49" charset="-122"/>
                <a:sym typeface="Arial Narrow" panose="020B0606020202030204" pitchFamily="34" charset="0"/>
              </a:rPr>
              <a:t>如果采用以下方式预制食品，则需要一份特许豁免：</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现场包装新鲜果汁供稍后出售，果汁带有警告标签的情况除外</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为方便保存而非增强风味，以熏制方式预制食品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使用食品添加剂或成份来保存或改变食品，使其不再需要通过时间与温度控制来确保安全性</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腌制品</a:t>
            </a:r>
          </a:p>
        </p:txBody>
      </p:sp>
      <p:sp>
        <p:nvSpPr>
          <p:cNvPr id="166915" name="Rectangle 4"/>
          <p:cNvSpPr>
            <a:spLocks noChangeArrowheads="1"/>
          </p:cNvSpPr>
          <p:nvPr/>
        </p:nvSpPr>
        <p:spPr bwMode="auto">
          <a:xfrm>
            <a:off x="6270625" y="4432013"/>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16691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6-17</a:t>
            </a:r>
          </a:p>
        </p:txBody>
      </p:sp>
      <p:pic>
        <p:nvPicPr>
          <p:cNvPr id="2" name="Picture 1" descr="6e_c06_06_smokeMeat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31059"/>
          </a:xfrm>
          <a:prstGeom prst="rect">
            <a:avLst/>
          </a:prstGeo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833880A-C629-4E23-8268-1F8D6C5E9565}"/>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67940"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具有特殊要求的预制方法</a:t>
            </a:r>
            <a:endParaRPr lang="zh-CN" dirty="0">
              <a:latin typeface="Arial Narrow" panose="020B0606020202030204" pitchFamily="34" charset="0"/>
              <a:ea typeface="SimHei" panose="02010609060101010101" pitchFamily="49" charset="-122"/>
              <a:cs typeface="+mj-cs"/>
              <a:sym typeface="Arial Narrow" panose="020B0606020202030204" pitchFamily="34" charset="0"/>
            </a:endParaRPr>
          </a:p>
        </p:txBody>
      </p:sp>
      <p:sp>
        <p:nvSpPr>
          <p:cNvPr id="166914" name="Rectangle 3"/>
          <p:cNvSpPr>
            <a:spLocks noGrp="1" noChangeArrowheads="1"/>
          </p:cNvSpPr>
          <p:nvPr>
            <p:ph idx="1"/>
          </p:nvPr>
        </p:nvSpPr>
        <p:spPr>
          <a:xfrm>
            <a:off x="409575" y="1102362"/>
            <a:ext cx="5339375" cy="4983163"/>
          </a:xfrm>
        </p:spPr>
        <p:txBody>
          <a:bodyPr/>
          <a:lstStyle/>
          <a:p>
            <a:pPr marL="0" indent="0" eaLnBrk="1" hangingPunct="1">
              <a:lnSpc>
                <a:spcPct val="100000"/>
              </a:lnSpc>
              <a:buFont typeface="Wingdings" pitchFamily="2" charset="2"/>
              <a:buNone/>
              <a:defRPr/>
            </a:pPr>
            <a:r>
              <a:rPr dirty="0" err="1">
                <a:latin typeface="Arial Narrow" panose="020B0606020202030204" pitchFamily="34" charset="0"/>
                <a:ea typeface="SimHei" panose="02010609060101010101" pitchFamily="49" charset="-122"/>
                <a:sym typeface="Arial Narrow" panose="020B0606020202030204" pitchFamily="34" charset="0"/>
              </a:rPr>
              <a:t>如果采用以下方式预制食品</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
            </a:r>
            <a:br>
              <a:rPr lang="en-US" dirty="0">
                <a:latin typeface="Arial Narrow" panose="020B0606020202030204" pitchFamily="34" charset="0"/>
                <a:ea typeface="SimHei" panose="02010609060101010101" pitchFamily="49" charset="-122"/>
                <a:sym typeface="Arial Narrow" panose="020B0606020202030204" pitchFamily="34" charset="0"/>
              </a:rPr>
            </a:br>
            <a:r>
              <a:rPr dirty="0" err="1">
                <a:latin typeface="Arial Narrow" panose="020B0606020202030204" pitchFamily="34" charset="0"/>
                <a:ea typeface="SimHei" panose="02010609060101010101" pitchFamily="49" charset="-122"/>
                <a:sym typeface="Arial Narrow" panose="020B0606020202030204" pitchFamily="34" charset="0"/>
              </a:rPr>
              <a:t>则需要一份特许豁免</a:t>
            </a:r>
            <a:r>
              <a:rPr lang="zh-CN" altLang="en-US" dirty="0">
                <a:latin typeface="Arial Narrow" panose="020B0606020202030204" pitchFamily="34" charset="0"/>
                <a:ea typeface="SimHei" panose="02010609060101010101" pitchFamily="49" charset="-122"/>
                <a:sym typeface="Arial Narrow" panose="020B0606020202030204" pitchFamily="34" charset="0"/>
              </a:rPr>
              <a:t>：</a:t>
            </a:r>
            <a:endParaRPr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err="1">
                <a:latin typeface="Arial Narrow" panose="020B0606020202030204" pitchFamily="34" charset="0"/>
                <a:ea typeface="SimHei" panose="02010609060101010101" pitchFamily="49" charset="-122"/>
                <a:sym typeface="Arial Narrow" panose="020B0606020202030204" pitchFamily="34" charset="0"/>
              </a:rPr>
              <a:t>供个人使用的定制加工动物食品</a:t>
            </a:r>
            <a:r>
              <a:rPr lang="en-US" dirty="0">
                <a:latin typeface="Arial Narrow" panose="020B0606020202030204" pitchFamily="34" charset="0"/>
                <a:ea typeface="SimHei" panose="02010609060101010101" pitchFamily="49" charset="-122"/>
                <a:sym typeface="Arial Narrow" panose="020B0606020202030204" pitchFamily="34" charset="0"/>
              </a:rPr>
              <a:t/>
            </a:r>
            <a:br>
              <a:rPr lang="en-US" dirty="0">
                <a:latin typeface="Arial Narrow" panose="020B0606020202030204" pitchFamily="34" charset="0"/>
                <a:ea typeface="SimHei" panose="02010609060101010101" pitchFamily="49" charset="-122"/>
                <a:sym typeface="Arial Narrow" panose="020B0606020202030204" pitchFamily="34" charset="0"/>
              </a:rPr>
            </a:br>
            <a:r>
              <a:rPr dirty="0">
                <a:latin typeface="Arial Narrow" panose="020B0606020202030204" pitchFamily="34" charset="0"/>
                <a:ea typeface="SimHei" panose="02010609060101010101" pitchFamily="49" charset="-122"/>
                <a:sym typeface="Arial Narrow" panose="020B0606020202030204" pitchFamily="34" charset="0"/>
              </a:rPr>
              <a:t>（例如加料制作的鹿）</a:t>
            </a:r>
          </a:p>
          <a:p>
            <a:pPr lvl="1" eaLnBrk="1" hangingPunct="1">
              <a:buFont typeface="Wingdings" pitchFamily="2" charset="2"/>
              <a:buChar char="l"/>
              <a:defRPr/>
            </a:pPr>
            <a:r>
              <a:rPr lang="zh-CN" altLang="en-US" dirty="0">
                <a:latin typeface="Arial Narrow" panose="020B0606020202030204" pitchFamily="34" charset="0"/>
                <a:ea typeface="SimHei" panose="02010609060101010101" pitchFamily="49" charset="-122"/>
                <a:sym typeface="Arial Narrow" panose="020B0606020202030204" pitchFamily="34" charset="0"/>
              </a:rPr>
              <a:t>使用去氧包装法 </a:t>
            </a:r>
            <a:r>
              <a:rPr lang="en-US" altLang="zh-CN" dirty="0">
                <a:latin typeface="Arial Narrow" panose="020B0606020202030204" pitchFamily="34" charset="0"/>
                <a:ea typeface="SimHei" panose="02010609060101010101" pitchFamily="49" charset="-122"/>
                <a:sym typeface="Arial Narrow" panose="020B0606020202030204" pitchFamily="34" charset="0"/>
              </a:rPr>
              <a:t>(ROP) </a:t>
            </a:r>
            <a:r>
              <a:rPr lang="zh-CN" altLang="en-US" dirty="0">
                <a:latin typeface="Arial Narrow" panose="020B0606020202030204" pitchFamily="34" charset="0"/>
                <a:ea typeface="SimHei" panose="02010609060101010101" pitchFamily="49" charset="-122"/>
                <a:sym typeface="Arial Narrow" panose="020B0606020202030204" pitchFamily="34" charset="0"/>
              </a:rPr>
              <a:t>包装食品</a:t>
            </a:r>
            <a:endParaRPr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制作种子芽或豆芽</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提供展示柜里的鲜活贝壳类海产</a:t>
            </a:r>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6-18</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40" name="Rectangle 7"/>
          <p:cNvSpPr>
            <a:spLocks noGrp="1" noChangeArrowheads="1"/>
          </p:cNvSpPr>
          <p:nvPr>
            <p:ph type="title"/>
          </p:nvPr>
        </p:nvSpPr>
        <p:spPr/>
        <p:txBody>
          <a:bodyPr/>
          <a:lstStyle/>
          <a:p>
            <a:pPr eaLnBrk="1" hangingPunct="1">
              <a:defRPr/>
            </a:pPr>
            <a:r>
              <a:rPr lang="zh-CN">
                <a:latin typeface="Arial Narrow" charset="0"/>
                <a:ea typeface="黑体" panose="02010609060101010101" pitchFamily="49" charset="-122"/>
              </a:rPr>
              <a:t>具有特殊要求的预制方法</a:t>
            </a:r>
          </a:p>
        </p:txBody>
      </p:sp>
      <p:sp>
        <p:nvSpPr>
          <p:cNvPr id="166914" name="Rectangle 3"/>
          <p:cNvSpPr>
            <a:spLocks noGrp="1" noChangeArrowheads="1"/>
          </p:cNvSpPr>
          <p:nvPr>
            <p:ph idx="1"/>
          </p:nvPr>
        </p:nvSpPr>
        <p:spPr>
          <a:xfrm>
            <a:off x="409575" y="1143000"/>
            <a:ext cx="8297863" cy="4983163"/>
          </a:xfrm>
        </p:spPr>
        <p:txBody>
          <a:bodyPr/>
          <a:lstStyle/>
          <a:p>
            <a:pPr marL="0" indent="0" eaLnBrk="1" hangingPunct="1">
              <a:buFont typeface="Wingdings" pitchFamily="2" charset="2"/>
              <a:buNone/>
              <a:defRPr/>
            </a:pPr>
            <a:r>
              <a:rPr lang="zh-CN">
                <a:ea typeface="黑体" panose="02010609060101010101" pitchFamily="49" charset="-122"/>
              </a:rPr>
              <a:t>申请特许豁免时，可能要求提交 HACCP 计划：</a:t>
            </a:r>
          </a:p>
          <a:p>
            <a:pPr lvl="1" eaLnBrk="1" hangingPunct="1">
              <a:buFont typeface="Wingdings" pitchFamily="2" charset="2"/>
              <a:buChar char="l"/>
              <a:defRPr/>
            </a:pPr>
            <a:r>
              <a:rPr lang="zh-CN">
                <a:ea typeface="黑体" panose="02010609060101010101" pitchFamily="49" charset="-122"/>
              </a:rPr>
              <a:t>该计划必须说明食品安全风险</a:t>
            </a:r>
          </a:p>
          <a:p>
            <a:pPr lvl="1" eaLnBrk="1" hangingPunct="1">
              <a:buFont typeface="Wingdings" pitchFamily="2" charset="2"/>
              <a:buChar char="l"/>
              <a:defRPr/>
            </a:pPr>
            <a:r>
              <a:rPr lang="zh-CN">
                <a:ea typeface="黑体" panose="02010609060101010101" pitchFamily="49" charset="-122"/>
              </a:rPr>
              <a:t>食品服务机构必须遵循此计划及相关程序</a:t>
            </a:r>
          </a:p>
          <a:p>
            <a:pPr lvl="1" eaLnBrk="1" hangingPunct="1">
              <a:buFont typeface="Wingdings" pitchFamily="2" charset="2"/>
              <a:buChar char="l"/>
              <a:defRPr/>
            </a:pPr>
            <a:r>
              <a:rPr lang="zh-CN">
                <a:ea typeface="黑体" panose="02010609060101010101" pitchFamily="49" charset="-122"/>
              </a:rPr>
              <a:t>必须对所有相关文件进行维护，并根据要求提供 </a:t>
            </a:r>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zh-CN" sz="1200" b="0" i="0" u="none" strike="noStrike" cap="none" normalizeH="0" baseline="0" noProof="0">
                <a:ln>
                  <a:noFill/>
                </a:ln>
                <a:solidFill>
                  <a:srgbClr val="000000"/>
                </a:solidFill>
                <a:uLnTx/>
                <a:uFillTx/>
                <a:latin typeface="Arial" charset="0"/>
                <a:ea typeface="黑体" panose="02010609060101010101" pitchFamily="49" charset="-122"/>
                <a:cs typeface="+mn-cs"/>
              </a:rPr>
              <a:t>6-19</a:t>
            </a:r>
          </a:p>
        </p:txBody>
      </p:sp>
    </p:spTree>
    <p:custDataLst>
      <p:tags r:id="rId2"/>
    </p:custDataLst>
    <p:extLst>
      <p:ext uri="{BB962C8B-B14F-4D97-AF65-F5344CB8AC3E}">
        <p14:creationId xmlns:p14="http://schemas.microsoft.com/office/powerpoint/2010/main" val="1574031830"/>
      </p:ext>
    </p:extLst>
  </p:cSld>
  <p:clrMapOvr>
    <a:overrideClrMapping bg1="lt1" tx1="dk1" bg2="lt2" tx2="dk2" accent1="accent1" accent2="accent2" accent3="accent3" accent4="accent4" accent5="accent5" accent6="accent6" hlink="hlink" folHlink="folHlink"/>
  </p:clrMapOvr>
</p:sld>
</file>

<file path=ppt/slides/slide19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7940" name="Rectangle 7"/>
          <p:cNvSpPr>
            <a:spLocks noGrp="1" noChangeArrowheads="1"/>
          </p:cNvSpPr>
          <p:nvPr>
            <p:ph type="title"/>
          </p:nvPr>
        </p:nvSpPr>
        <p:spPr/>
        <p:txBody>
          <a:bodyPr/>
          <a:lstStyle/>
          <a:p>
            <a:pPr eaLnBrk="1" hangingPunct="1">
              <a:defRPr/>
            </a:pPr>
            <a:r>
              <a:rPr lang="zh-CN">
                <a:latin typeface="Arial Narrow" charset="0"/>
                <a:ea typeface="黑体" panose="02010609060101010101" pitchFamily="49" charset="-122"/>
              </a:rPr>
              <a:t>具有特殊要求的预制方法</a:t>
            </a:r>
          </a:p>
        </p:txBody>
      </p:sp>
      <p:sp>
        <p:nvSpPr>
          <p:cNvPr id="166914" name="Rectangle 3"/>
          <p:cNvSpPr>
            <a:spLocks noGrp="1" noChangeArrowheads="1"/>
          </p:cNvSpPr>
          <p:nvPr>
            <p:ph idx="1"/>
          </p:nvPr>
        </p:nvSpPr>
        <p:spPr>
          <a:xfrm>
            <a:off x="409575" y="1143000"/>
            <a:ext cx="8297863" cy="4983163"/>
          </a:xfrm>
        </p:spPr>
        <p:txBody>
          <a:bodyPr/>
          <a:lstStyle/>
          <a:p>
            <a:pPr marL="0" indent="0" eaLnBrk="1" hangingPunct="1">
              <a:buFont typeface="Wingdings" pitchFamily="2" charset="2"/>
              <a:buNone/>
              <a:defRPr/>
            </a:pPr>
            <a:r>
              <a:rPr lang="zh-CN">
                <a:ea typeface="黑体" panose="02010609060101010101" pitchFamily="49" charset="-122"/>
              </a:rPr>
              <a:t>记录必须证明：</a:t>
            </a:r>
          </a:p>
          <a:p>
            <a:pPr lvl="1" eaLnBrk="1" hangingPunct="1">
              <a:buFont typeface="Wingdings" pitchFamily="2" charset="2"/>
              <a:buChar char="l"/>
              <a:defRPr/>
            </a:pPr>
            <a:r>
              <a:rPr lang="zh-CN">
                <a:ea typeface="黑体" panose="02010609060101010101" pitchFamily="49" charset="-122"/>
              </a:rPr>
              <a:t>拥有用于监控关键控制点的程序</a:t>
            </a:r>
          </a:p>
          <a:p>
            <a:pPr lvl="1" eaLnBrk="1" hangingPunct="1">
              <a:buFont typeface="Wingdings" pitchFamily="2" charset="2"/>
              <a:buChar char="l"/>
              <a:defRPr/>
            </a:pPr>
            <a:r>
              <a:rPr lang="zh-CN">
                <a:ea typeface="黑体" panose="02010609060101010101" pitchFamily="49" charset="-122"/>
              </a:rPr>
              <a:t>定期监控关键控制点</a:t>
            </a:r>
          </a:p>
          <a:p>
            <a:pPr lvl="1" eaLnBrk="1" hangingPunct="1">
              <a:buFont typeface="Wingdings" pitchFamily="2" charset="2"/>
              <a:buChar char="l"/>
              <a:defRPr/>
            </a:pPr>
            <a:r>
              <a:rPr lang="zh-CN">
                <a:ea typeface="黑体" panose="02010609060101010101" pitchFamily="49" charset="-122"/>
              </a:rPr>
              <a:t>在关键控制点有失误时采取必要的纠正措施 </a:t>
            </a:r>
          </a:p>
          <a:p>
            <a:pPr lvl="1" eaLnBrk="1" hangingPunct="1">
              <a:buFont typeface="Wingdings" pitchFamily="2" charset="2"/>
              <a:buChar char="l"/>
              <a:defRPr/>
            </a:pPr>
            <a:r>
              <a:rPr lang="zh-CN">
                <a:ea typeface="黑体" panose="02010609060101010101" pitchFamily="49" charset="-122"/>
              </a:rPr>
              <a:t>验证程序或流程的有效性</a:t>
            </a:r>
          </a:p>
          <a:p>
            <a:pPr marL="0" indent="0" eaLnBrk="1" hangingPunct="1">
              <a:buFont typeface="Wingdings" pitchFamily="2" charset="2"/>
              <a:buNone/>
              <a:defRPr/>
            </a:pPr>
            <a:endParaRPr lang="en-US" dirty="0">
              <a:ea typeface="黑体" panose="02010609060101010101" pitchFamily="49" charset="-122"/>
            </a:endParaRPr>
          </a:p>
        </p:txBody>
      </p:sp>
      <p:sp>
        <p:nvSpPr>
          <p:cNvPr id="16793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sz="1200" b="0" i="0" u="none" strike="noStrike" cap="none" normalizeH="0" baseline="0" noProof="0">
                <a:ln>
                  <a:noFill/>
                </a:ln>
                <a:solidFill>
                  <a:srgbClr val="000000"/>
                </a:solidFill>
                <a:uLnTx/>
                <a:uFillTx/>
                <a:latin typeface="Arial" charset="0"/>
                <a:ea typeface="黑体" panose="02010609060101010101" pitchFamily="49" charset="-122"/>
                <a:cs typeface="+mn-cs"/>
              </a:rPr>
              <a:t>6-20</a:t>
            </a:r>
          </a:p>
        </p:txBody>
      </p:sp>
    </p:spTree>
    <p:custDataLst>
      <p:tags r:id="rId2"/>
    </p:custDataLst>
    <p:extLst>
      <p:ext uri="{BB962C8B-B14F-4D97-AF65-F5344CB8AC3E}">
        <p14:creationId xmlns:p14="http://schemas.microsoft.com/office/powerpoint/2010/main" val="4094247150"/>
      </p:ext>
    </p:extLst>
  </p:cSld>
  <p:clrMapOvr>
    <a:overrideClrMapping bg1="lt1" tx1="dk1" bg2="lt2" tx2="dk2" accent1="accent1" accent2="accent2" accent3="accent3" accent4="accent4" accent5="accent5" accent6="accent6" hlink="hlink" folHlink="folHlink"/>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5"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烹制食品</a:t>
            </a:r>
          </a:p>
        </p:txBody>
      </p:sp>
      <p:sp>
        <p:nvSpPr>
          <p:cNvPr id="168962" name="Rectangle 3"/>
          <p:cNvSpPr>
            <a:spLocks noGrp="1" noChangeArrowheads="1"/>
          </p:cNvSpPr>
          <p:nvPr>
            <p:ph idx="1"/>
          </p:nvPr>
        </p:nvSpPr>
        <p:spPr>
          <a:xfrm>
            <a:off x="409575" y="1143000"/>
            <a:ext cx="5620522"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烹制 TCS 食品时，中心部份必须：</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达到所需的最低中心温度</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持续保持该温度特定的时间量</a:t>
            </a:r>
          </a:p>
        </p:txBody>
      </p:sp>
      <p:sp>
        <p:nvSpPr>
          <p:cNvPr id="16896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a:t>
            </a:r>
            <a:r>
              <a:rPr lang="en-US" altLang="zh-CN" sz="1200" b="0" dirty="0">
                <a:solidFill>
                  <a:srgbClr val="000000"/>
                </a:solidFill>
                <a:cs typeface="+mn-cs"/>
                <a:sym typeface="Arial Narrow" panose="020B0606020202030204" pitchFamily="34" charset="0"/>
              </a:rPr>
              <a:t>21</a:t>
            </a:r>
            <a:endParaRPr lang="en-US" sz="1200" b="0" dirty="0">
              <a:solidFill>
                <a:srgbClr val="000000"/>
              </a:solidFill>
              <a:cs typeface="+mn-cs"/>
              <a:sym typeface="Arial Narrow" panose="020B0606020202030204" pitchFamily="34" charset="0"/>
            </a:endParaRPr>
          </a:p>
        </p:txBody>
      </p:sp>
      <p:pic>
        <p:nvPicPr>
          <p:cNvPr id="2" name="Picture 1" descr="6e_c06_1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31510" y="1277545"/>
            <a:ext cx="2103120" cy="1402080"/>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ln w="3175">
            <a:solidFill>
              <a:schemeClr val="tx1"/>
            </a:solidFill>
          </a:ln>
        </p:spPr>
      </p:pic>
      <p:sp>
        <p:nvSpPr>
          <p:cNvPr id="169988"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烹制食品</a:t>
            </a:r>
          </a:p>
        </p:txBody>
      </p:sp>
      <p:sp>
        <p:nvSpPr>
          <p:cNvPr id="18434" name="Rectangle 3"/>
          <p:cNvSpPr>
            <a:spLocks noGrp="1" noChangeArrowheads="1"/>
          </p:cNvSpPr>
          <p:nvPr>
            <p:ph idx="1"/>
          </p:nvPr>
        </p:nvSpPr>
        <p:spPr/>
        <p:txBody>
          <a:bodyPr/>
          <a:lstStyle/>
          <a:p>
            <a:pPr marL="114300" indent="-76200" eaLnBrk="1" hangingPunct="1">
              <a:buFont typeface="Wingdings" pitchFamily="2" charset="2"/>
              <a:buNone/>
              <a:defRPr/>
            </a:pPr>
            <a:r>
              <a:rPr dirty="0">
                <a:latin typeface="Arial Narrow" panose="020B0606020202030204" pitchFamily="34" charset="0"/>
                <a:ea typeface="SimHei" panose="02010609060101010101" pitchFamily="49" charset="-122"/>
                <a:sym typeface="Arial Narrow" panose="020B0606020202030204" pitchFamily="34" charset="0"/>
              </a:rPr>
              <a:t>检查温度时：</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选择一个带有探头的温度计，探头大小应适合食品。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检查食品最厚部位的中心温度。</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sym typeface="Arial Narrow" panose="020B0606020202030204" pitchFamily="34" charset="0"/>
              </a:rPr>
              <a:t>在不同位置至少获取两个读数。</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14300" indent="-76200" eaLnBrk="1" hangingPunct="1">
              <a:buFont typeface="Wingdings" pitchFamily="2" charset="2"/>
              <a:buNone/>
              <a:defRPr/>
            </a:pPr>
            <a:endParaRPr lang="zh-CN" dirty="0">
              <a:latin typeface="Arial Narrow" panose="020B0606020202030204" pitchFamily="34" charset="0"/>
              <a:ea typeface="SimHei" panose="02010609060101010101" pitchFamily="49" charset="-122"/>
              <a:cs typeface="+mn-cs"/>
              <a:sym typeface="Arial Narrow" panose="020B0606020202030204" pitchFamily="34" charset="0"/>
            </a:endParaRPr>
          </a:p>
          <a:p>
            <a:pPr marL="114300" indent="-76200" eaLnBrk="1" hangingPunct="1">
              <a:buFont typeface="Wingdings" pitchFamily="2" charset="2"/>
              <a:buNone/>
              <a:defRPr/>
            </a:pPr>
            <a:endParaRPr lang="zh-CN" dirty="0">
              <a:latin typeface="Arial Narrow" panose="020B0606020202030204" pitchFamily="34" charset="0"/>
              <a:ea typeface="SimHei" panose="02010609060101010101" pitchFamily="49" charset="-122"/>
              <a:cs typeface="+mn-cs"/>
              <a:sym typeface="Arial Narrow" panose="020B0606020202030204" pitchFamily="34" charset="0"/>
            </a:endParaRPr>
          </a:p>
          <a:p>
            <a:pPr marL="190500" lvl="1" indent="-76200" eaLnBrk="1" hangingPunct="1">
              <a:buFont typeface="Wingdings" pitchFamily="2" charset="2"/>
              <a:buChar char="l"/>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6998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a:t>
            </a:r>
            <a:r>
              <a:rPr lang="en-US" altLang="zh-CN" sz="1200" b="0" dirty="0">
                <a:solidFill>
                  <a:srgbClr val="000000"/>
                </a:solidFill>
                <a:cs typeface="+mn-cs"/>
                <a:sym typeface="Arial Narrow" panose="020B0606020202030204" pitchFamily="34" charset="0"/>
              </a:rPr>
              <a:t>22</a:t>
            </a:r>
            <a:endParaRPr lang="en-US" sz="1200" b="0" dirty="0">
              <a:solidFill>
                <a:srgbClr val="000000"/>
              </a:solidFill>
              <a:cs typeface="+mn-cs"/>
              <a:sym typeface="Arial Narrow" panose="020B0606020202030204" pitchFamily="34" charset="0"/>
            </a:endParaRP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B5C59F9-5611-40BC-8A32-B03BC2248B4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61301"/>
            <a:ext cx="2103437" cy="2103120"/>
          </a:xfrm>
          <a:ln w="3175">
            <a:solidFill>
              <a:schemeClr val="tx1"/>
            </a:solidFill>
          </a:ln>
        </p:spPr>
      </p:pic>
      <p:sp>
        <p:nvSpPr>
          <p:cNvPr id="171012" name="Rectangle 4"/>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特定食品的烹制要求</a:t>
            </a:r>
          </a:p>
        </p:txBody>
      </p:sp>
      <p:sp>
        <p:nvSpPr>
          <p:cNvPr id="171010"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最低中心烹制温度：</a:t>
            </a:r>
          </a:p>
          <a:p>
            <a:pPr marL="0" indent="0" eaLnBrk="1" hangingPunct="1">
              <a:defRPr/>
            </a:pPr>
            <a:r>
              <a:rPr lang="zh-CN" altLang="zh-CN" dirty="0">
                <a:latin typeface="Arial Narrow" charset="0"/>
                <a:ea typeface="黑体" panose="02010609060101010101" pitchFamily="49" charset="-122"/>
              </a:rPr>
              <a:t>165˚F (74˚C)，持续 1 秒钟（瞬间）</a:t>
            </a:r>
            <a:endParaRPr lang="en-US"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禽肉—</a:t>
            </a:r>
            <a:r>
              <a:rPr lang="en-US" dirty="0" err="1">
                <a:latin typeface="Arial Narrow" panose="020B0606020202030204" pitchFamily="34" charset="0"/>
                <a:ea typeface="SimHei" panose="02010609060101010101" pitchFamily="49" charset="-122"/>
                <a:sym typeface="Arial Narrow" panose="020B0606020202030204" pitchFamily="34" charset="0"/>
              </a:rPr>
              <a:t>整只或绞碎的鸡肉、火鸡肉或</a:t>
            </a:r>
            <a:r>
              <a:rPr lang="en-US" dirty="0">
                <a:latin typeface="Arial Narrow" panose="020B0606020202030204" pitchFamily="34" charset="0"/>
                <a:ea typeface="SimHei" panose="02010609060101010101" pitchFamily="49" charset="-122"/>
                <a:sym typeface="Arial Narrow" panose="020B0606020202030204" pitchFamily="34" charset="0"/>
              </a:rPr>
              <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err="1">
                <a:latin typeface="Arial Narrow" panose="020B0606020202030204" pitchFamily="34" charset="0"/>
                <a:ea typeface="SimHei" panose="02010609060101010101" pitchFamily="49" charset="-122"/>
                <a:sym typeface="Arial Narrow" panose="020B0606020202030204" pitchFamily="34" charset="0"/>
              </a:rPr>
              <a:t>鸭肉</a:t>
            </a:r>
            <a:endParaRPr lang="en-US"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用鱼类、肉类或禽肉制作的馅料</a:t>
            </a:r>
          </a:p>
          <a:p>
            <a:pPr lvl="1"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加馅料的肉类、海鲜、禽肉或意大利</a:t>
            </a:r>
            <a:r>
              <a:rPr lang="en-US" dirty="0">
                <a:latin typeface="Arial Narrow" panose="020B0606020202030204" pitchFamily="34" charset="0"/>
                <a:ea typeface="SimHei" panose="02010609060101010101" pitchFamily="49" charset="-122"/>
                <a:sym typeface="Arial Narrow" panose="020B0606020202030204" pitchFamily="34" charset="0"/>
              </a:rPr>
              <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err="1">
                <a:latin typeface="Arial Narrow" panose="020B0606020202030204" pitchFamily="34" charset="0"/>
                <a:ea typeface="SimHei" panose="02010609060101010101" pitchFamily="49" charset="-122"/>
                <a:sym typeface="Arial Narrow" panose="020B0606020202030204" pitchFamily="34" charset="0"/>
              </a:rPr>
              <a:t>面食</a:t>
            </a:r>
            <a:endParaRPr lang="en-US"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包含之前烹制的 TCS 原料的菜品</a:t>
            </a:r>
          </a:p>
          <a:p>
            <a:pPr marL="571500" lvl="1" indent="-457200" eaLnBrk="1" hangingPunct="1">
              <a:buFont typeface="Wingdings"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71011"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a:t>
            </a:r>
            <a:r>
              <a:rPr lang="en-US" altLang="zh-CN" sz="1200" b="0" dirty="0">
                <a:solidFill>
                  <a:srgbClr val="000000"/>
                </a:solidFill>
                <a:cs typeface="+mn-cs"/>
                <a:sym typeface="Arial Narrow" panose="020B0606020202030204" pitchFamily="34" charset="0"/>
              </a:rPr>
              <a:t>23</a:t>
            </a:r>
            <a:endParaRPr lang="en-US" sz="1200" b="0" dirty="0">
              <a:solidFill>
                <a:srgbClr val="000000"/>
              </a:solidFill>
              <a:cs typeface="+mn-cs"/>
              <a:sym typeface="Arial Narrow" panose="020B0606020202030204" pitchFamily="34" charset="0"/>
            </a:endParaRP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EA30DD-2DE0-44F9-8B6E-D158E750B1FC}"/>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ln w="3175">
            <a:solidFill>
              <a:schemeClr val="tx1"/>
            </a:solidFill>
          </a:ln>
        </p:spPr>
      </p:pic>
      <p:sp>
        <p:nvSpPr>
          <p:cNvPr id="172036" name="Rectangle 6"/>
          <p:cNvSpPr>
            <a:spLocks noGrp="1" noChangeArrowheads="1"/>
          </p:cNvSpPr>
          <p:nvPr>
            <p:ph type="title"/>
          </p:nvPr>
        </p:nvSpPr>
        <p:spPr/>
        <p:txBody>
          <a:bodyPr/>
          <a:lstStyle/>
          <a:p>
            <a:pPr eaLnBrk="1" hangingPunct="1">
              <a:defRPr/>
            </a:pPr>
            <a:r>
              <a:rPr lang="zh-CN">
                <a:latin typeface="Arial Narrow" charset="0"/>
                <a:ea typeface="黑体" panose="02010609060101010101" pitchFamily="49" charset="-122"/>
                <a:cs typeface="+mj-cs"/>
              </a:rPr>
              <a:t>特定食品的烹制要求</a:t>
            </a:r>
          </a:p>
        </p:txBody>
      </p:sp>
      <p:sp>
        <p:nvSpPr>
          <p:cNvPr id="172034" name="Rectangle 3"/>
          <p:cNvSpPr>
            <a:spLocks noGrp="1" noChangeArrowheads="1"/>
          </p:cNvSpPr>
          <p:nvPr>
            <p:ph idx="1"/>
          </p:nvPr>
        </p:nvSpPr>
        <p:spPr>
          <a:xfrm>
            <a:off x="409575" y="1109135"/>
            <a:ext cx="5339375" cy="4983163"/>
          </a:xfrm>
        </p:spPr>
        <p:txBody>
          <a:bodyPr/>
          <a:lstStyle/>
          <a:p>
            <a:pPr marL="0" indent="0" eaLnBrk="1" hangingPunct="1">
              <a:lnSpc>
                <a:spcPct val="100000"/>
              </a:lnSpc>
              <a:defRPr/>
            </a:pPr>
            <a:r>
              <a:rPr lang="zh-CN" dirty="0">
                <a:latin typeface="Arial Narrow" charset="0"/>
                <a:ea typeface="黑体" panose="02010609060101010101" pitchFamily="49" charset="-122"/>
                <a:cs typeface="+mn-cs"/>
              </a:rPr>
              <a:t>最低中心烹制温度：</a:t>
            </a:r>
          </a:p>
          <a:p>
            <a:pPr marL="0" indent="0" eaLnBrk="1" hangingPunct="1">
              <a:lnSpc>
                <a:spcPct val="100000"/>
              </a:lnSpc>
              <a:defRPr/>
            </a:pPr>
            <a:r>
              <a:rPr lang="zh-CN" dirty="0">
                <a:latin typeface="Arial Narrow" charset="0"/>
                <a:ea typeface="黑体" panose="02010609060101010101" pitchFamily="49" charset="-122"/>
                <a:cs typeface="+mn-cs"/>
              </a:rPr>
              <a:t>155˚F (68˚C)，持续 17 秒钟</a:t>
            </a:r>
          </a:p>
          <a:p>
            <a:pPr lvl="1" eaLnBrk="1" hangingPunct="1">
              <a:defRPr/>
            </a:pPr>
            <a:r>
              <a:rPr lang="zh-CN" dirty="0">
                <a:latin typeface="Arial Narrow" charset="0"/>
                <a:ea typeface="黑体" panose="02010609060101010101" pitchFamily="49" charset="-122"/>
              </a:rPr>
              <a:t>碎肉—牛肉、猪肉和其他肉类</a:t>
            </a:r>
          </a:p>
          <a:p>
            <a:pPr lvl="1" eaLnBrk="1" hangingPunct="1">
              <a:defRPr/>
            </a:pPr>
            <a:r>
              <a:rPr lang="zh-CN" dirty="0">
                <a:latin typeface="Arial Narrow" charset="0"/>
                <a:ea typeface="黑体" panose="02010609060101010101" pitchFamily="49" charset="-122"/>
              </a:rPr>
              <a:t>用针或刀片或者通过注入浓盐水或香料进行过机械嫩化处理的肉类（如盐腌火腿或风味烤肉）</a:t>
            </a:r>
          </a:p>
          <a:p>
            <a:pPr lvl="1" eaLnBrk="1" hangingPunct="1">
              <a:defRPr/>
            </a:pPr>
            <a:r>
              <a:rPr lang="zh-CN" dirty="0">
                <a:latin typeface="Arial Narrow" charset="0"/>
                <a:ea typeface="黑体" panose="02010609060101010101" pitchFamily="49" charset="-122"/>
              </a:rPr>
              <a:t>用腌泡汁或其他汁液进行过真空滚揉的肉类</a:t>
            </a:r>
          </a:p>
          <a:p>
            <a:pPr lvl="1" eaLnBrk="1" hangingPunct="1">
              <a:defRPr/>
            </a:pPr>
            <a:r>
              <a:rPr lang="zh-CN" dirty="0">
                <a:ea typeface="黑体" panose="02010609060101010101" pitchFamily="49" charset="-122"/>
              </a:rPr>
              <a:t>经商业化饲养和检验的狩猎动物的碎肉</a:t>
            </a:r>
          </a:p>
        </p:txBody>
      </p:sp>
      <p:sp>
        <p:nvSpPr>
          <p:cNvPr id="1720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zh-CN" sz="1200" b="0" i="0" u="none" strike="noStrike" cap="none" normalizeH="0" baseline="0" noProof="0">
                <a:ln>
                  <a:noFill/>
                </a:ln>
                <a:solidFill>
                  <a:srgbClr val="000000"/>
                </a:solidFill>
                <a:uLnTx/>
                <a:uFillTx/>
                <a:latin typeface="Arial" charset="0"/>
                <a:ea typeface="黑体" panose="02010609060101010101" pitchFamily="49" charset="-122"/>
                <a:cs typeface="+mn-cs"/>
              </a:rPr>
              <a:t>6-24</a:t>
            </a:r>
          </a:p>
        </p:txBody>
      </p:sp>
    </p:spTree>
    <p:custDataLst>
      <p:tags r:id="rId2"/>
    </p:custDataLst>
    <p:extLst>
      <p:ext uri="{BB962C8B-B14F-4D97-AF65-F5344CB8AC3E}">
        <p14:creationId xmlns:p14="http://schemas.microsoft.com/office/powerpoint/2010/main" val="297842851"/>
      </p:ext>
    </p:extLst>
  </p:cSld>
  <p:clrMapOvr>
    <a:overrideClrMapping bg1="lt1" tx1="dk1" bg2="lt2" tx2="dk2" accent1="accent1" accent2="accent2" accent3="accent3" accent4="accent4" accent5="accent5" accent6="accent6" hlink="hlink" folHlink="folHlink"/>
  </p:clrMapOvr>
</p:sld>
</file>

<file path=ppt/slides/slide1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1EA30DD-2DE0-44F9-8B6E-D158E750B1FC}"/>
              </a:ext>
            </a:extLst>
          </p:cNvPr>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a:stretch/>
        </p:blipFill>
        <p:spPr>
          <a:ln w="3175">
            <a:solidFill>
              <a:schemeClr val="tx1"/>
            </a:solidFill>
          </a:ln>
        </p:spPr>
      </p:pic>
      <p:sp>
        <p:nvSpPr>
          <p:cNvPr id="172036" name="Rectangle 6"/>
          <p:cNvSpPr>
            <a:spLocks noGrp="1" noChangeArrowheads="1"/>
          </p:cNvSpPr>
          <p:nvPr>
            <p:ph type="title"/>
          </p:nvPr>
        </p:nvSpPr>
        <p:spPr/>
        <p:txBody>
          <a:bodyPr/>
          <a:lstStyle/>
          <a:p>
            <a:pPr eaLnBrk="1" hangingPunct="1">
              <a:defRPr/>
            </a:pPr>
            <a:r>
              <a:rPr lang="zh-CN">
                <a:latin typeface="Arial Narrow" charset="0"/>
                <a:ea typeface="黑体" panose="02010609060101010101" pitchFamily="49" charset="-122"/>
                <a:cs typeface="+mj-cs"/>
              </a:rPr>
              <a:t>特定食品的烹制要求</a:t>
            </a:r>
          </a:p>
        </p:txBody>
      </p:sp>
      <p:sp>
        <p:nvSpPr>
          <p:cNvPr id="172034" name="Rectangle 3"/>
          <p:cNvSpPr>
            <a:spLocks noGrp="1" noChangeArrowheads="1"/>
          </p:cNvSpPr>
          <p:nvPr>
            <p:ph idx="1"/>
          </p:nvPr>
        </p:nvSpPr>
        <p:spPr>
          <a:xfrm>
            <a:off x="409575" y="1170092"/>
            <a:ext cx="5339375" cy="4983163"/>
          </a:xfrm>
        </p:spPr>
        <p:txBody>
          <a:bodyPr/>
          <a:lstStyle/>
          <a:p>
            <a:pPr marL="0" indent="0" eaLnBrk="1" hangingPunct="1">
              <a:lnSpc>
                <a:spcPct val="80000"/>
              </a:lnSpc>
              <a:defRPr/>
            </a:pPr>
            <a:r>
              <a:rPr lang="zh-CN" dirty="0">
                <a:latin typeface="Arial Narrow" charset="0"/>
                <a:ea typeface="黑体" panose="02010609060101010101" pitchFamily="49" charset="-122"/>
                <a:cs typeface="+mn-cs"/>
              </a:rPr>
              <a:t>最低中心烹制温度：</a:t>
            </a:r>
          </a:p>
          <a:p>
            <a:pPr marL="0" indent="0" eaLnBrk="1" hangingPunct="1">
              <a:lnSpc>
                <a:spcPct val="80000"/>
              </a:lnSpc>
              <a:defRPr/>
            </a:pPr>
            <a:r>
              <a:rPr lang="zh-CN" dirty="0">
                <a:latin typeface="Arial Narrow" charset="0"/>
                <a:ea typeface="黑体" panose="02010609060101010101" pitchFamily="49" charset="-122"/>
                <a:cs typeface="+mn-cs"/>
              </a:rPr>
              <a:t>155˚F (68˚C)，持续 17 秒钟</a:t>
            </a:r>
          </a:p>
          <a:p>
            <a:pPr lvl="1" eaLnBrk="1" hangingPunct="1">
              <a:defRPr/>
            </a:pPr>
            <a:r>
              <a:rPr lang="zh-CN" dirty="0">
                <a:latin typeface="Arial Narrow" charset="0"/>
                <a:ea typeface="黑体" panose="02010609060101010101" pitchFamily="49" charset="-122"/>
              </a:rPr>
              <a:t>走禽类—包括鸵鸟和鸸鹋</a:t>
            </a:r>
          </a:p>
          <a:p>
            <a:pPr lvl="1" eaLnBrk="1" hangingPunct="1">
              <a:defRPr/>
            </a:pPr>
            <a:r>
              <a:rPr lang="zh-CN" dirty="0">
                <a:latin typeface="Arial Narrow" charset="0"/>
                <a:ea typeface="黑体" panose="02010609060101010101" pitchFamily="49" charset="-122"/>
              </a:rPr>
              <a:t>碎海鲜—包括切碎或绞碎的海鲜</a:t>
            </a:r>
          </a:p>
          <a:p>
            <a:pPr lvl="1" eaLnBrk="1" hangingPunct="1">
              <a:defRPr/>
            </a:pPr>
            <a:r>
              <a:rPr lang="zh-CN" dirty="0">
                <a:latin typeface="Arial Narrow" charset="0"/>
                <a:ea typeface="黑体" panose="02010609060101010101" pitchFamily="49" charset="-122"/>
              </a:rPr>
              <a:t>需要保温上桌的带壳蛋</a:t>
            </a:r>
          </a:p>
        </p:txBody>
      </p:sp>
      <p:sp>
        <p:nvSpPr>
          <p:cNvPr id="172035"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zh-CN" sz="1200" b="0" i="0" u="none" strike="noStrike" cap="none" normalizeH="0" baseline="0" noProof="0">
                <a:ln>
                  <a:noFill/>
                </a:ln>
                <a:solidFill>
                  <a:srgbClr val="000000"/>
                </a:solidFill>
                <a:uLnTx/>
                <a:uFillTx/>
                <a:latin typeface="Arial" charset="0"/>
                <a:ea typeface="黑体" panose="02010609060101010101" pitchFamily="49" charset="-122"/>
                <a:cs typeface="+mn-cs"/>
              </a:rPr>
              <a:t>6-25</a:t>
            </a:r>
          </a:p>
        </p:txBody>
      </p:sp>
    </p:spTree>
    <p:custDataLst>
      <p:tags r:id="rId2"/>
    </p:custDataLst>
    <p:extLst>
      <p:ext uri="{BB962C8B-B14F-4D97-AF65-F5344CB8AC3E}">
        <p14:creationId xmlns:p14="http://schemas.microsoft.com/office/powerpoint/2010/main" val="2069629808"/>
      </p:ext>
    </p:extLst>
  </p:cSld>
  <p:clrMapOvr>
    <a:overrideClrMapping bg1="lt1" tx1="dk1" bg2="lt2" tx2="dk2" accent1="accent1" accent2="accent2" accent3="accent3" accent4="accent4" accent5="accent5" accent6="accent6" hlink="hlink" folHlink="folHlink"/>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FF0F429-D136-44FD-A0D7-DE93218E042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73060"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特定食品的烹制要求</a:t>
            </a:r>
          </a:p>
        </p:txBody>
      </p:sp>
      <p:sp>
        <p:nvSpPr>
          <p:cNvPr id="173058"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最低中心烹制温度：</a:t>
            </a:r>
          </a:p>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145˚F (63˚C)，持续 15 秒</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海鲜—包括鱼类、贝壳类海产和甲壳类动物</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牛排/猪、牛、小牛和羊排骨</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商业化饲养的野味</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将立即上桌的带壳蛋</a:t>
            </a:r>
          </a:p>
          <a:p>
            <a:pPr marL="571500" lvl="1" indent="-457200" eaLnBrk="1" hangingPunct="1">
              <a:buFont typeface="Wingdings"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7305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6-26</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ustDataLst>
      <p:tags r:id="rId1"/>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最有可能变得不安全的食物</a:t>
            </a:r>
          </a:p>
        </p:txBody>
      </p:sp>
      <p:sp>
        <p:nvSpPr>
          <p:cNvPr id="31747" name="Rectangle 3"/>
          <p:cNvSpPr>
            <a:spLocks noGrp="1" noChangeArrowheads="1"/>
          </p:cNvSpPr>
          <p:nvPr>
            <p:ph idx="1"/>
          </p:nvPr>
        </p:nvSpPr>
        <p:spPr/>
        <p:txBody>
          <a:bodyPr/>
          <a:lstStyle/>
          <a:p>
            <a:pPr marL="0" indent="0"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两种类型的食品最有可能变得不安全：</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TCS 食品</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即食食物</a:t>
            </a: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1-19</a:t>
            </a:r>
          </a:p>
        </p:txBody>
      </p:sp>
    </p:spTree>
    <p:extLst>
      <p:ext uri="{BB962C8B-B14F-4D97-AF65-F5344CB8AC3E}">
        <p14:creationId xmlns:p14="http://schemas.microsoft.com/office/powerpoint/2010/main" val="2306342073"/>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2DAD264-9924-40E1-9424-1611B4ACE4C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6487" b="-7741"/>
          <a:stretch/>
        </p:blipFill>
        <p:spPr>
          <a:ln w="3175">
            <a:solidFill>
              <a:schemeClr val="tx1"/>
            </a:solidFill>
          </a:ln>
        </p:spPr>
      </p:pic>
      <p:sp>
        <p:nvSpPr>
          <p:cNvPr id="174084"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特定食品的烹制要求</a:t>
            </a:r>
          </a:p>
        </p:txBody>
      </p:sp>
      <p:sp>
        <p:nvSpPr>
          <p:cNvPr id="175106"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最低中心烹制温度：</a:t>
            </a:r>
          </a:p>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145˚F (63˚C)，持续 4 分钟</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烤猪肉、牛肉、小牛肉和羊肉</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备选的烹制时间/温度</a:t>
            </a:r>
          </a:p>
          <a:p>
            <a:pPr lvl="2" eaLnBrk="1" hangingPunct="1">
              <a:spcBef>
                <a:spcPts val="300"/>
              </a:spcBef>
              <a:tabLst>
                <a:tab pos="2517775"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130</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(54</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)，持续	112 分钟</a:t>
            </a:r>
          </a:p>
          <a:p>
            <a:pPr lvl="2" eaLnBrk="1" hangingPunct="1">
              <a:spcBef>
                <a:spcPts val="300"/>
              </a:spcBef>
              <a:tabLst>
                <a:tab pos="2517775"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131</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(55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)，持续 89 分钟</a:t>
            </a:r>
          </a:p>
          <a:p>
            <a:pPr lvl="2" eaLnBrk="1" hangingPunct="1">
              <a:spcBef>
                <a:spcPts val="300"/>
              </a:spcBef>
              <a:tabLst>
                <a:tab pos="2517775"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133</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(56</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)，持续 56 分钟</a:t>
            </a:r>
          </a:p>
          <a:p>
            <a:pPr lvl="2" eaLnBrk="1" hangingPunct="1">
              <a:spcBef>
                <a:spcPts val="300"/>
              </a:spcBef>
              <a:tabLst>
                <a:tab pos="2517775"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135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(57</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)，持续 36 分钟</a:t>
            </a:r>
          </a:p>
          <a:p>
            <a:pPr lvl="2" eaLnBrk="1" hangingPunct="1">
              <a:spcBef>
                <a:spcPts val="300"/>
              </a:spcBef>
              <a:tabLst>
                <a:tab pos="2517775"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136</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(58</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)，持续 28 分钟</a:t>
            </a:r>
          </a:p>
          <a:p>
            <a:pPr lvl="2" eaLnBrk="1" hangingPunct="1">
              <a:spcBef>
                <a:spcPts val="300"/>
              </a:spcBef>
              <a:tabLst>
                <a:tab pos="2517775" algn="l"/>
              </a:tabLst>
            </a:pPr>
            <a:r>
              <a:rPr lang="en-US" dirty="0">
                <a:latin typeface="Arial Narrow" panose="020B0606020202030204" pitchFamily="34" charset="0"/>
                <a:ea typeface="SimHei" panose="02010609060101010101" pitchFamily="49" charset="-122"/>
                <a:sym typeface="Arial Narrow" panose="020B0606020202030204" pitchFamily="34" charset="0"/>
              </a:rPr>
              <a:t>138</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(59</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)，持续 18 分钟</a:t>
            </a:r>
          </a:p>
          <a:p>
            <a:pPr lvl="2" eaLnBrk="1" hangingPunct="1">
              <a:spcBef>
                <a:spcPts val="300"/>
              </a:spcBef>
              <a:tabLst>
                <a:tab pos="2517775" algn="l"/>
              </a:tabLst>
            </a:pPr>
            <a:r>
              <a:rPr lang="en-US" dirty="0">
                <a:latin typeface="Arial Narrow" panose="020B0606020202030204" pitchFamily="34" charset="0"/>
                <a:ea typeface="SimHei" panose="02010609060101010101" pitchFamily="49" charset="-122"/>
                <a:sym typeface="Arial Narrow" panose="020B0606020202030204" pitchFamily="34" charset="0"/>
              </a:rPr>
              <a:t>140</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(60</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)，持续 12 分钟</a:t>
            </a:r>
          </a:p>
          <a:p>
            <a:pPr lvl="2" eaLnBrk="1" hangingPunct="1">
              <a:spcBef>
                <a:spcPts val="300"/>
              </a:spcBef>
              <a:tabLst>
                <a:tab pos="2517775" algn="l"/>
              </a:tabLst>
            </a:pPr>
            <a:r>
              <a:rPr lang="en-US" dirty="0">
                <a:latin typeface="Arial Narrow" panose="020B0606020202030204" pitchFamily="34" charset="0"/>
                <a:ea typeface="SimHei" panose="02010609060101010101" pitchFamily="49" charset="-122"/>
                <a:sym typeface="Arial Narrow" panose="020B0606020202030204" pitchFamily="34" charset="0"/>
              </a:rPr>
              <a:t>142</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(61</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)，持续 8 分钟</a:t>
            </a:r>
          </a:p>
          <a:p>
            <a:pPr lvl="2" eaLnBrk="1" hangingPunct="1">
              <a:spcBef>
                <a:spcPts val="300"/>
              </a:spcBef>
              <a:tabLst>
                <a:tab pos="2517775" algn="l"/>
              </a:tabLst>
            </a:pPr>
            <a:r>
              <a:rPr lang="en-US" dirty="0">
                <a:latin typeface="Arial Narrow" panose="020B0606020202030204" pitchFamily="34" charset="0"/>
                <a:ea typeface="SimHei" panose="02010609060101010101" pitchFamily="49" charset="-122"/>
                <a:sym typeface="Arial Narrow" panose="020B0606020202030204" pitchFamily="34" charset="0"/>
              </a:rPr>
              <a:t>144</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(62</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)，持续 5 分钟</a:t>
            </a:r>
          </a:p>
          <a:p>
            <a:pPr marL="1033463" lvl="2" indent="-457200" eaLnBrk="1" hangingPunct="1">
              <a:buFont typeface="Courier New"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033463" lvl="2"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033463" lvl="2"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033463" lvl="2"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033463" lvl="2"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033463" lvl="2"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033463" lvl="2"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033463" lvl="2"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Wingdings"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74083"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6-27</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55E3A4F-374D-4C61-9847-AB7A59BB525A}"/>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ln w="3175">
            <a:solidFill>
              <a:schemeClr val="tx1"/>
            </a:solidFill>
          </a:ln>
        </p:spPr>
      </p:pic>
      <p:sp>
        <p:nvSpPr>
          <p:cNvPr id="175108"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特定食品的烹制要求</a:t>
            </a:r>
          </a:p>
        </p:txBody>
      </p:sp>
      <p:sp>
        <p:nvSpPr>
          <p:cNvPr id="175106" name="Rectangle 3"/>
          <p:cNvSpPr>
            <a:spLocks noGrp="1" noChangeArrowheads="1"/>
          </p:cNvSpPr>
          <p:nvPr>
            <p:ph idx="1"/>
          </p:nvPr>
        </p:nvSpPr>
        <p:spPr>
          <a:xfrm>
            <a:off x="409576" y="1143000"/>
            <a:ext cx="5672878"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最低中心烹制温度：</a:t>
            </a:r>
          </a:p>
          <a:p>
            <a:pPr marL="0" indent="0" eaLnBrk="1" hangingPunct="1">
              <a:defRPr/>
            </a:pPr>
            <a:r>
              <a:rPr lang="zh-CN" altLang="zh-CN" dirty="0">
                <a:latin typeface="Arial Narrow" charset="0"/>
                <a:ea typeface="黑体" panose="02010609060101010101" pitchFamily="49" charset="-122"/>
              </a:rPr>
              <a:t>135˚F (57˚C)（无最短时间） </a:t>
            </a:r>
          </a:p>
          <a:p>
            <a:pPr lvl="1" eaLnBrk="1" hangingPunct="1">
              <a:defRPr/>
            </a:pPr>
            <a:r>
              <a:rPr lang="zh-CN" altLang="zh-CN" dirty="0">
                <a:latin typeface="Arial Narrow" charset="0"/>
                <a:ea typeface="黑体" panose="02010609060101010101" pitchFamily="49" charset="-122"/>
              </a:rPr>
              <a:t>需要保温上桌的植物性食品，包括水果、蔬菜、谷物（例如米饭、意大利面食）和豆类（例如豆荚、煎豆）</a:t>
            </a:r>
            <a:endParaRPr lang="en-US"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Wingdings"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7510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6-28</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9"/>
          <p:cNvSpPr>
            <a:spLocks noChangeArrowheads="1"/>
          </p:cNvSpPr>
          <p:nvPr/>
        </p:nvSpPr>
        <p:spPr bwMode="auto">
          <a:xfrm>
            <a:off x="6354763" y="2434144"/>
            <a:ext cx="1947862"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176132" name="Rectangle 6"/>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在微波炉中烹制 TCS 食品</a:t>
            </a:r>
          </a:p>
        </p:txBody>
      </p:sp>
      <p:sp>
        <p:nvSpPr>
          <p:cNvPr id="176131"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最低中心烹制温度：</a:t>
            </a:r>
          </a:p>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165˚F (74˚C) </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肉类</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海产品</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禽肉</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蛋类</a:t>
            </a:r>
          </a:p>
          <a:p>
            <a:pPr marL="571500" lvl="1" indent="-457200" eaLnBrk="1" hangingPunct="1">
              <a:buFont typeface="Wingdings"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76133"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6-29</a:t>
            </a:r>
          </a:p>
        </p:txBody>
      </p:sp>
      <p:pic>
        <p:nvPicPr>
          <p:cNvPr id="2" name="Picture 1" descr="6e_c06_2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038" y="1324451"/>
            <a:ext cx="2103120" cy="1402080"/>
          </a:xfrm>
          <a:prstGeom prst="rect">
            <a:avLst/>
          </a:prstGeom>
        </p:spPr>
      </p:pic>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2" name="Rectangle 6"/>
          <p:cNvSpPr>
            <a:spLocks noGrp="1" noChangeArrowheads="1"/>
          </p:cNvSpPr>
          <p:nvPr>
            <p:ph type="title"/>
          </p:nvPr>
        </p:nvSpPr>
        <p:spPr/>
        <p:txBody>
          <a:bodyPr/>
          <a:lstStyle/>
          <a:p>
            <a:pPr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烹制食品</a:t>
            </a:r>
            <a:endParaRPr lang="zh-CN" dirty="0">
              <a:latin typeface="Arial Narrow" panose="020B0606020202030204" pitchFamily="34" charset="0"/>
              <a:ea typeface="SimHei" panose="02010609060101010101" pitchFamily="49" charset="-122"/>
              <a:cs typeface="+mj-cs"/>
              <a:sym typeface="Arial Narrow" panose="020B0606020202030204" pitchFamily="34" charset="0"/>
            </a:endParaRPr>
          </a:p>
        </p:txBody>
      </p:sp>
      <p:sp>
        <p:nvSpPr>
          <p:cNvPr id="176131" name="Rectangle 3"/>
          <p:cNvSpPr>
            <a:spLocks noGrp="1" noChangeArrowheads="1"/>
          </p:cNvSpPr>
          <p:nvPr>
            <p:ph idx="1"/>
          </p:nvPr>
        </p:nvSpPr>
        <p:spPr>
          <a:xfrm>
            <a:off x="409575" y="1143000"/>
            <a:ext cx="4884801" cy="4983163"/>
          </a:xfrm>
        </p:spPr>
        <p:txBody>
          <a:bodyPr/>
          <a:lstStyle/>
          <a:p>
            <a:pPr marL="0" indent="0" eaLnBrk="1" hangingPunct="1"/>
            <a:r>
              <a:rPr lang="en-US" dirty="0">
                <a:latin typeface="Arial Narrow" panose="020B0606020202030204" pitchFamily="34" charset="0"/>
                <a:ea typeface="SimHei" panose="02010609060101010101" pitchFamily="49" charset="-122"/>
                <a:sym typeface="Arial Narrow" panose="020B0606020202030204" pitchFamily="34" charset="0"/>
              </a:rPr>
              <a:t>在微波炉中烹制 TCS 食品：</a:t>
            </a:r>
          </a:p>
          <a:p>
            <a:pPr lvl="1" eaLnBrk="1" hangingPunct="1"/>
            <a:r>
              <a:rPr lang="en-US" dirty="0">
                <a:latin typeface="Arial Narrow" panose="020B0606020202030204" pitchFamily="34" charset="0"/>
                <a:ea typeface="SimHei" panose="02010609060101010101" pitchFamily="49" charset="-122"/>
                <a:sym typeface="Arial Narrow" panose="020B0606020202030204" pitchFamily="34" charset="0"/>
              </a:rPr>
              <a:t>盖住食品，防止其变干。</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r>
              <a:rPr lang="en-US" dirty="0">
                <a:latin typeface="Arial Narrow" panose="020B0606020202030204" pitchFamily="34" charset="0"/>
                <a:ea typeface="SimHei" panose="02010609060101010101" pitchFamily="49" charset="-122"/>
                <a:sym typeface="Arial Narrow" panose="020B0606020202030204" pitchFamily="34" charset="0"/>
              </a:rPr>
              <a:t>为实现均匀烹制：</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r>
              <a:rPr lang="en-US" dirty="0">
                <a:latin typeface="Arial Narrow" panose="020B0606020202030204" pitchFamily="34" charset="0"/>
                <a:ea typeface="SimHei" panose="02010609060101010101" pitchFamily="49" charset="-122"/>
                <a:sym typeface="Arial Narrow" panose="020B0606020202030204" pitchFamily="34" charset="0"/>
              </a:rPr>
              <a:t>在烹制过程中翻转或搅拌食品。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r>
              <a:rPr lang="en-US" dirty="0">
                <a:latin typeface="Arial Narrow" panose="020B0606020202030204" pitchFamily="34" charset="0"/>
                <a:ea typeface="SimHei" panose="02010609060101010101" pitchFamily="49" charset="-122"/>
                <a:sym typeface="Arial Narrow" panose="020B0606020202030204" pitchFamily="34" charset="0"/>
              </a:rPr>
              <a:t>烹制之后，将盖住的食品至少搁置两分钟。</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r>
              <a:rPr lang="en-US" dirty="0">
                <a:latin typeface="Arial Narrow" panose="020B0606020202030204" pitchFamily="34" charset="0"/>
                <a:ea typeface="SimHei" panose="02010609060101010101" pitchFamily="49" charset="-122"/>
                <a:sym typeface="Arial Narrow" panose="020B0606020202030204" pitchFamily="34" charset="0"/>
              </a:rPr>
              <a:t>检查至少两个不同位置的温度。</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76133"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6-30</a:t>
            </a:r>
          </a:p>
        </p:txBody>
      </p:sp>
      <p:pic>
        <p:nvPicPr>
          <p:cNvPr id="6" name="Picture 5" descr="6e_c06_25.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038" y="1324451"/>
            <a:ext cx="2103120" cy="1402080"/>
          </a:xfrm>
          <a:prstGeom prst="rect">
            <a:avLst/>
          </a:prstGeom>
        </p:spPr>
      </p:pic>
    </p:spTree>
    <p:extLst>
      <p:ext uri="{BB962C8B-B14F-4D97-AF65-F5344CB8AC3E}">
        <p14:creationId xmlns:p14="http://schemas.microsoft.com/office/powerpoint/2010/main" val="3776040234"/>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预制期间不完全烹制</a:t>
            </a:r>
            <a:endParaRPr lang="zh-CN" dirty="0">
              <a:latin typeface="Arial Narrow" panose="020B0606020202030204" pitchFamily="34" charset="0"/>
              <a:ea typeface="SimHei" panose="02010609060101010101" pitchFamily="49" charset="-122"/>
              <a:cs typeface="+mj-cs"/>
              <a:sym typeface="Arial Narrow" panose="020B0606020202030204" pitchFamily="34" charset="0"/>
            </a:endParaRPr>
          </a:p>
        </p:txBody>
      </p:sp>
      <p:sp>
        <p:nvSpPr>
          <p:cNvPr id="178178" name="Rectangle 3"/>
          <p:cNvSpPr>
            <a:spLocks noGrp="1" noChangeArrowheads="1"/>
          </p:cNvSpPr>
          <p:nvPr>
            <p:ph idx="1"/>
          </p:nvPr>
        </p:nvSpPr>
        <p:spPr>
          <a:xfrm>
            <a:off x="409575" y="1143000"/>
            <a:ext cx="5488305" cy="4983163"/>
          </a:xfrm>
        </p:spPr>
        <p:txBody>
          <a:bodyPr/>
          <a:lstStyle/>
          <a:p>
            <a:pPr marL="0" indent="0" eaLnBrk="1" hangingPunct="1">
              <a:lnSpc>
                <a:spcPct val="100000"/>
              </a:lnSpc>
              <a:defRPr/>
            </a:pPr>
            <a:r>
              <a:rPr lang="en-US" dirty="0">
                <a:latin typeface="Arial Narrow" panose="020B0606020202030204" pitchFamily="34" charset="0"/>
                <a:ea typeface="SimHei" panose="02010609060101010101" pitchFamily="49" charset="-122"/>
                <a:sym typeface="Arial Narrow" panose="020B0606020202030204" pitchFamily="34" charset="0"/>
              </a:rPr>
              <a:t>如果对肉类、海产品、禽肉、蛋类或包含这些品项的菜品进行不完全烹制：</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初始烹制时，烹制食品的时间</a:t>
            </a:r>
            <a:r>
              <a:rPr lang="en-US" dirty="0">
                <a:solidFill>
                  <a:srgbClr val="FF0000"/>
                </a:solidFill>
                <a:latin typeface="Arial Narrow" panose="020B0606020202030204" pitchFamily="34" charset="0"/>
                <a:ea typeface="SimHei" panose="02010609060101010101" pitchFamily="49" charset="-122"/>
                <a:sym typeface="Arial Narrow" panose="020B0606020202030204" pitchFamily="34" charset="0"/>
              </a:rPr>
              <a:t>切勿</a:t>
            </a:r>
            <a:r>
              <a:rPr lang="en-US" dirty="0">
                <a:latin typeface="Arial Narrow" panose="020B0606020202030204" pitchFamily="34" charset="0"/>
                <a:ea typeface="SimHei" panose="02010609060101010101" pitchFamily="49" charset="-122"/>
                <a:sym typeface="Arial Narrow" panose="020B0606020202030204" pitchFamily="34" charset="0"/>
              </a:rPr>
              <a:t>超过 60 分钟。</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完成初始烹制后立即冷却食品。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冷却后将食品冷冻或冷藏：</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如果冷藏，则将其存放在不高于 41˚F (5˚C) 的温度下，并且远离即食食物贮存。</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在出售或上桌之前，将食品加热至所需的最低中心温度。</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如果不需要立即上桌或保温上桌，请将食品冷却。</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7817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6-31</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30944"/>
            <a:ext cx="2103119" cy="1397007"/>
          </a:xfrm>
          <a:prstGeom prst="rect">
            <a:avLst/>
          </a:prstGeom>
        </p:spPr>
      </p:pic>
    </p:spTree>
    <p:extLst>
      <p:ext uri="{BB962C8B-B14F-4D97-AF65-F5344CB8AC3E}">
        <p14:creationId xmlns:p14="http://schemas.microsoft.com/office/powerpoint/2010/main" val="191201915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81"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预制期间不完全烹制</a:t>
            </a:r>
            <a:endParaRPr lang="zh-CN" dirty="0">
              <a:latin typeface="Arial Narrow" panose="020B0606020202030204" pitchFamily="34" charset="0"/>
              <a:ea typeface="SimHei" panose="02010609060101010101" pitchFamily="49" charset="-122"/>
              <a:cs typeface="+mj-cs"/>
              <a:sym typeface="Arial Narrow" panose="020B0606020202030204" pitchFamily="34" charset="0"/>
            </a:endParaRPr>
          </a:p>
        </p:txBody>
      </p:sp>
      <p:sp>
        <p:nvSpPr>
          <p:cNvPr id="178178" name="Rectangle 3"/>
          <p:cNvSpPr>
            <a:spLocks noGrp="1" noChangeArrowheads="1"/>
          </p:cNvSpPr>
          <p:nvPr>
            <p:ph idx="1"/>
          </p:nvPr>
        </p:nvSpPr>
        <p:spPr/>
        <p:txBody>
          <a:bodyPr/>
          <a:lstStyle/>
          <a:p>
            <a:pPr marL="0" indent="0" eaLnBrk="1" hangingPunct="1">
              <a:lnSpc>
                <a:spcPct val="80000"/>
              </a:lnSpc>
              <a:defRPr/>
            </a:pPr>
            <a:r>
              <a:rPr lang="en-US" dirty="0">
                <a:latin typeface="Arial Narrow" panose="020B0606020202030204" pitchFamily="34" charset="0"/>
                <a:ea typeface="SimHei" panose="02010609060101010101" pitchFamily="49" charset="-122"/>
                <a:sym typeface="Arial Narrow" panose="020B0606020202030204" pitchFamily="34" charset="0"/>
              </a:rPr>
              <a:t>不完全烹制的规程应说明：</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如何监控和记录要求</a:t>
            </a:r>
          </a:p>
          <a:p>
            <a:pPr lvl="1"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如果未符合要求，将会采取哪些纠正</a:t>
            </a:r>
            <a:r>
              <a:rPr lang="en-US" dirty="0">
                <a:latin typeface="Arial Narrow" panose="020B0606020202030204" pitchFamily="34" charset="0"/>
                <a:ea typeface="SimHei" panose="02010609060101010101" pitchFamily="49" charset="-122"/>
                <a:sym typeface="Arial Narrow" panose="020B0606020202030204" pitchFamily="34" charset="0"/>
              </a:rPr>
              <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err="1">
                <a:latin typeface="Arial Narrow" panose="020B0606020202030204" pitchFamily="34" charset="0"/>
                <a:ea typeface="SimHei" panose="02010609060101010101" pitchFamily="49" charset="-122"/>
                <a:sym typeface="Arial Narrow" panose="020B0606020202030204" pitchFamily="34" charset="0"/>
              </a:rPr>
              <a:t>行动</a:t>
            </a:r>
            <a:endParaRPr lang="en-US"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初始烹制后将如何标记不完全烹制的</a:t>
            </a:r>
            <a:r>
              <a:rPr lang="en-US" dirty="0">
                <a:latin typeface="Arial Narrow" panose="020B0606020202030204" pitchFamily="34" charset="0"/>
                <a:ea typeface="SimHei" panose="02010609060101010101" pitchFamily="49" charset="-122"/>
                <a:sym typeface="Arial Narrow" panose="020B0606020202030204" pitchFamily="34" charset="0"/>
              </a:rPr>
              <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err="1">
                <a:latin typeface="Arial Narrow" panose="020B0606020202030204" pitchFamily="34" charset="0"/>
                <a:ea typeface="SimHei" panose="02010609060101010101" pitchFamily="49" charset="-122"/>
                <a:sym typeface="Arial Narrow" panose="020B0606020202030204" pitchFamily="34" charset="0"/>
              </a:rPr>
              <a:t>品项</a:t>
            </a:r>
            <a:endParaRPr lang="en-US"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不完全烹制的食品将如何与即食食物分开贮存</a:t>
            </a:r>
          </a:p>
        </p:txBody>
      </p:sp>
      <p:sp>
        <p:nvSpPr>
          <p:cNvPr id="178179"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6-32</a:t>
            </a:r>
          </a:p>
        </p:txBody>
      </p:sp>
      <p:pic>
        <p:nvPicPr>
          <p:cNvPr id="6" name="Picture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30944"/>
            <a:ext cx="2103119" cy="1397007"/>
          </a:xfrm>
          <a:prstGeom prst="rect">
            <a:avLst/>
          </a:prstGeom>
        </p:spPr>
      </p:pic>
    </p:spTree>
    <p:extLst>
      <p:ext uri="{BB962C8B-B14F-4D97-AF65-F5344CB8AC3E}">
        <p14:creationId xmlns:p14="http://schemas.microsoft.com/office/powerpoint/2010/main" val="2154811480"/>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给顾客的忠告</a:t>
            </a:r>
          </a:p>
        </p:txBody>
      </p:sp>
      <p:sp>
        <p:nvSpPr>
          <p:cNvPr id="180226"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sym typeface="Arial Narrow" panose="020B0606020202030204" pitchFamily="34" charset="0"/>
              </a:rPr>
              <a:t>披露：</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披露菜单上的任何生食或未煮熟的 TCS 品项。</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在菜单上相应品项的旁边注明：</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sym typeface="Arial Narrow" panose="020B0606020202030204" pitchFamily="34" charset="0"/>
              </a:rPr>
              <a:t>可使用星号引用脚注。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sym typeface="Arial Narrow" panose="020B0606020202030204" pitchFamily="34" charset="0"/>
              </a:rPr>
              <a:t>脚注必须陈述该品项为生食或未煮熟食品，或包含生食或未煮熟的原料。</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7920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6-33</a:t>
            </a:r>
          </a:p>
        </p:txBody>
      </p:sp>
      <p:pic>
        <p:nvPicPr>
          <p:cNvPr id="7" name="Picture Placeholder 6"/>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a:ln w="3175">
            <a:noFill/>
          </a:ln>
        </p:spPr>
      </p:pic>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4"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给顾客的忠告</a:t>
            </a:r>
          </a:p>
        </p:txBody>
      </p:sp>
      <p:sp>
        <p:nvSpPr>
          <p:cNvPr id="180226" name="Rectangle 3"/>
          <p:cNvSpPr>
            <a:spLocks noGrp="1" noChangeArrowheads="1"/>
          </p:cNvSpPr>
          <p:nvPr>
            <p:ph idx="1"/>
          </p:nvPr>
        </p:nvSpPr>
        <p:spPr>
          <a:xfrm>
            <a:off x="409575" y="1143000"/>
            <a:ext cx="5936361" cy="4983163"/>
          </a:xfrm>
        </p:spPr>
        <p:txBody>
          <a:bodyPr/>
          <a:lstStyle/>
          <a:p>
            <a:pPr marL="0" lvl="1" indent="0" eaLnBrk="1" hangingPunct="1">
              <a:lnSpc>
                <a:spcPct val="90000"/>
              </a:lnSpc>
              <a:spcBef>
                <a:spcPct val="100000"/>
              </a:spcBef>
              <a:buClr>
                <a:srgbClr val="009DDC"/>
              </a:buClr>
              <a:buNone/>
              <a:defRPr/>
            </a:pPr>
            <a:r>
              <a:rPr lang="en-US" sz="2400" b="1" dirty="0">
                <a:solidFill>
                  <a:srgbClr val="E97635"/>
                </a:solidFill>
                <a:latin typeface="Arial Narrow" panose="020B0606020202030204" pitchFamily="34" charset="0"/>
                <a:ea typeface="SimHei" panose="02010609060101010101" pitchFamily="49" charset="-122"/>
                <a:sym typeface="Arial Narrow" panose="020B0606020202030204" pitchFamily="34" charset="0"/>
              </a:rPr>
              <a:t>提醒：</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告知点要生食或未煮熟的 TCS 食品的顾客，此类食品引发食源性疾病的风险会更高：</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sym typeface="Arial Narrow" panose="020B0606020202030204" pitchFamily="34" charset="0"/>
              </a:rPr>
              <a:t>在菜单上张贴告示。</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sym typeface="Arial Narrow" panose="020B0606020202030204" pitchFamily="34" charset="0"/>
              </a:rPr>
              <a:t>用宣传册、桌上型立牌或标志提供此信息。</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7920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6-34</a:t>
            </a:r>
          </a:p>
        </p:txBody>
      </p:sp>
      <p:pic>
        <p:nvPicPr>
          <p:cNvPr id="8" name="Picture Placeholder 6"/>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a:ln w="3175">
            <a:noFill/>
          </a:ln>
        </p:spPr>
      </p:pic>
    </p:spTree>
    <p:extLst>
      <p:ext uri="{BB962C8B-B14F-4D97-AF65-F5344CB8AC3E}">
        <p14:creationId xmlns:p14="http://schemas.microsoft.com/office/powerpoint/2010/main" val="705444030"/>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8"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儿童菜单</a:t>
            </a:r>
          </a:p>
        </p:txBody>
      </p:sp>
      <p:sp>
        <p:nvSpPr>
          <p:cNvPr id="180226" name="Rectangle 3"/>
          <p:cNvSpPr>
            <a:spLocks noGrp="1" noChangeArrowheads="1"/>
          </p:cNvSpPr>
          <p:nvPr>
            <p:ph idx="1"/>
          </p:nvPr>
        </p:nvSpPr>
        <p:spPr>
          <a:xfrm>
            <a:off x="409575" y="1143000"/>
            <a:ext cx="5470017"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食品和药物管理局 (FDA) 不建议在儿童菜单中提供以下生食或未煮熟的品项：</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肉类</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禽肉</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海产品</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蛋类</a:t>
            </a:r>
          </a:p>
          <a:p>
            <a:pPr marL="571500" lvl="1" indent="-457200" eaLnBrk="1" hangingPunct="1">
              <a:buFont typeface="Wingdings"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8022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6-35</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18720" y="1244343"/>
            <a:ext cx="2106167" cy="1838331"/>
          </a:xfrm>
          <a:prstGeom prst="rect">
            <a:avLst/>
          </a:prstGeom>
        </p:spPr>
      </p:pic>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F623B814-587C-4E8D-8B57-EE5EAF1332C1}"/>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647" b="-5026"/>
          <a:stretch/>
        </p:blipFill>
        <p:spPr>
          <a:xfrm>
            <a:off x="6523038" y="1243013"/>
            <a:ext cx="2103437" cy="2103120"/>
          </a:xfrm>
          <a:ln w="3175">
            <a:solidFill>
              <a:schemeClr val="tx1"/>
            </a:solidFill>
          </a:ln>
        </p:spPr>
      </p:pic>
      <p:sp>
        <p:nvSpPr>
          <p:cNvPr id="181252"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主要服务高风险人士的餐饮机构</a:t>
            </a:r>
          </a:p>
        </p:txBody>
      </p:sp>
      <p:sp>
        <p:nvSpPr>
          <p:cNvPr id="181250" name="Rectangle 3"/>
          <p:cNvSpPr>
            <a:spLocks noGrp="1" noChangeArrowheads="1"/>
          </p:cNvSpPr>
          <p:nvPr>
            <p:ph idx="1"/>
          </p:nvPr>
        </p:nvSpPr>
        <p:spPr>
          <a:xfrm>
            <a:off x="409575" y="1143000"/>
            <a:ext cx="5616321" cy="4983163"/>
          </a:xfrm>
        </p:spPr>
        <p:txBody>
          <a:bodyPr/>
          <a:lstStyle/>
          <a:p>
            <a:pPr marL="0" indent="0" eaLnBrk="1" hangingPunct="1">
              <a:defRPr/>
            </a:pPr>
            <a:r>
              <a:rPr lang="en-US" dirty="0">
                <a:solidFill>
                  <a:schemeClr val="accent2"/>
                </a:solidFill>
                <a:latin typeface="Arial Narrow" panose="020B0606020202030204" pitchFamily="34" charset="0"/>
                <a:ea typeface="SimHei" panose="02010609060101010101" pitchFamily="49" charset="-122"/>
                <a:sym typeface="Arial Narrow" panose="020B0606020202030204" pitchFamily="34" charset="0"/>
              </a:rPr>
              <a:t>切勿</a:t>
            </a:r>
            <a:r>
              <a:rPr lang="en-US" dirty="0">
                <a:latin typeface="Arial Narrow" panose="020B0606020202030204" pitchFamily="34" charset="0"/>
                <a:ea typeface="SimHei" panose="02010609060101010101" pitchFamily="49" charset="-122"/>
                <a:sym typeface="Arial Narrow" panose="020B0606020202030204" pitchFamily="34" charset="0"/>
              </a:rPr>
              <a:t>供应：</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生种子芽</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生食或未煮熟的鸡蛋（未经巴氏杀菌）、肉类或海鲜</a:t>
            </a: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双面煎蛋</a:t>
            </a: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半壳生蚝</a:t>
            </a: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半熟汉堡</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未经巴氏杀菌的牛奶或果汁</a:t>
            </a:r>
          </a:p>
          <a:p>
            <a:pPr lvl="2"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812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6-36</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最有可能变得不安全的食物</a:t>
            </a:r>
          </a:p>
        </p:txBody>
      </p:sp>
      <p:sp>
        <p:nvSpPr>
          <p:cNvPr id="31747" name="Rectangle 3"/>
          <p:cNvSpPr>
            <a:spLocks noGrp="1" noChangeArrowheads="1"/>
          </p:cNvSpPr>
          <p:nvPr>
            <p:ph idx="1"/>
          </p:nvPr>
        </p:nvSpPr>
        <p:spPr/>
        <p:txBody>
          <a:bodyPr/>
          <a:lstStyle/>
          <a:p>
            <a:pPr marL="0" indent="0"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TCS 食品：</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需要通过时间和温度控制来抑制病原体生长的食品 —</a:t>
            </a: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a:t>
            </a:r>
            <a:r>
              <a:rPr dirty="0">
                <a:latin typeface="Arial Narrow" panose="020B0606020202030204" pitchFamily="34" charset="0"/>
                <a:ea typeface="SimHei" panose="02010609060101010101" pitchFamily="49" charset="-122"/>
                <a:cs typeface="SimSun"/>
                <a:sym typeface="Arial Narrow" panose="020B0606020202030204" pitchFamily="34" charset="0"/>
              </a:rPr>
              <a:t>通过时间 (</a:t>
            </a:r>
            <a:r>
              <a:rPr lang="en-US" u="sng" dirty="0">
                <a:latin typeface="Arial Narrow" panose="020B0606020202030204" pitchFamily="34" charset="0"/>
                <a:ea typeface="SimHei" panose="02010609060101010101" pitchFamily="49" charset="-122"/>
                <a:cs typeface="SimSun"/>
                <a:sym typeface="Arial Narrow" panose="020B0606020202030204" pitchFamily="34" charset="0"/>
              </a:rPr>
              <a:t>T</a:t>
            </a:r>
            <a:r>
              <a:rPr dirty="0">
                <a:latin typeface="Arial Narrow" panose="020B0606020202030204" pitchFamily="34" charset="0"/>
                <a:ea typeface="SimHei" panose="02010609060101010101" pitchFamily="49" charset="-122"/>
                <a:cs typeface="SimSun"/>
                <a:sym typeface="Arial Narrow" panose="020B0606020202030204" pitchFamily="34" charset="0"/>
              </a:rPr>
              <a:t>) 和温度 (</a:t>
            </a:r>
            <a:r>
              <a:rPr lang="en-US" u="sng" dirty="0">
                <a:latin typeface="Arial Narrow" panose="020B0606020202030204" pitchFamily="34" charset="0"/>
                <a:ea typeface="SimHei" panose="02010609060101010101" pitchFamily="49" charset="-122"/>
                <a:cs typeface="SimSun"/>
                <a:sym typeface="Arial Narrow" panose="020B0606020202030204" pitchFamily="34" charset="0"/>
              </a:rPr>
              <a:t>T</a:t>
            </a:r>
            <a:r>
              <a:rPr dirty="0">
                <a:latin typeface="Arial Narrow" panose="020B0606020202030204" pitchFamily="34" charset="0"/>
                <a:ea typeface="SimHei" panose="02010609060101010101" pitchFamily="49" charset="-122"/>
                <a:cs typeface="SimSun"/>
                <a:sym typeface="Arial Narrow" panose="020B0606020202030204" pitchFamily="34" charset="0"/>
              </a:rPr>
              <a:t>) 控制 (</a:t>
            </a:r>
            <a:r>
              <a:rPr lang="en-US" u="sng" dirty="0">
                <a:latin typeface="Arial Narrow" panose="020B0606020202030204" pitchFamily="34" charset="0"/>
                <a:ea typeface="SimHei" panose="02010609060101010101" pitchFamily="49" charset="-122"/>
                <a:cs typeface="SimSun"/>
                <a:sym typeface="Arial Narrow" panose="020B0606020202030204" pitchFamily="34" charset="0"/>
              </a:rPr>
              <a:t>C</a:t>
            </a:r>
            <a:r>
              <a:rPr dirty="0">
                <a:latin typeface="Arial Narrow" panose="020B0606020202030204" pitchFamily="34" charset="0"/>
                <a:ea typeface="SimHei" panose="02010609060101010101" pitchFamily="49" charset="-122"/>
                <a:cs typeface="SimSun"/>
                <a:sym typeface="Arial Narrow" panose="020B0606020202030204" pitchFamily="34" charset="0"/>
              </a:rPr>
              <a:t>) 来保持食品安全 (</a:t>
            </a:r>
            <a:r>
              <a:rPr lang="en-US" u="sng" dirty="0">
                <a:latin typeface="Arial Narrow" panose="020B0606020202030204" pitchFamily="34" charset="0"/>
                <a:ea typeface="SimHei" panose="02010609060101010101" pitchFamily="49" charset="-122"/>
                <a:cs typeface="SimSun"/>
                <a:sym typeface="Arial Narrow" panose="020B0606020202030204" pitchFamily="34" charset="0"/>
              </a:rPr>
              <a:t>S</a:t>
            </a:r>
            <a:r>
              <a:rPr dirty="0">
                <a:latin typeface="Arial Narrow" panose="020B0606020202030204" pitchFamily="34" charset="0"/>
                <a:ea typeface="SimHei" panose="02010609060101010101" pitchFamily="49" charset="-122"/>
                <a:cs typeface="SimSun"/>
                <a:sym typeface="Arial Narrow" panose="020B0606020202030204" pitchFamily="34" charset="0"/>
              </a:rPr>
              <a:t>)</a:t>
            </a: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a:t>
            </a:r>
          </a:p>
          <a:p>
            <a:pPr lvl="1" eaLnBrk="1" hangingPunct="1">
              <a:buFont typeface="Wingdings" pitchFamily="2" charset="2"/>
              <a:buChar char="l"/>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1-20</a:t>
            </a:r>
          </a:p>
        </p:txBody>
      </p:sp>
    </p:spTree>
    <p:extLst>
      <p:ext uri="{BB962C8B-B14F-4D97-AF65-F5344CB8AC3E}">
        <p14:creationId xmlns:p14="http://schemas.microsoft.com/office/powerpoint/2010/main" val="1421566888"/>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5" name="Rectangle 4"/>
          <p:cNvSpPr>
            <a:spLocks noChangeArrowheads="1"/>
          </p:cNvSpPr>
          <p:nvPr/>
        </p:nvSpPr>
        <p:spPr bwMode="auto">
          <a:xfrm>
            <a:off x="804863" y="2374612"/>
            <a:ext cx="184731"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182276" name="Rectangle 5"/>
          <p:cNvSpPr>
            <a:spLocks noChangeArrowheads="1"/>
          </p:cNvSpPr>
          <p:nvPr/>
        </p:nvSpPr>
        <p:spPr bwMode="auto">
          <a:xfrm>
            <a:off x="3859213" y="2347625"/>
            <a:ext cx="184731"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182277"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6-37</a:t>
            </a:r>
          </a:p>
        </p:txBody>
      </p:sp>
      <p:sp>
        <p:nvSpPr>
          <p:cNvPr id="182278" name="Rectangle 12"/>
          <p:cNvSpPr>
            <a:spLocks noGrp="1" noChangeArrowheads="1"/>
          </p:cNvSpPr>
          <p:nvPr>
            <p:ph type="title"/>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冷却食品的温度要求</a:t>
            </a:r>
          </a:p>
        </p:txBody>
      </p:sp>
      <p:sp>
        <p:nvSpPr>
          <p:cNvPr id="7" name="Content Placeholder 6"/>
          <p:cNvSpPr>
            <a:spLocks noGrp="1"/>
          </p:cNvSpPr>
          <p:nvPr>
            <p:ph idx="1"/>
          </p:nvPr>
        </p:nvSpPr>
        <p:spPr>
          <a:xfrm>
            <a:off x="409574" y="1143000"/>
            <a:ext cx="6000369" cy="4983163"/>
          </a:xfrm>
        </p:spPr>
        <p:txBody>
          <a:bodyPr/>
          <a:lstStyle/>
          <a:p>
            <a:r>
              <a:rPr dirty="0">
                <a:latin typeface="Arial Narrow" panose="020B0606020202030204" pitchFamily="34" charset="0"/>
                <a:ea typeface="SimHei" panose="02010609060101010101" pitchFamily="49" charset="-122"/>
                <a:sym typeface="Arial Narrow" panose="020B0606020202030204" pitchFamily="34" charset="0"/>
              </a:rPr>
              <a:t>1.</a:t>
            </a:r>
            <a:r>
              <a:rPr lang="en-US" dirty="0">
                <a:latin typeface="Arial Narrow" panose="020B0606020202030204" pitchFamily="34" charset="0"/>
                <a:ea typeface="SimHei" panose="02010609060101010101" pitchFamily="49" charset="-122"/>
                <a:sym typeface="Arial Narrow" panose="020B0606020202030204" pitchFamily="34" charset="0"/>
              </a:rPr>
              <a:t>	</a:t>
            </a:r>
            <a:r>
              <a:rPr dirty="0" err="1">
                <a:latin typeface="Arial Narrow" panose="020B0606020202030204" pitchFamily="34" charset="0"/>
                <a:ea typeface="SimHei" panose="02010609060101010101" pitchFamily="49" charset="-122"/>
                <a:sym typeface="Arial Narrow" panose="020B0606020202030204" pitchFamily="34" charset="0"/>
              </a:rPr>
              <a:t>使食品在两小时内从</a:t>
            </a:r>
            <a:r>
              <a:rPr dirty="0">
                <a:latin typeface="Arial Narrow" panose="020B0606020202030204" pitchFamily="34" charset="0"/>
                <a:ea typeface="SimHei" panose="02010609060101010101" pitchFamily="49" charset="-122"/>
                <a:sym typeface="Arial Narrow" panose="020B0606020202030204" pitchFamily="34" charset="0"/>
              </a:rPr>
              <a:t> </a:t>
            </a:r>
            <a:r>
              <a:rPr lang="en-US" altLang="zh-CN" dirty="0">
                <a:latin typeface="Arial Narrow" panose="020B0606020202030204" pitchFamily="34" charset="0"/>
                <a:ea typeface="SimHei" panose="02010609060101010101" pitchFamily="49" charset="-122"/>
                <a:sym typeface="Arial Narrow" panose="020B0606020202030204" pitchFamily="34" charset="0"/>
              </a:rPr>
              <a:t>135</a:t>
            </a:r>
            <a:r>
              <a:rPr lang="en-US" altLang="zh-CN" dirty="0"/>
              <a:t>˚</a:t>
            </a:r>
            <a:r>
              <a:rPr lang="en-US" altLang="zh-CN" dirty="0">
                <a:latin typeface="Arial Narrow" panose="020B0606020202030204" pitchFamily="34" charset="0"/>
                <a:ea typeface="SimHei" panose="02010609060101010101" pitchFamily="49" charset="-122"/>
                <a:sym typeface="Arial Narrow" panose="020B0606020202030204" pitchFamily="34" charset="0"/>
              </a:rPr>
              <a:t>F</a:t>
            </a:r>
            <a:r>
              <a:rPr dirty="0">
                <a:latin typeface="Arial Narrow" panose="020B0606020202030204" pitchFamily="34" charset="0"/>
                <a:ea typeface="SimHei" panose="02010609060101010101" pitchFamily="49" charset="-122"/>
                <a:sym typeface="Arial Narrow" panose="020B0606020202030204" pitchFamily="34" charset="0"/>
              </a:rPr>
              <a:t> </a:t>
            </a:r>
            <a:r>
              <a:rPr dirty="0" err="1">
                <a:latin typeface="Arial Narrow" panose="020B0606020202030204" pitchFamily="34" charset="0"/>
                <a:ea typeface="SimHei" panose="02010609060101010101" pitchFamily="49" charset="-122"/>
                <a:sym typeface="Arial Narrow" panose="020B0606020202030204" pitchFamily="34" charset="0"/>
              </a:rPr>
              <a:t>冷却到</a:t>
            </a:r>
            <a:r>
              <a:rPr dirty="0">
                <a:latin typeface="Arial Narrow" panose="020B0606020202030204" pitchFamily="34" charset="0"/>
                <a:ea typeface="SimHei" panose="02010609060101010101" pitchFamily="49" charset="-122"/>
                <a:sym typeface="Arial Narrow" panose="020B0606020202030204" pitchFamily="34" charset="0"/>
              </a:rPr>
              <a:t> </a:t>
            </a:r>
            <a:r>
              <a:rPr lang="en-US" altLang="zh-CN" dirty="0">
                <a:latin typeface="Arial Narrow" panose="020B0606020202030204" pitchFamily="34" charset="0"/>
                <a:ea typeface="SimHei" panose="02010609060101010101" pitchFamily="49" charset="-122"/>
                <a:sym typeface="Arial Narrow" panose="020B0606020202030204" pitchFamily="34" charset="0"/>
              </a:rPr>
              <a:t>70</a:t>
            </a:r>
            <a:r>
              <a:rPr lang="en-US" altLang="zh-CN" dirty="0"/>
              <a:t>˚</a:t>
            </a:r>
            <a:r>
              <a:rPr lang="en-US" altLang="zh-CN" dirty="0">
                <a:latin typeface="Arial Narrow" panose="020B0606020202030204" pitchFamily="34" charset="0"/>
                <a:ea typeface="SimHei" panose="02010609060101010101" pitchFamily="49" charset="-122"/>
                <a:sym typeface="Arial Narrow" panose="020B0606020202030204" pitchFamily="34" charset="0"/>
              </a:rPr>
              <a:t>F</a:t>
            </a:r>
            <a:r>
              <a:rPr dirty="0">
                <a:latin typeface="Arial Narrow" panose="020B0606020202030204" pitchFamily="34" charset="0"/>
                <a:ea typeface="SimHei" panose="02010609060101010101" pitchFamily="49" charset="-122"/>
                <a:sym typeface="Arial Narrow" panose="020B0606020202030204" pitchFamily="34" charset="0"/>
              </a:rPr>
              <a:t>（</a:t>
            </a:r>
            <a:r>
              <a:rPr lang="en-US" altLang="zh-CN" dirty="0">
                <a:latin typeface="Arial Narrow" panose="020B0606020202030204" pitchFamily="34" charset="0"/>
                <a:ea typeface="SimHei" panose="02010609060101010101" pitchFamily="49" charset="-122"/>
                <a:sym typeface="Arial Narrow" panose="020B0606020202030204" pitchFamily="34" charset="0"/>
              </a:rPr>
              <a:t>57</a:t>
            </a:r>
            <a:r>
              <a:rPr lang="en-US" altLang="zh-CN" dirty="0"/>
              <a:t>˚</a:t>
            </a:r>
            <a:r>
              <a:rPr lang="en-US" altLang="zh-CN" dirty="0">
                <a:latin typeface="Arial Narrow" panose="020B0606020202030204" pitchFamily="34" charset="0"/>
                <a:ea typeface="SimHei" panose="02010609060101010101" pitchFamily="49" charset="-122"/>
                <a:sym typeface="Arial Narrow" panose="020B0606020202030204" pitchFamily="34" charset="0"/>
              </a:rPr>
              <a:t>C</a:t>
            </a:r>
            <a:r>
              <a:rPr dirty="0">
                <a:latin typeface="Arial Narrow" panose="020B0606020202030204" pitchFamily="34" charset="0"/>
                <a:ea typeface="SimHei" panose="02010609060101010101" pitchFamily="49" charset="-122"/>
                <a:sym typeface="Arial Narrow" panose="020B0606020202030204" pitchFamily="34" charset="0"/>
              </a:rPr>
              <a:t> </a:t>
            </a:r>
            <a:r>
              <a:rPr dirty="0" err="1">
                <a:latin typeface="Arial Narrow" panose="020B0606020202030204" pitchFamily="34" charset="0"/>
                <a:ea typeface="SimHei" panose="02010609060101010101" pitchFamily="49" charset="-122"/>
                <a:sym typeface="Arial Narrow" panose="020B0606020202030204" pitchFamily="34" charset="0"/>
              </a:rPr>
              <a:t>冷却到</a:t>
            </a:r>
            <a:r>
              <a:rPr dirty="0">
                <a:latin typeface="Arial Narrow" panose="020B0606020202030204" pitchFamily="34" charset="0"/>
                <a:ea typeface="SimHei" panose="02010609060101010101" pitchFamily="49" charset="-122"/>
                <a:sym typeface="Arial Narrow" panose="020B0606020202030204" pitchFamily="34" charset="0"/>
              </a:rPr>
              <a:t> </a:t>
            </a:r>
            <a:r>
              <a:rPr lang="en-US" altLang="zh-CN" dirty="0">
                <a:latin typeface="Arial Narrow" panose="020B0606020202030204" pitchFamily="34" charset="0"/>
                <a:ea typeface="SimHei" panose="02010609060101010101" pitchFamily="49" charset="-122"/>
                <a:sym typeface="Arial Narrow" panose="020B0606020202030204" pitchFamily="34" charset="0"/>
              </a:rPr>
              <a:t>21</a:t>
            </a:r>
            <a:r>
              <a:rPr lang="en-US" altLang="zh-CN" dirty="0"/>
              <a:t>˚</a:t>
            </a:r>
            <a:r>
              <a:rPr lang="en-US" altLang="zh-CN" dirty="0">
                <a:latin typeface="Arial Narrow" panose="020B0606020202030204" pitchFamily="34" charset="0"/>
                <a:ea typeface="SimHei" panose="02010609060101010101" pitchFamily="49" charset="-122"/>
                <a:sym typeface="Arial Narrow" panose="020B0606020202030204" pitchFamily="34" charset="0"/>
              </a:rPr>
              <a:t>C</a:t>
            </a:r>
            <a:r>
              <a:rPr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r>
              <a:rPr dirty="0">
                <a:latin typeface="Arial Narrow" panose="020B0606020202030204" pitchFamily="34" charset="0"/>
                <a:ea typeface="SimHei" panose="02010609060101010101" pitchFamily="49" charset="-122"/>
                <a:sym typeface="Arial Narrow" panose="020B0606020202030204" pitchFamily="34" charset="0"/>
              </a:rPr>
              <a:t>2. </a:t>
            </a:r>
            <a:r>
              <a:rPr lang="en-US" dirty="0">
                <a:latin typeface="Arial Narrow" panose="020B0606020202030204" pitchFamily="34" charset="0"/>
                <a:ea typeface="SimHei" panose="02010609060101010101" pitchFamily="49" charset="-122"/>
                <a:sym typeface="Arial Narrow" panose="020B0606020202030204" pitchFamily="34" charset="0"/>
              </a:rPr>
              <a:t>	</a:t>
            </a:r>
            <a:r>
              <a:rPr dirty="0" err="1">
                <a:latin typeface="Arial Narrow" panose="020B0606020202030204" pitchFamily="34" charset="0"/>
                <a:ea typeface="SimHei" panose="02010609060101010101" pitchFamily="49" charset="-122"/>
                <a:sym typeface="Arial Narrow" panose="020B0606020202030204" pitchFamily="34" charset="0"/>
              </a:rPr>
              <a:t>在接下来的四小时内将其从</a:t>
            </a:r>
            <a:r>
              <a:rPr dirty="0">
                <a:latin typeface="Arial Narrow" panose="020B0606020202030204" pitchFamily="34" charset="0"/>
                <a:ea typeface="SimHei" panose="02010609060101010101" pitchFamily="49" charset="-122"/>
                <a:sym typeface="Arial Narrow" panose="020B0606020202030204" pitchFamily="34" charset="0"/>
              </a:rPr>
              <a:t> </a:t>
            </a:r>
            <a:r>
              <a:rPr lang="en-US" altLang="zh-CN" dirty="0">
                <a:latin typeface="Arial Narrow" panose="020B0606020202030204" pitchFamily="34" charset="0"/>
                <a:ea typeface="SimHei" panose="02010609060101010101" pitchFamily="49" charset="-122"/>
                <a:sym typeface="Arial Narrow" panose="020B0606020202030204" pitchFamily="34" charset="0"/>
              </a:rPr>
              <a:t>70</a:t>
            </a:r>
            <a:r>
              <a:rPr lang="en-US" altLang="zh-CN" dirty="0"/>
              <a:t>˚</a:t>
            </a:r>
            <a:r>
              <a:rPr lang="en-US" altLang="zh-CN" dirty="0">
                <a:latin typeface="Arial Narrow" panose="020B0606020202030204" pitchFamily="34" charset="0"/>
                <a:ea typeface="SimHei" panose="02010609060101010101" pitchFamily="49" charset="-122"/>
                <a:sym typeface="Arial Narrow" panose="020B0606020202030204" pitchFamily="34" charset="0"/>
              </a:rPr>
              <a:t>F</a:t>
            </a:r>
            <a:r>
              <a:rPr dirty="0">
                <a:latin typeface="Arial Narrow" panose="020B0606020202030204" pitchFamily="34" charset="0"/>
                <a:ea typeface="SimHei" panose="02010609060101010101" pitchFamily="49" charset="-122"/>
                <a:sym typeface="Arial Narrow" panose="020B0606020202030204" pitchFamily="34" charset="0"/>
              </a:rPr>
              <a:t> </a:t>
            </a:r>
            <a:r>
              <a:rPr dirty="0" err="1">
                <a:latin typeface="Arial Narrow" panose="020B0606020202030204" pitchFamily="34" charset="0"/>
                <a:ea typeface="SimHei" panose="02010609060101010101" pitchFamily="49" charset="-122"/>
                <a:sym typeface="Arial Narrow" panose="020B0606020202030204" pitchFamily="34" charset="0"/>
              </a:rPr>
              <a:t>冷却到不高于</a:t>
            </a:r>
            <a:r>
              <a:rPr dirty="0">
                <a:latin typeface="Arial Narrow" panose="020B0606020202030204" pitchFamily="34" charset="0"/>
                <a:ea typeface="SimHei" panose="02010609060101010101" pitchFamily="49" charset="-122"/>
                <a:sym typeface="Arial Narrow" panose="020B0606020202030204" pitchFamily="34" charset="0"/>
              </a:rPr>
              <a:t> </a:t>
            </a:r>
            <a:r>
              <a:rPr lang="en-US" altLang="zh-CN" dirty="0">
                <a:latin typeface="Arial Narrow" panose="020B0606020202030204" pitchFamily="34" charset="0"/>
                <a:ea typeface="SimHei" panose="02010609060101010101" pitchFamily="49" charset="-122"/>
                <a:sym typeface="Arial Narrow" panose="020B0606020202030204" pitchFamily="34" charset="0"/>
              </a:rPr>
              <a:t>41</a:t>
            </a:r>
            <a:r>
              <a:rPr lang="en-US" altLang="zh-CN" dirty="0"/>
              <a:t>˚</a:t>
            </a:r>
            <a:r>
              <a:rPr lang="en-US" altLang="zh-CN" dirty="0">
                <a:latin typeface="Arial Narrow" panose="020B0606020202030204" pitchFamily="34" charset="0"/>
                <a:ea typeface="SimHei" panose="02010609060101010101" pitchFamily="49" charset="-122"/>
                <a:sym typeface="Arial Narrow" panose="020B0606020202030204" pitchFamily="34" charset="0"/>
              </a:rPr>
              <a:t>F</a:t>
            </a:r>
            <a:r>
              <a:rPr lang="zh-CN" altLang="en-US" dirty="0">
                <a:latin typeface="Arial Narrow" panose="020B0606020202030204" pitchFamily="34" charset="0"/>
                <a:ea typeface="SimHei" panose="02010609060101010101" pitchFamily="49" charset="-122"/>
                <a:sym typeface="Arial Narrow" panose="020B0606020202030204" pitchFamily="34" charset="0"/>
              </a:rPr>
              <a:t>（</a:t>
            </a:r>
            <a:r>
              <a:rPr lang="en-US" altLang="zh-CN" dirty="0">
                <a:latin typeface="Arial Narrow" panose="020B0606020202030204" pitchFamily="34" charset="0"/>
                <a:ea typeface="SimHei" panose="02010609060101010101" pitchFamily="49" charset="-122"/>
                <a:sym typeface="Arial Narrow" panose="020B0606020202030204" pitchFamily="34" charset="0"/>
              </a:rPr>
              <a:t>21</a:t>
            </a:r>
            <a:r>
              <a:rPr lang="en-US" altLang="zh-CN" dirty="0"/>
              <a:t>˚</a:t>
            </a:r>
            <a:r>
              <a:rPr lang="en-US" altLang="zh-CN" dirty="0">
                <a:latin typeface="Arial Narrow" panose="020B0606020202030204" pitchFamily="34" charset="0"/>
                <a:ea typeface="SimHei" panose="02010609060101010101" pitchFamily="49" charset="-122"/>
                <a:sym typeface="Arial Narrow" panose="020B0606020202030204" pitchFamily="34" charset="0"/>
              </a:rPr>
              <a:t>C</a:t>
            </a:r>
            <a:r>
              <a:rPr dirty="0">
                <a:latin typeface="Arial Narrow" panose="020B0606020202030204" pitchFamily="34" charset="0"/>
                <a:ea typeface="SimHei" panose="02010609060101010101" pitchFamily="49" charset="-122"/>
                <a:sym typeface="Arial Narrow" panose="020B0606020202030204" pitchFamily="34" charset="0"/>
              </a:rPr>
              <a:t>冷却到不高于 </a:t>
            </a:r>
            <a:r>
              <a:rPr lang="en-US" altLang="zh-CN" dirty="0">
                <a:latin typeface="Arial Narrow" panose="020B0606020202030204" pitchFamily="34" charset="0"/>
                <a:ea typeface="SimHei" panose="02010609060101010101" pitchFamily="49" charset="-122"/>
                <a:sym typeface="Arial Narrow" panose="020B0606020202030204" pitchFamily="34" charset="0"/>
              </a:rPr>
              <a:t>5</a:t>
            </a:r>
            <a:r>
              <a:rPr lang="en-US" altLang="zh-CN" dirty="0"/>
              <a:t>˚</a:t>
            </a:r>
            <a:r>
              <a:rPr lang="en-US" altLang="zh-CN" dirty="0">
                <a:latin typeface="Arial Narrow" panose="020B0606020202030204" pitchFamily="34" charset="0"/>
                <a:ea typeface="SimHei" panose="02010609060101010101" pitchFamily="49" charset="-122"/>
                <a:sym typeface="Arial Narrow" panose="020B0606020202030204" pitchFamily="34" charset="0"/>
              </a:rPr>
              <a:t>C </a:t>
            </a:r>
            <a:r>
              <a:rPr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5" name="Picture Placeholder 4"/>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a:ln w="3175">
            <a:noFill/>
          </a:ln>
        </p:spPr>
      </p:pic>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300"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冷却食品的温度要求</a:t>
            </a:r>
            <a:endParaRPr lang="zh-CN" dirty="0">
              <a:latin typeface="Arial Narrow" panose="020B0606020202030204" pitchFamily="34" charset="0"/>
              <a:ea typeface="SimHei" panose="02010609060101010101" pitchFamily="49" charset="-122"/>
              <a:cs typeface="+mj-cs"/>
              <a:sym typeface="Arial Narrow" panose="020B0606020202030204" pitchFamily="34" charset="0"/>
            </a:endParaRPr>
          </a:p>
        </p:txBody>
      </p:sp>
      <p:sp>
        <p:nvSpPr>
          <p:cNvPr id="183298" name="Rectangle 3"/>
          <p:cNvSpPr>
            <a:spLocks noGrp="1" noChangeArrowheads="1"/>
          </p:cNvSpPr>
          <p:nvPr>
            <p:ph idx="1"/>
          </p:nvPr>
        </p:nvSpPr>
        <p:spPr>
          <a:xfrm>
            <a:off x="409576" y="1143000"/>
            <a:ext cx="8307388"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如果您在不到 2 小时内将食品从 135</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F 冷却到 70</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F</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a:latin typeface="Arial Narrow" panose="020B0606020202030204" pitchFamily="34" charset="0"/>
                <a:ea typeface="SimHei" panose="02010609060101010101" pitchFamily="49" charset="-122"/>
                <a:sym typeface="Arial Narrow" panose="020B0606020202030204" pitchFamily="34" charset="0"/>
              </a:rPr>
              <a:t>（57</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C 冷却到 21</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C）：</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则可以使用剩余的时间将其冷却到不高于 41</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F (5</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C)。</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冷却时间一共不能超过 6 小时。</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示例：</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如果您在 1 小时内将食品从 135</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F 冷却到 70</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F</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a:latin typeface="Arial Narrow" panose="020B0606020202030204" pitchFamily="34" charset="0"/>
                <a:ea typeface="SimHei" panose="02010609060101010101" pitchFamily="49" charset="-122"/>
                <a:sym typeface="Arial Narrow" panose="020B0606020202030204" pitchFamily="34" charset="0"/>
              </a:rPr>
              <a:t>（57</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C </a:t>
            </a:r>
            <a:r>
              <a:rPr lang="en-US" dirty="0" err="1">
                <a:latin typeface="Arial Narrow" panose="020B0606020202030204" pitchFamily="34" charset="0"/>
                <a:ea typeface="SimHei" panose="02010609060101010101" pitchFamily="49" charset="-122"/>
                <a:sym typeface="Arial Narrow" panose="020B0606020202030204" pitchFamily="34" charset="0"/>
              </a:rPr>
              <a:t>冷却到</a:t>
            </a:r>
            <a:r>
              <a:rPr lang="en-US" dirty="0">
                <a:latin typeface="Arial Narrow" panose="020B0606020202030204" pitchFamily="34" charset="0"/>
                <a:ea typeface="SimHei" panose="02010609060101010101" pitchFamily="49" charset="-122"/>
                <a:sym typeface="Arial Narrow" panose="020B0606020202030204" pitchFamily="34" charset="0"/>
              </a:rPr>
              <a:t> 21</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C）。</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则您有 5 个小时的时间将食品冷却到不高于 41</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F (5</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C)。</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8329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6-38</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EA221E7D-CCD1-4754-AFBA-65294724A55E}"/>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84325" name="Rectangle 1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冷却食品</a:t>
            </a:r>
          </a:p>
        </p:txBody>
      </p:sp>
      <p:sp>
        <p:nvSpPr>
          <p:cNvPr id="184322"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影响冷却的因素：</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食品的厚度或密度</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食品的尺寸</a:t>
            </a: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应将大块食品切成一个个小块。</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将盛放在较大容器中的食品分装到较小的容器或浅盘中。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贮存容器</a:t>
            </a:r>
          </a:p>
          <a:p>
            <a:pPr lvl="2"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与塑料相比，不锈钢能够让食品更快地散热。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而较之于深盘，浅盘能够让食品更快地散热。</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84324"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6-39</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3840D5C3-A5B0-40F8-A499-472E6610AAD0}"/>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
        <p:nvSpPr>
          <p:cNvPr id="185352" name="Rectangle 11"/>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冷却食品</a:t>
            </a:r>
          </a:p>
        </p:txBody>
      </p:sp>
      <p:sp>
        <p:nvSpPr>
          <p:cNvPr id="186370" name="Rectangle 3"/>
          <p:cNvSpPr>
            <a:spLocks noGrp="1" noChangeArrowheads="1"/>
          </p:cNvSpPr>
          <p:nvPr>
            <p:ph idx="1"/>
          </p:nvPr>
        </p:nvSpPr>
        <p:spPr/>
        <p:txBody>
          <a:bodyPr/>
          <a:lstStyle/>
          <a:p>
            <a:pPr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食品冷却方法：</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将食品放在冰水浴中。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将食品放在快速冷却机中。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使用冰搅棒搅拌食品。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sym typeface="Arial Narrow" panose="020B0606020202030204" pitchFamily="34" charset="0"/>
              </a:rPr>
              <a:t>使用冰块或冷水作为原料。</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14300"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Wingdings" pitchFamily="2" charset="2"/>
              <a:buNone/>
              <a:defRPr/>
            </a:pPr>
            <a:endParaRPr lang="zh-CN" sz="2000"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85349" name="Rectangle 6"/>
          <p:cNvSpPr>
            <a:spLocks noChangeArrowheads="1"/>
          </p:cNvSpPr>
          <p:nvPr/>
        </p:nvSpPr>
        <p:spPr bwMode="auto">
          <a:xfrm>
            <a:off x="806450" y="4164519"/>
            <a:ext cx="1520825"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185353"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6-40</a:t>
            </a:r>
          </a:p>
        </p:txBody>
      </p:sp>
      <p:pic>
        <p:nvPicPr>
          <p:cNvPr id="11" name="Picture Placeholder 5">
            <a:extLst>
              <a:ext uri="{FF2B5EF4-FFF2-40B4-BE49-F238E27FC236}">
                <a16:creationId xmlns:a16="http://schemas.microsoft.com/office/drawing/2014/main" id="{3840D5C3-A5B0-40F8-A499-472E6610AAD0}"/>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7" y="3543618"/>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pic>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2"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冷却食品</a:t>
            </a:r>
          </a:p>
        </p:txBody>
      </p:sp>
      <p:sp>
        <p:nvSpPr>
          <p:cNvPr id="3" name="Content Placeholder 2"/>
          <p:cNvSpPr>
            <a:spLocks noGrp="1"/>
          </p:cNvSpPr>
          <p:nvPr>
            <p:ph idx="1"/>
          </p:nvPr>
        </p:nvSpPr>
        <p:spPr/>
        <p:txBody>
          <a:bodyPr/>
          <a:lstStyle/>
          <a:p>
            <a:pPr>
              <a:defRPr/>
            </a:pPr>
            <a:r>
              <a:rPr dirty="0">
                <a:latin typeface="Arial Narrow" panose="020B0606020202030204" pitchFamily="34" charset="0"/>
                <a:ea typeface="SimHei" panose="02010609060101010101" pitchFamily="49" charset="-122"/>
                <a:sym typeface="Arial Narrow" panose="020B0606020202030204" pitchFamily="34" charset="0"/>
              </a:rPr>
              <a:t>存放食品以便进一步冷却时：</a:t>
            </a:r>
          </a:p>
          <a:p>
            <a:pPr lvl="1" eaLnBrk="1" hangingPunct="1">
              <a:buFont typeface="Wingdings" pitchFamily="2" charset="2"/>
              <a:buChar char="l"/>
              <a:defRPr/>
            </a:pPr>
            <a:r>
              <a:rPr lang="en-US" dirty="0">
                <a:latin typeface="Arial Narrow" panose="020B0606020202030204" pitchFamily="34" charset="0"/>
                <a:ea typeface="SimHei" panose="02010609060101010101" pitchFamily="49" charset="-122"/>
                <a:sym typeface="Arial Narrow" panose="020B0606020202030204" pitchFamily="34" charset="0"/>
              </a:rPr>
              <a:t>贮存之前稍微遮盖食品容器。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lang="en-US" dirty="0">
                <a:latin typeface="Arial Narrow" panose="020B0606020202030204" pitchFamily="34" charset="0"/>
                <a:ea typeface="SimHei" panose="02010609060101010101" pitchFamily="49" charset="-122"/>
                <a:sym typeface="Arial Narrow" panose="020B0606020202030204" pitchFamily="34" charset="0"/>
              </a:rPr>
              <a:t>如果食品已受到保护可防止污染，则可将食品揭开盖子。</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lang="en-US" sz="2200" dirty="0">
                <a:latin typeface="Arial Narrow" panose="020B0606020202030204" pitchFamily="34" charset="0"/>
                <a:ea typeface="SimHei" panose="02010609060101010101" pitchFamily="49" charset="-122"/>
                <a:sym typeface="Arial Narrow" panose="020B0606020202030204" pitchFamily="34" charset="0"/>
              </a:rPr>
              <a:t>将未遮盖的容器贮存在其他食品的上面，尤其是生食海鲜、肉类和禽肉，这有助于预防交叉污染。</a:t>
            </a:r>
            <a:endParaRPr lang="zh-CN" sz="2200"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6"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6-41</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6-42</a:t>
            </a:r>
          </a:p>
        </p:txBody>
      </p:sp>
      <p:sp>
        <p:nvSpPr>
          <p:cNvPr id="187397"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再加热食品</a:t>
            </a:r>
          </a:p>
        </p:txBody>
      </p:sp>
      <p:sp>
        <p:nvSpPr>
          <p:cNvPr id="5" name="Content Placeholder 4"/>
          <p:cNvSpPr>
            <a:spLocks noGrp="1"/>
          </p:cNvSpPr>
          <p:nvPr>
            <p:ph idx="1"/>
          </p:nvPr>
        </p:nvSpPr>
        <p:spPr/>
        <p:txBody>
          <a:bodyPr/>
          <a:lstStyle/>
          <a:p>
            <a:r>
              <a:rPr dirty="0">
                <a:latin typeface="Arial Narrow" panose="020B0606020202030204" pitchFamily="34" charset="0"/>
                <a:ea typeface="SimHei" panose="02010609060101010101" pitchFamily="49" charset="-122"/>
                <a:sym typeface="Arial Narrow" panose="020B0606020202030204" pitchFamily="34" charset="0"/>
              </a:rPr>
              <a:t>再加热食品以便立即上桌：</a:t>
            </a:r>
          </a:p>
          <a:p>
            <a:pPr lvl="1" eaLnBrk="1" hangingPunct="1">
              <a:buFont typeface="Wingdings" pitchFamily="2" charset="2"/>
              <a:buChar char="l"/>
              <a:defRPr/>
            </a:pPr>
            <a:r>
              <a:rPr lang="en-US" dirty="0">
                <a:latin typeface="Arial Narrow" panose="020B0606020202030204" pitchFamily="34" charset="0"/>
                <a:ea typeface="SimHei" panose="02010609060101010101" pitchFamily="49" charset="-122"/>
                <a:sym typeface="Arial Narrow" panose="020B0606020202030204" pitchFamily="34" charset="0"/>
              </a:rPr>
              <a:t>如果已经正确烹制和冷却，则可以将其再加热到任何温度</a:t>
            </a:r>
          </a:p>
          <a:p>
            <a:r>
              <a:rPr dirty="0">
                <a:latin typeface="Arial Narrow" panose="020B0606020202030204" pitchFamily="34" charset="0"/>
                <a:ea typeface="SimHei" panose="02010609060101010101" pitchFamily="49" charset="-122"/>
                <a:sym typeface="Arial Narrow" panose="020B0606020202030204" pitchFamily="34" charset="0"/>
              </a:rPr>
              <a:t>将食品加热以便保温：</a:t>
            </a:r>
          </a:p>
          <a:p>
            <a:pPr lvl="1" eaLnBrk="1" hangingPunct="1">
              <a:buFont typeface="Wingdings" pitchFamily="2" charset="2"/>
              <a:buChar char="l"/>
              <a:defRPr/>
            </a:pPr>
            <a:r>
              <a:rPr lang="en-US" dirty="0">
                <a:latin typeface="Arial Narrow" panose="020B0606020202030204" pitchFamily="34" charset="0"/>
                <a:ea typeface="SimHei" panose="02010609060101010101" pitchFamily="49" charset="-122"/>
                <a:sym typeface="Arial Narrow" panose="020B0606020202030204" pitchFamily="34" charset="0"/>
              </a:rPr>
              <a:t>必须在 2 小时内再加热到中心温度 165</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F (74</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latin typeface="Arial Narrow" panose="020B0606020202030204" pitchFamily="34" charset="0"/>
                <a:ea typeface="SimHei" panose="02010609060101010101" pitchFamily="49" charset="-122"/>
                <a:sym typeface="Arial Narrow" panose="020B0606020202030204" pitchFamily="34" charset="0"/>
              </a:rPr>
              <a:t>C)，</a:t>
            </a:r>
            <a:r>
              <a:rPr lang="en-US" dirty="0" err="1">
                <a:latin typeface="Arial Narrow" panose="020B0606020202030204" pitchFamily="34" charset="0"/>
                <a:ea typeface="SimHei" panose="02010609060101010101" pitchFamily="49" charset="-122"/>
                <a:sym typeface="Arial Narrow" panose="020B0606020202030204" pitchFamily="34" charset="0"/>
              </a:rPr>
              <a:t>并持续</a:t>
            </a:r>
            <a:r>
              <a:rPr lang="en-US" dirty="0">
                <a:latin typeface="Arial Narrow" panose="020B0606020202030204" pitchFamily="34" charset="0"/>
                <a:ea typeface="SimHei" panose="02010609060101010101" pitchFamily="49" charset="-122"/>
                <a:sym typeface="Arial Narrow" panose="020B0606020202030204" pitchFamily="34" charset="0"/>
              </a:rPr>
              <a:t> 15 秒</a:t>
            </a:r>
          </a:p>
          <a:p>
            <a:pPr lvl="1" eaLnBrk="1" hangingPunct="1">
              <a:buFont typeface="Wingdings" pitchFamily="2" charset="2"/>
              <a:buChar char="l"/>
              <a:defRPr/>
            </a:pPr>
            <a:r>
              <a:rPr lang="en-US" dirty="0">
                <a:latin typeface="Arial Narrow" panose="020B0606020202030204" pitchFamily="34" charset="0"/>
                <a:ea typeface="SimHei" panose="02010609060101010101" pitchFamily="49" charset="-122"/>
                <a:sym typeface="Arial Narrow" panose="020B0606020202030204" pitchFamily="34" charset="0"/>
              </a:rPr>
              <a:t>将经过商业加工或包装的即食食物再加热至不低于 135</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(57</a:t>
            </a:r>
            <a:r>
              <a:rPr dirty="0">
                <a:latin typeface="Arial Narrow" panose="020B0606020202030204" pitchFamily="34" charset="0"/>
                <a:ea typeface="SimHei" panose="02010609060101010101" pitchFamily="49" charset="-122"/>
                <a:sym typeface="Arial Narrow" panose="020B0606020202030204" pitchFamily="34" charset="0"/>
              </a:rPr>
              <a:t>˚</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 </a:t>
            </a:r>
            <a:r>
              <a:rPr lang="en-US" dirty="0" err="1">
                <a:latin typeface="Arial Narrow" panose="020B0606020202030204" pitchFamily="34" charset="0"/>
                <a:ea typeface="SimHei" panose="02010609060101010101" pitchFamily="49" charset="-122"/>
                <a:sym typeface="Arial Narrow" panose="020B0606020202030204" pitchFamily="34" charset="0"/>
              </a:rPr>
              <a:t>的中心温度</a:t>
            </a:r>
            <a:endParaRPr lang="zh-CN"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2" name="Picture 1" descr="6e_c06_17_chowdertemp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40230"/>
          </a:xfrm>
          <a:prstGeom prst="rect">
            <a:avLst/>
          </a:prstGeom>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20"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食品流程：供餐</a:t>
            </a:r>
          </a:p>
        </p:txBody>
      </p:sp>
      <p:sp>
        <p:nvSpPr>
          <p:cNvPr id="4098" name="Rectangle 2"/>
          <p:cNvSpPr>
            <a:spLocks noGrp="1" noChangeArrowheads="1"/>
          </p:cNvSpPr>
          <p:nvPr>
            <p:ph idx="1"/>
          </p:nvPr>
        </p:nvSpPr>
        <p:spPr>
          <a:noFill/>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目标：</a:t>
            </a:r>
          </a:p>
          <a:p>
            <a:pPr marL="0" lvl="1" indent="0" eaLnBrk="1" hangingPunct="1">
              <a:buNone/>
              <a:defRPr/>
            </a:pPr>
            <a:r>
              <a:rPr lang="en-US" dirty="0">
                <a:latin typeface="Arial Narrow" panose="020B0606020202030204" pitchFamily="34" charset="0"/>
                <a:ea typeface="SimHei" panose="02010609060101010101" pitchFamily="49" charset="-122"/>
                <a:sym typeface="Arial Narrow" panose="020B0606020202030204" pitchFamily="34" charset="0"/>
              </a:rPr>
              <a:t>本章结束时，您应该能够认识以下事项：</a:t>
            </a:r>
          </a:p>
          <a:p>
            <a:pPr lvl="1" eaLnBrk="1" hangingPunct="1">
              <a:buFont typeface="Wingdings" pitchFamily="2" charset="2"/>
              <a:buChar char="l"/>
              <a:defRPr/>
            </a:pPr>
            <a:r>
              <a:rPr lang="en-US" dirty="0">
                <a:latin typeface="Arial Narrow" panose="020B0606020202030204" pitchFamily="34" charset="0"/>
                <a:ea typeface="SimHei" panose="02010609060101010101" pitchFamily="49" charset="-122"/>
                <a:sym typeface="Arial Narrow" panose="020B0606020202030204" pitchFamily="34" charset="0"/>
              </a:rPr>
              <a:t>冷食和热食食品的存放指引</a:t>
            </a:r>
          </a:p>
          <a:p>
            <a:pPr lvl="1" eaLnBrk="1" hangingPunct="1">
              <a:buFont typeface="Wingdings" pitchFamily="2" charset="2"/>
              <a:buChar char="l"/>
              <a:defRPr/>
            </a:pPr>
            <a:r>
              <a:rPr lang="en-US" dirty="0">
                <a:latin typeface="Arial Narrow" panose="020B0606020202030204" pitchFamily="34" charset="0"/>
                <a:ea typeface="SimHei" panose="02010609060101010101" pitchFamily="49" charset="-122"/>
                <a:sym typeface="Arial Narrow" panose="020B0606020202030204" pitchFamily="34" charset="0"/>
              </a:rPr>
              <a:t>什么情况下存放食品无需控制温度以及如何存放</a:t>
            </a:r>
          </a:p>
          <a:p>
            <a:pPr lvl="1" eaLnBrk="1" hangingPunct="1">
              <a:buFont typeface="Wingdings" pitchFamily="2" charset="2"/>
              <a:buChar char="l"/>
              <a:defRPr/>
            </a:pPr>
            <a:r>
              <a:rPr lang="en-US" dirty="0">
                <a:latin typeface="Arial Narrow" panose="020B0606020202030204" pitchFamily="34" charset="0"/>
                <a:ea typeface="SimHei" panose="02010609060101010101" pitchFamily="49" charset="-122"/>
                <a:sym typeface="Arial Narrow" panose="020B0606020202030204" pitchFamily="34" charset="0"/>
              </a:rPr>
              <a:t>在供应食品时和在自助服务区时如何防止污染</a:t>
            </a:r>
          </a:p>
          <a:p>
            <a:pPr lvl="1" eaLnBrk="1" hangingPunct="1">
              <a:buFont typeface="Wingdings" pitchFamily="2" charset="2"/>
              <a:buChar char="l"/>
              <a:defRPr/>
            </a:pPr>
            <a:r>
              <a:rPr lang="en-US" sz="2200" b="0" dirty="0">
                <a:solidFill>
                  <a:srgbClr val="231F20"/>
                </a:solidFill>
                <a:latin typeface="Arial Narrow" panose="020B0606020202030204" pitchFamily="34" charset="0"/>
                <a:ea typeface="SimHei" panose="02010609060101010101" pitchFamily="49" charset="-122"/>
                <a:sym typeface="Arial Narrow" panose="020B0606020202030204" pitchFamily="34" charset="0"/>
              </a:rPr>
              <a:t>在餐厅以外或通过自助售货机</a:t>
            </a:r>
            <a:r>
              <a:rPr lang="en-US" dirty="0">
                <a:latin typeface="Arial Narrow" panose="020B0606020202030204" pitchFamily="34" charset="0"/>
                <a:ea typeface="SimHei" panose="02010609060101010101" pitchFamily="49" charset="-122"/>
                <a:sym typeface="Arial Narrow" panose="020B0606020202030204" pitchFamily="34" charset="0"/>
              </a:rPr>
              <a:t>供应食品时，如何防止污染和时间与温度处理不当</a:t>
            </a:r>
            <a:r>
              <a:rPr lang="en-US" sz="2200" b="0" dirty="0">
                <a:solidFill>
                  <a:srgbClr val="231F20"/>
                </a:solidFill>
                <a:latin typeface="Arial Narrow" panose="020B0606020202030204" pitchFamily="34" charset="0"/>
                <a:ea typeface="SimHei" panose="02010609060101010101" pitchFamily="49" charset="-122"/>
                <a:sym typeface="Arial Narrow" panose="020B0606020202030204" pitchFamily="34" charset="0"/>
              </a:rPr>
              <a:t> </a:t>
            </a:r>
          </a:p>
        </p:txBody>
      </p:sp>
      <p:sp>
        <p:nvSpPr>
          <p:cNvPr id="1884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7-2</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C36B5B31-8657-467E-B902-4A6885C6B8CB}"/>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89444"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食品存放指引</a:t>
            </a:r>
          </a:p>
        </p:txBody>
      </p:sp>
      <p:sp>
        <p:nvSpPr>
          <p:cNvPr id="189442" name="Rectangle 3"/>
          <p:cNvSpPr>
            <a:spLocks noGrp="1" noChangeArrowheads="1"/>
          </p:cNvSpPr>
          <p:nvPr>
            <p:ph idx="1"/>
          </p:nvPr>
        </p:nvSpPr>
        <p:spPr/>
        <p:txBody>
          <a:bodyPr/>
          <a:lstStyle/>
          <a:p>
            <a:pPr marL="0" indent="0" eaLnBrk="1" hangingPunct="1">
              <a:tabLst>
                <a:tab pos="1485900"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政策：</a:t>
            </a:r>
          </a:p>
          <a:p>
            <a:pPr lvl="1" eaLnBrk="1" hangingPunct="1">
              <a:tabLst>
                <a:tab pos="1485900"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针对餐饮机构存放食品的时间长度以及何时丢弃食品的问题制定政策</a:t>
            </a:r>
          </a:p>
          <a:p>
            <a:pPr marL="0" indent="0" eaLnBrk="1" hangingPunct="1">
              <a:tabLst>
                <a:tab pos="1485900"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食品罩和喷嚏防护罩：</a:t>
            </a:r>
          </a:p>
          <a:p>
            <a:pPr lvl="1" eaLnBrk="1" hangingPunct="1">
              <a:tabLst>
                <a:tab pos="1485900"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盖住食品并安装喷嚏防护罩，保护食品不受污染</a:t>
            </a:r>
          </a:p>
          <a:p>
            <a:pPr lvl="1" eaLnBrk="1" hangingPunct="1">
              <a:tabLst>
                <a:tab pos="1485900" algn="l"/>
              </a:tabLst>
              <a:defRPr/>
            </a:pPr>
            <a:r>
              <a:rPr lang="en-US" dirty="0">
                <a:latin typeface="Arial Narrow" panose="020B0606020202030204" pitchFamily="34" charset="0"/>
                <a:ea typeface="SimHei" panose="02010609060101010101" pitchFamily="49" charset="-122"/>
                <a:sym typeface="Arial Narrow" panose="020B0606020202030204" pitchFamily="34" charset="0"/>
              </a:rPr>
              <a:t>盖住食品保护其不受污染，并帮助保持食品温度</a:t>
            </a:r>
          </a:p>
          <a:p>
            <a:pPr marL="347472" lvl="2" indent="0" eaLnBrk="1" hangingPunct="1">
              <a:buNone/>
              <a:tabLst>
                <a:tab pos="1485900" algn="l"/>
              </a:tabLst>
              <a:defRPr/>
            </a:pPr>
            <a:r>
              <a:rPr dirty="0">
                <a:latin typeface="Arial Narrow" panose="020B0606020202030204" pitchFamily="34" charset="0"/>
                <a:ea typeface="SimHei" panose="02010609060101010101" pitchFamily="49" charset="-122"/>
                <a:sym typeface="Arial Narrow" panose="020B0606020202030204" pitchFamily="34" charset="0"/>
              </a:rPr>
              <a:t> </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8944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7-3</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8560772-9AFD-4CE7-ADC8-E18DEE68858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90468"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食品存放指引</a:t>
            </a:r>
          </a:p>
        </p:txBody>
      </p:sp>
      <p:sp>
        <p:nvSpPr>
          <p:cNvPr id="190466" name="Rectangle 2"/>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温度：</a:t>
            </a:r>
            <a:endParaRPr lang="zh-CN" sz="2000" i="1"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 TCS 食品存放在正确的温度下：</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chemeClr val="tx2"/>
                </a:solidFill>
                <a:latin typeface="Arial Narrow" panose="020B0606020202030204" pitchFamily="34" charset="0"/>
                <a:ea typeface="SimHei" panose="02010609060101010101" pitchFamily="49" charset="-122"/>
                <a:sym typeface="Arial Narrow" panose="020B0606020202030204" pitchFamily="34" charset="0"/>
              </a:rPr>
              <a:t>热食食品：135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 </a:t>
            </a:r>
            <a:r>
              <a:rPr lang="en-US" dirty="0">
                <a:solidFill>
                  <a:schemeClr val="tx2"/>
                </a:solidFill>
                <a:latin typeface="Arial Narrow" panose="020B0606020202030204" pitchFamily="34" charset="0"/>
                <a:ea typeface="SimHei" panose="02010609060101010101" pitchFamily="49" charset="-122"/>
                <a:sym typeface="Arial Narrow" panose="020B0606020202030204" pitchFamily="34" charset="0"/>
              </a:rPr>
              <a:t>(57</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solidFill>
                  <a:schemeClr val="tx2"/>
                </a:solidFill>
                <a:latin typeface="Arial Narrow" panose="020B0606020202030204" pitchFamily="34" charset="0"/>
                <a:ea typeface="SimHei" panose="02010609060101010101" pitchFamily="49" charset="-122"/>
                <a:sym typeface="Arial Narrow" panose="020B0606020202030204" pitchFamily="34" charset="0"/>
              </a:rPr>
              <a:t>) 或更高温度 </a:t>
            </a:r>
          </a:p>
          <a:p>
            <a:pPr lvl="2" eaLnBrk="1" hangingPunct="1">
              <a:defRPr/>
            </a:pPr>
            <a:r>
              <a:rPr lang="en-US" dirty="0">
                <a:solidFill>
                  <a:schemeClr val="tx2"/>
                </a:solidFill>
                <a:latin typeface="Arial Narrow" panose="020B0606020202030204" pitchFamily="34" charset="0"/>
                <a:ea typeface="SimHei" panose="02010609060101010101" pitchFamily="49" charset="-122"/>
                <a:sym typeface="Arial Narrow" panose="020B0606020202030204" pitchFamily="34" charset="0"/>
              </a:rPr>
              <a:t>冷食食品：41</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 </a:t>
            </a:r>
            <a:r>
              <a:rPr lang="en-US" dirty="0">
                <a:solidFill>
                  <a:schemeClr val="tx2"/>
                </a:solidFill>
                <a:latin typeface="Arial Narrow" panose="020B0606020202030204" pitchFamily="34" charset="0"/>
                <a:ea typeface="SimHei" panose="02010609060101010101" pitchFamily="49" charset="-122"/>
                <a:sym typeface="Arial Narrow" panose="020B0606020202030204" pitchFamily="34" charset="0"/>
              </a:rPr>
              <a:t>(5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solidFill>
                  <a:schemeClr val="tx2"/>
                </a:solidFill>
                <a:latin typeface="Arial Narrow" panose="020B0606020202030204" pitchFamily="34" charset="0"/>
                <a:ea typeface="SimHei" panose="02010609060101010101" pitchFamily="49" charset="-122"/>
                <a:sym typeface="Arial Narrow" panose="020B0606020202030204" pitchFamily="34" charset="0"/>
              </a:rPr>
              <a:t>) 或更低温度</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0" lvl="1" indent="0" eaLnBrk="1" hangingPunct="1">
              <a:lnSpc>
                <a:spcPct val="90000"/>
              </a:lnSpc>
              <a:spcBef>
                <a:spcPct val="100000"/>
              </a:spcBef>
              <a:buClr>
                <a:srgbClr val="009DDC"/>
              </a:buClr>
              <a:buNone/>
              <a:defRPr/>
            </a:pPr>
            <a:r>
              <a:rPr lang="en-US" sz="2400" b="1" dirty="0">
                <a:solidFill>
                  <a:srgbClr val="E97635"/>
                </a:solidFill>
                <a:latin typeface="Arial Narrow" panose="020B0606020202030204" pitchFamily="34" charset="0"/>
                <a:ea typeface="SimHei" panose="02010609060101010101" pitchFamily="49" charset="-122"/>
                <a:sym typeface="Arial Narrow" panose="020B0606020202030204" pitchFamily="34" charset="0"/>
              </a:rPr>
              <a:t>温度计：</a:t>
            </a:r>
          </a:p>
          <a:p>
            <a:pPr lvl="1"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使用温度计检查食品的中心温度：</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FF0000"/>
                </a:solidFill>
                <a:latin typeface="Arial Narrow" panose="020B0606020202030204" pitchFamily="34" charset="0"/>
                <a:ea typeface="SimHei" panose="02010609060101010101" pitchFamily="49" charset="-122"/>
                <a:sym typeface="Arial Narrow" panose="020B0606020202030204" pitchFamily="34" charset="0"/>
              </a:rPr>
              <a:t>切勿</a:t>
            </a:r>
            <a:r>
              <a:rPr dirty="0">
                <a:latin typeface="Arial Narrow" panose="020B0606020202030204" pitchFamily="34" charset="0"/>
                <a:ea typeface="SimHei" panose="02010609060101010101" pitchFamily="49" charset="-122"/>
                <a:sym typeface="Arial Narrow" panose="020B0606020202030204" pitchFamily="34" charset="0"/>
              </a:rPr>
              <a:t>使用存放设备上的温度计检查食品温度。</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1028700" lvl="2" indent="-342900" eaLnBrk="1" hangingPunct="1">
              <a:defRPr/>
            </a:pP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9046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7-4</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最有可能变得不安全的食物</a:t>
            </a:r>
          </a:p>
        </p:txBody>
      </p:sp>
      <p:sp>
        <p:nvSpPr>
          <p:cNvPr id="31747" name="Rectangle 3"/>
          <p:cNvSpPr>
            <a:spLocks noGrp="1" noChangeArrowheads="1"/>
          </p:cNvSpPr>
          <p:nvPr>
            <p:ph idx="1"/>
          </p:nvPr>
        </p:nvSpPr>
        <p:spPr/>
        <p:txBody>
          <a:bodyPr/>
          <a:lstStyle/>
          <a:p>
            <a:pPr marL="0" indent="0"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TCS 食品：</a:t>
            </a:r>
          </a:p>
        </p:txBody>
      </p:sp>
      <p:sp>
        <p:nvSpPr>
          <p:cNvPr id="3174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1-21</a:t>
            </a:r>
          </a:p>
        </p:txBody>
      </p:sp>
      <p:sp>
        <p:nvSpPr>
          <p:cNvPr id="2" name="Picture Placeholder 1"/>
          <p:cNvSpPr>
            <a:spLocks noGrp="1"/>
          </p:cNvSpPr>
          <p:nvPr>
            <p:ph type="pic" sz="quarter" idx="12"/>
          </p:nvPr>
        </p:nvSpPr>
        <p:spPr/>
      </p:sp>
      <p:sp>
        <p:nvSpPr>
          <p:cNvPr id="3" name="Picture Placeholder 2"/>
          <p:cNvSpPr>
            <a:spLocks noGrp="1"/>
          </p:cNvSpPr>
          <p:nvPr>
            <p:ph type="pic" sz="quarter" idx="26"/>
          </p:nvPr>
        </p:nvSpPr>
        <p:spPr/>
      </p:sp>
      <p:sp>
        <p:nvSpPr>
          <p:cNvPr id="4" name="Picture Placeholder 3"/>
          <p:cNvSpPr>
            <a:spLocks noGrp="1"/>
          </p:cNvSpPr>
          <p:nvPr>
            <p:ph type="pic" sz="quarter" idx="27"/>
          </p:nvPr>
        </p:nvSpPr>
        <p:spPr/>
      </p:sp>
      <p:sp>
        <p:nvSpPr>
          <p:cNvPr id="5" name="Picture Placeholder 4"/>
          <p:cNvSpPr>
            <a:spLocks noGrp="1"/>
          </p:cNvSpPr>
          <p:nvPr>
            <p:ph type="pic" sz="quarter" idx="28"/>
          </p:nvPr>
        </p:nvSpPr>
        <p:spPr/>
      </p:sp>
      <p:sp>
        <p:nvSpPr>
          <p:cNvPr id="6" name="Picture Placeholder 5"/>
          <p:cNvSpPr>
            <a:spLocks noGrp="1"/>
          </p:cNvSpPr>
          <p:nvPr>
            <p:ph type="pic" sz="quarter" idx="29"/>
          </p:nvPr>
        </p:nvSpPr>
        <p:spPr/>
      </p:sp>
      <p:sp>
        <p:nvSpPr>
          <p:cNvPr id="7" name="Picture Placeholder 6"/>
          <p:cNvSpPr>
            <a:spLocks noGrp="1"/>
          </p:cNvSpPr>
          <p:nvPr>
            <p:ph type="pic" sz="quarter" idx="30"/>
          </p:nvPr>
        </p:nvSpPr>
        <p:spPr/>
      </p:sp>
      <p:pic>
        <p:nvPicPr>
          <p:cNvPr id="18" name="Picture Placeholder 1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bwMode="auto">
          <a:xfrm>
            <a:off x="6283324" y="4084982"/>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19" name="Picture Placeholder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528566" y="1928190"/>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21" name="Picture Placeholder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3391038" y="1928190"/>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22" name="Picture Placeholder 10"/>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bwMode="auto">
          <a:xfrm>
            <a:off x="6263445" y="1928190"/>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23" name="Picture Placeholder 12"/>
          <p:cNvPicPr>
            <a:picLocks noChangeAspect="1"/>
          </p:cNvPicPr>
          <p:nvPr/>
        </p:nvPicPr>
        <p:blipFill rotWithShape="1">
          <a:blip r:embed="rId7" cstate="screen">
            <a:extLst>
              <a:ext uri="{28A0092B-C50C-407E-A947-70E740481C1C}">
                <a14:useLocalDpi xmlns:a14="http://schemas.microsoft.com/office/drawing/2010/main"/>
              </a:ext>
            </a:extLst>
          </a:blip>
          <a:srcRect t="-4538" r="-548" b="-3266"/>
          <a:stretch/>
        </p:blipFill>
        <p:spPr bwMode="auto">
          <a:xfrm>
            <a:off x="548445" y="4084982"/>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24" name="Picture Placeholder 14"/>
          <p:cNvPicPr>
            <a:picLocks noChangeAspect="1"/>
          </p:cNvPicPr>
          <p:nvPr/>
        </p:nvPicPr>
        <p:blipFill rotWithShape="1">
          <a:blip r:embed="rId8" cstate="screen">
            <a:extLst>
              <a:ext uri="{28A0092B-C50C-407E-A947-70E740481C1C}">
                <a14:useLocalDpi xmlns:a14="http://schemas.microsoft.com/office/drawing/2010/main"/>
              </a:ext>
            </a:extLst>
          </a:blip>
          <a:srcRect t="-18734" b="-18874"/>
          <a:stretch/>
        </p:blipFill>
        <p:spPr bwMode="auto">
          <a:xfrm>
            <a:off x="3410917" y="4084982"/>
            <a:ext cx="2526061" cy="1812789"/>
          </a:xfrm>
          <a:prstGeom prst="roundRect">
            <a:avLst>
              <a:gd name="adj" fmla="val 11021"/>
            </a:avLst>
          </a:prstGeom>
          <a:solidFill>
            <a:schemeClr val="bg1"/>
          </a:solidFill>
          <a:ln w="3175" cap="flat" cmpd="sng" algn="ctr">
            <a:solidFill>
              <a:schemeClr val="tx1"/>
            </a:solidFill>
            <a:prstDash val="solid"/>
          </a:ln>
          <a:effectLst/>
          <a:extLs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0F92C799-13E7-4590-86CD-D03F2FF7434D}"/>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90468"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食品存放指引</a:t>
            </a:r>
          </a:p>
        </p:txBody>
      </p:sp>
      <p:sp>
        <p:nvSpPr>
          <p:cNvPr id="190466" name="Rectangle 2"/>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时间：</a:t>
            </a:r>
            <a:endParaRPr lang="zh-CN" sz="2000" i="1" dirty="0">
              <a:solidFill>
                <a:srgbClr val="000000"/>
              </a:solidFill>
              <a:latin typeface="Arial Narrow" panose="020B0606020202030204" pitchFamily="34" charset="0"/>
              <a:ea typeface="SimHei" panose="02010609060101010101" pitchFamily="49" charset="-122"/>
              <a:cs typeface="+mn-cs"/>
              <a:sym typeface="Arial Narrow" panose="020B0606020202030204" pitchFamily="34" charset="0"/>
            </a:endParaRPr>
          </a:p>
          <a:p>
            <a:pPr lvl="1"/>
            <a:r>
              <a:rPr lang="zh-CN" altLang="zh-CN" dirty="0">
                <a:ea typeface="黑体" panose="02010609060101010101" pitchFamily="49" charset="-122"/>
              </a:rPr>
              <a:t>确保员工定期监控保温温度。 </a:t>
            </a:r>
          </a:p>
          <a:p>
            <a:pPr lvl="1"/>
            <a:r>
              <a:rPr lang="zh-CN" altLang="zh-CN" dirty="0">
                <a:ea typeface="黑体" panose="02010609060101010101" pitchFamily="49" charset="-122"/>
              </a:rPr>
              <a:t>至少每 4 小时检查一次温度：</a:t>
            </a:r>
          </a:p>
          <a:p>
            <a:pPr lvl="2"/>
            <a:r>
              <a:rPr lang="zh-CN" altLang="zh-CN" dirty="0">
                <a:ea typeface="黑体" panose="02010609060101010101" pitchFamily="49" charset="-122"/>
              </a:rPr>
              <a:t>丢弃介于 41˚F (5˚C) 到 135˚F (57˚C) 温度范围之内的食品。 </a:t>
            </a:r>
          </a:p>
          <a:p>
            <a:pPr lvl="2"/>
            <a:r>
              <a:rPr lang="zh-CN" altLang="zh-CN" dirty="0">
                <a:ea typeface="黑体" panose="02010609060101010101" pitchFamily="49" charset="-122"/>
              </a:rPr>
              <a:t>可选：每两小时检查一次温度，以留出时间采取纠正行动。</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9046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7-5</a:t>
            </a:r>
          </a:p>
        </p:txBody>
      </p:sp>
    </p:spTree>
    <p:extLst>
      <p:ext uri="{BB962C8B-B14F-4D97-AF65-F5344CB8AC3E}">
        <p14:creationId xmlns:p14="http://schemas.microsoft.com/office/powerpoint/2010/main" val="2079537397"/>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DAAEE63-9FCB-4C17-8F15-F91EF40D54B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191492" name="Rectangle 14"/>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食品存放指引</a:t>
            </a:r>
          </a:p>
        </p:txBody>
      </p:sp>
      <p:sp>
        <p:nvSpPr>
          <p:cNvPr id="191490" name="Rectangle 2"/>
          <p:cNvSpPr>
            <a:spLocks noGrp="1" noChangeArrowheads="1"/>
          </p:cNvSpPr>
          <p:nvPr>
            <p:ph idx="1"/>
          </p:nvPr>
        </p:nvSpPr>
        <p:spPr/>
        <p:txBody>
          <a:bodyPr/>
          <a:lstStyle/>
          <a:p>
            <a:pPr marL="0" indent="0" eaLnBrk="1" hangingPunct="1">
              <a:tabLst>
                <a:tab pos="571500" algn="l"/>
              </a:tabLst>
              <a:defRPr/>
            </a:pPr>
            <a:r>
              <a:rPr lang="en-US" dirty="0" err="1">
                <a:latin typeface="Arial Narrow" panose="020B0606020202030204" pitchFamily="34" charset="0"/>
                <a:ea typeface="SimHei" panose="02010609060101010101" pitchFamily="49" charset="-122"/>
                <a:sym typeface="Arial Narrow" panose="020B0606020202030204" pitchFamily="34" charset="0"/>
              </a:rPr>
              <a:t>再加热食品</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sz="1800" i="1" dirty="0">
              <a:solidFill>
                <a:srgbClr val="000000"/>
              </a:solidFill>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tabLst>
                <a:tab pos="571500" algn="l"/>
              </a:tabLst>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若保温设备不具备加热功能</a:t>
            </a:r>
            <a:r>
              <a:rPr lang="en-US" altLang="ja-JP"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r>
              <a:rPr lang="en-US" dirty="0">
                <a:solidFill>
                  <a:schemeClr val="accent2"/>
                </a:solidFill>
                <a:latin typeface="Arial Narrow" panose="020B0606020202030204" pitchFamily="34" charset="0"/>
                <a:ea typeface="SimHei" panose="02010609060101010101" pitchFamily="49" charset="-122"/>
                <a:sym typeface="Arial Narrow" panose="020B0606020202030204" pitchFamily="34" charset="0"/>
              </a:rPr>
              <a:t>切勿</a:t>
            </a:r>
            <a:r>
              <a:rPr dirty="0">
                <a:latin typeface="Arial Narrow" panose="020B0606020202030204" pitchFamily="34" charset="0"/>
                <a:ea typeface="SimHei" panose="02010609060101010101" pitchFamily="49" charset="-122"/>
                <a:sym typeface="Arial Narrow" panose="020B0606020202030204" pitchFamily="34" charset="0"/>
              </a:rPr>
              <a:t>使用该设备对食品进行再加热</a:t>
            </a: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tabLst>
                <a:tab pos="571500" algn="l"/>
              </a:tabLst>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正确地对食品进行再加热，然后将其移到保温设备中。</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91491"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7-6</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4A914DB-30AF-4B7A-8F84-DDB4027B591F}"/>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p:spPr>
      </p:pic>
      <p:sp>
        <p:nvSpPr>
          <p:cNvPr id="192517"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在没有温度控制的情况下存放食品</a:t>
            </a:r>
          </a:p>
        </p:txBody>
      </p:sp>
      <p:sp>
        <p:nvSpPr>
          <p:cNvPr id="193538" name="Rectangle 3"/>
          <p:cNvSpPr>
            <a:spLocks noGrp="1" noChangeArrowheads="1"/>
          </p:cNvSpPr>
          <p:nvPr>
            <p:ph idx="1"/>
          </p:nvPr>
        </p:nvSpPr>
        <p:spPr>
          <a:xfrm>
            <a:off x="409575" y="1143000"/>
            <a:ext cx="5578052" cy="4983163"/>
          </a:xfrm>
        </p:spPr>
        <p:txBody>
          <a:bodyPr/>
          <a:lstStyle/>
          <a:p>
            <a:pPr marL="0" indent="0" eaLnBrk="1" hangingPunct="1">
              <a:lnSpc>
                <a:spcPct val="100000"/>
              </a:lnSpc>
              <a:defRPr/>
            </a:pPr>
            <a:r>
              <a:rPr lang="zh-CN" altLang="zh-CN" dirty="0">
                <a:latin typeface="Arial Narrow" charset="0"/>
                <a:ea typeface="黑体" panose="02010609060101010101" pitchFamily="49" charset="-122"/>
              </a:rPr>
              <a:t>如果符合以下条件，可以在没有温度控制的情况下将冷即食 TCS 食品存放最多 6 小时：</a:t>
            </a:r>
            <a:r>
              <a:rPr lang="zh-CN" altLang="zh-CN" sz="2000" dirty="0">
                <a:latin typeface="Arial Narrow" charset="0"/>
                <a:ea typeface="黑体" panose="02010609060101010101" pitchFamily="49" charset="-122"/>
              </a:rPr>
              <a:t> </a:t>
            </a:r>
          </a:p>
          <a:p>
            <a:pPr lvl="1" eaLnBrk="1" hangingPunct="1">
              <a:defRPr/>
            </a:pPr>
            <a:r>
              <a:rPr lang="zh-CN" altLang="zh-CN" dirty="0">
                <a:latin typeface="Arial Narrow" charset="0"/>
                <a:ea typeface="黑体" panose="02010609060101010101" pitchFamily="49" charset="-122"/>
              </a:rPr>
              <a:t>在移出冷藏条件之前，食品在不高于 </a:t>
            </a:r>
            <a:r>
              <a:rPr lang="en-US" altLang="zh-CN" dirty="0">
                <a:latin typeface="Arial Narrow" charset="0"/>
                <a:ea typeface="黑体" panose="02010609060101010101" pitchFamily="49" charset="-122"/>
              </a:rPr>
              <a:t/>
            </a:r>
            <a:br>
              <a:rPr lang="en-US" altLang="zh-CN" dirty="0">
                <a:latin typeface="Arial Narrow" charset="0"/>
                <a:ea typeface="黑体" panose="02010609060101010101" pitchFamily="49" charset="-122"/>
              </a:rPr>
            </a:br>
            <a:r>
              <a:rPr lang="zh-CN" altLang="zh-CN" dirty="0">
                <a:latin typeface="Arial Narrow" charset="0"/>
                <a:ea typeface="黑体" panose="02010609060101010101" pitchFamily="49" charset="-122"/>
              </a:rPr>
              <a:t>41˚F (5˚C) 的温度下存放</a:t>
            </a:r>
          </a:p>
          <a:p>
            <a:pPr lvl="1" eaLnBrk="1" hangingPunct="1">
              <a:defRPr/>
            </a:pPr>
            <a:r>
              <a:rPr lang="zh-CN" altLang="zh-CN" dirty="0">
                <a:latin typeface="Arial Narrow" charset="0"/>
                <a:ea typeface="黑体" panose="02010609060101010101" pitchFamily="49" charset="-122"/>
              </a:rPr>
              <a:t>在供应期间，食品温度不超过 70˚F (21˚C)</a:t>
            </a:r>
          </a:p>
          <a:p>
            <a:pPr lvl="2" eaLnBrk="1" hangingPunct="1">
              <a:defRPr/>
            </a:pPr>
            <a:r>
              <a:rPr lang="zh-CN" altLang="zh-CN" dirty="0">
                <a:latin typeface="Arial Narrow" charset="0"/>
                <a:ea typeface="黑体" panose="02010609060101010101" pitchFamily="49" charset="-122"/>
              </a:rPr>
              <a:t>超过这一温度的食品应该丢弃</a:t>
            </a:r>
          </a:p>
          <a:p>
            <a:pPr lvl="1" eaLnBrk="1" hangingPunct="1">
              <a:defRPr/>
            </a:pPr>
            <a:r>
              <a:rPr lang="zh-CN" altLang="zh-CN" dirty="0">
                <a:latin typeface="Arial Narrow" charset="0"/>
                <a:ea typeface="黑体" panose="02010609060101010101" pitchFamily="49" charset="-122"/>
              </a:rPr>
              <a:t>食品包含标签，其中指定了：</a:t>
            </a:r>
          </a:p>
          <a:p>
            <a:pPr lvl="2" eaLnBrk="1" hangingPunct="1">
              <a:defRPr/>
            </a:pPr>
            <a:r>
              <a:rPr lang="zh-CN" altLang="zh-CN" dirty="0">
                <a:latin typeface="Arial Narrow" charset="0"/>
                <a:ea typeface="黑体" panose="02010609060101010101" pitchFamily="49" charset="-122"/>
              </a:rPr>
              <a:t>从冷藏状态中移出的时间</a:t>
            </a:r>
          </a:p>
          <a:p>
            <a:pPr lvl="2" eaLnBrk="1" hangingPunct="1">
              <a:defRPr/>
            </a:pPr>
            <a:r>
              <a:rPr lang="zh-CN" altLang="zh-CN" dirty="0">
                <a:latin typeface="Arial Narrow" charset="0"/>
                <a:ea typeface="黑体" panose="02010609060101010101" pitchFamily="49" charset="-122"/>
              </a:rPr>
              <a:t>必须将其丢弃的时间</a:t>
            </a:r>
          </a:p>
          <a:p>
            <a:pPr lvl="1" eaLnBrk="1" hangingPunct="1">
              <a:defRPr/>
            </a:pPr>
            <a:r>
              <a:rPr lang="zh-CN" altLang="zh-CN" dirty="0">
                <a:latin typeface="Arial Narrow" charset="0"/>
                <a:ea typeface="黑体" panose="02010609060101010101" pitchFamily="49" charset="-122"/>
              </a:rPr>
              <a:t>6 小时内售出或供应食品，否则将其丢弃</a:t>
            </a: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7-7</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7" name="Rectangle 9"/>
          <p:cNvSpPr>
            <a:spLocks noGrp="1" noChangeArrowheads="1"/>
          </p:cNvSpPr>
          <p:nvPr>
            <p:ph type="title"/>
          </p:nvPr>
        </p:nvSpPr>
        <p:spPr/>
        <p:txBody>
          <a:bodyPr/>
          <a:lstStyle/>
          <a:p>
            <a:pPr eaLnBrk="1" hangingPunct="1">
              <a:defRPr/>
            </a:pPr>
            <a:r>
              <a:rPr lang="zh-CN">
                <a:latin typeface="Arial Narrow" charset="0"/>
                <a:ea typeface="黑体" panose="02010609060101010101" pitchFamily="49" charset="-122"/>
                <a:cs typeface="+mj-cs"/>
              </a:rPr>
              <a:t>在没有温度控制的情况下存放食品</a:t>
            </a:r>
          </a:p>
        </p:txBody>
      </p:sp>
      <p:sp>
        <p:nvSpPr>
          <p:cNvPr id="193538" name="Rectangle 3"/>
          <p:cNvSpPr>
            <a:spLocks noGrp="1" noChangeArrowheads="1"/>
          </p:cNvSpPr>
          <p:nvPr>
            <p:ph idx="1"/>
          </p:nvPr>
        </p:nvSpPr>
        <p:spPr>
          <a:xfrm>
            <a:off x="409574" y="1143000"/>
            <a:ext cx="7820025" cy="4983163"/>
          </a:xfrm>
        </p:spPr>
        <p:txBody>
          <a:bodyPr/>
          <a:lstStyle/>
          <a:p>
            <a:pPr marL="0" indent="0" eaLnBrk="1" hangingPunct="1">
              <a:lnSpc>
                <a:spcPct val="100000"/>
              </a:lnSpc>
              <a:defRPr/>
            </a:pPr>
            <a:r>
              <a:rPr lang="zh-CN" dirty="0">
                <a:latin typeface="Arial Narrow" charset="0"/>
                <a:ea typeface="黑体" panose="02010609060101010101" pitchFamily="49" charset="-122"/>
                <a:cs typeface="+mn-cs"/>
              </a:rPr>
              <a:t>在没有温度控制情况下存放冷即食 TCS 食品的替代方法：</a:t>
            </a:r>
            <a:r>
              <a:rPr lang="zh-CN" sz="2000" dirty="0">
                <a:latin typeface="Arial Narrow" charset="0"/>
                <a:ea typeface="黑体" panose="02010609060101010101" pitchFamily="49" charset="-122"/>
                <a:cs typeface="+mn-cs"/>
              </a:rPr>
              <a:t> </a:t>
            </a:r>
          </a:p>
          <a:p>
            <a:pPr lvl="1" eaLnBrk="1" hangingPunct="1">
              <a:defRPr/>
            </a:pPr>
            <a:r>
              <a:rPr lang="zh-CN" dirty="0">
                <a:latin typeface="Arial Narrow" charset="0"/>
                <a:ea typeface="黑体" panose="02010609060101010101" pitchFamily="49" charset="-122"/>
              </a:rPr>
              <a:t>如果在四小时内丢弃，则食品可以达到</a:t>
            </a:r>
            <a:r>
              <a:rPr lang="zh-CN" i="1" dirty="0">
                <a:latin typeface="Arial Narrow" charset="0"/>
                <a:ea typeface="黑体" panose="02010609060101010101" pitchFamily="49" charset="-122"/>
              </a:rPr>
              <a:t>任何</a:t>
            </a:r>
            <a:r>
              <a:rPr lang="zh-CN" dirty="0">
                <a:latin typeface="Arial Narrow" charset="0"/>
                <a:ea typeface="黑体" panose="02010609060101010101" pitchFamily="49" charset="-122"/>
              </a:rPr>
              <a:t>温度</a:t>
            </a:r>
          </a:p>
          <a:p>
            <a:pPr lvl="2" eaLnBrk="1" hangingPunct="1">
              <a:defRPr/>
            </a:pPr>
            <a:r>
              <a:rPr lang="zh-CN" dirty="0">
                <a:latin typeface="Arial Narrow" charset="0"/>
                <a:ea typeface="黑体" panose="02010609060101010101" pitchFamily="49" charset="-122"/>
              </a:rPr>
              <a:t>食品在从温度控制条件下取出之前，必须在不高于 41</a:t>
            </a:r>
            <a:r>
              <a:rPr lang="zh-CN" altLang="zh-CN" dirty="0">
                <a:latin typeface="Arial Narrow" charset="0"/>
                <a:ea typeface="黑体" panose="02010609060101010101" pitchFamily="49" charset="-122"/>
              </a:rPr>
              <a:t>˚</a:t>
            </a:r>
            <a:r>
              <a:rPr lang="zh-CN" dirty="0">
                <a:latin typeface="Arial Narrow" charset="0"/>
                <a:ea typeface="黑体" panose="02010609060101010101" pitchFamily="49" charset="-122"/>
              </a:rPr>
              <a:t>F (5</a:t>
            </a:r>
            <a:r>
              <a:rPr lang="zh-CN" altLang="zh-CN" dirty="0">
                <a:latin typeface="Arial Narrow" charset="0"/>
                <a:ea typeface="黑体" panose="02010609060101010101" pitchFamily="49" charset="-122"/>
              </a:rPr>
              <a:t>˚</a:t>
            </a:r>
            <a:r>
              <a:rPr lang="zh-CN" dirty="0">
                <a:latin typeface="Arial Narrow" charset="0"/>
                <a:ea typeface="黑体" panose="02010609060101010101" pitchFamily="49" charset="-122"/>
              </a:rPr>
              <a:t>C) 的温度下存放</a:t>
            </a:r>
          </a:p>
          <a:p>
            <a:pPr lvl="2" eaLnBrk="1" hangingPunct="1">
              <a:defRPr/>
            </a:pPr>
            <a:r>
              <a:rPr lang="zh-CN" dirty="0">
                <a:latin typeface="Arial Narrow" charset="0"/>
                <a:ea typeface="黑体" panose="02010609060101010101" pitchFamily="49" charset="-122"/>
              </a:rPr>
              <a:t>丢弃时间必须是从温度控制环境中取出食品后 4 小时</a:t>
            </a:r>
          </a:p>
          <a:p>
            <a:pPr lvl="2" eaLnBrk="1" hangingPunct="1">
              <a:defRPr/>
            </a:pPr>
            <a:r>
              <a:rPr lang="zh-CN" dirty="0">
                <a:latin typeface="Arial Narrow" charset="0"/>
                <a:ea typeface="黑体" panose="02010609060101010101" pitchFamily="49" charset="-122"/>
              </a:rPr>
              <a:t>食品必须于 4 小时内售出或供应，否则将其丢弃</a:t>
            </a: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sz="1200" b="0" i="0" u="none" strike="noStrike" cap="none" normalizeH="0" baseline="0" noProof="0">
                <a:ln>
                  <a:noFill/>
                </a:ln>
                <a:solidFill>
                  <a:srgbClr val="000000"/>
                </a:solidFill>
                <a:uLnTx/>
                <a:uFillTx/>
                <a:latin typeface="Arial" charset="0"/>
                <a:ea typeface="黑体" panose="02010609060101010101" pitchFamily="49" charset="-122"/>
                <a:cs typeface="+mn-cs"/>
              </a:rPr>
              <a:t>7-8</a:t>
            </a:r>
          </a:p>
        </p:txBody>
      </p:sp>
    </p:spTree>
    <p:extLst>
      <p:ext uri="{BB962C8B-B14F-4D97-AF65-F5344CB8AC3E}">
        <p14:creationId xmlns:p14="http://schemas.microsoft.com/office/powerpoint/2010/main" val="4206852334"/>
      </p:ext>
    </p:extLst>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2517" name="Rectangle 9"/>
          <p:cNvSpPr>
            <a:spLocks noGrp="1" noChangeArrowheads="1"/>
          </p:cNvSpPr>
          <p:nvPr>
            <p:ph type="title"/>
          </p:nvPr>
        </p:nvSpPr>
        <p:spPr/>
        <p:txBody>
          <a:bodyPr/>
          <a:lstStyle/>
          <a:p>
            <a:pPr eaLnBrk="1" hangingPunct="1">
              <a:defRPr/>
            </a:pPr>
            <a:r>
              <a:rPr lang="zh-CN">
                <a:latin typeface="Arial Narrow" charset="0"/>
                <a:ea typeface="黑体" panose="02010609060101010101" pitchFamily="49" charset="-122"/>
                <a:cs typeface="+mj-cs"/>
              </a:rPr>
              <a:t>在没有温度控制的情况下存放食品</a:t>
            </a:r>
          </a:p>
        </p:txBody>
      </p:sp>
      <p:sp>
        <p:nvSpPr>
          <p:cNvPr id="193538" name="Rectangle 3"/>
          <p:cNvSpPr>
            <a:spLocks noGrp="1" noChangeArrowheads="1"/>
          </p:cNvSpPr>
          <p:nvPr>
            <p:ph idx="1"/>
          </p:nvPr>
        </p:nvSpPr>
        <p:spPr>
          <a:xfrm>
            <a:off x="409575" y="1143000"/>
            <a:ext cx="7102052" cy="4983163"/>
          </a:xfrm>
        </p:spPr>
        <p:txBody>
          <a:bodyPr/>
          <a:lstStyle/>
          <a:p>
            <a:pPr marL="0" indent="0" eaLnBrk="1" hangingPunct="1">
              <a:lnSpc>
                <a:spcPct val="100000"/>
              </a:lnSpc>
              <a:defRPr/>
            </a:pPr>
            <a:r>
              <a:rPr lang="zh-CN" dirty="0">
                <a:latin typeface="Arial Narrow" charset="0"/>
                <a:ea typeface="黑体" panose="02010609060101010101" pitchFamily="49" charset="-122"/>
                <a:cs typeface="+mn-cs"/>
              </a:rPr>
              <a:t>切开、切碎或切片时成为 TCS 的食品，以及密封在容器内，在打开容器时成为 TCS 的食品：</a:t>
            </a:r>
          </a:p>
          <a:p>
            <a:pPr lvl="1" eaLnBrk="1" hangingPunct="1">
              <a:defRPr/>
            </a:pPr>
            <a:r>
              <a:rPr lang="zh-CN" dirty="0">
                <a:latin typeface="Arial Narrow" charset="0"/>
                <a:ea typeface="黑体" panose="02010609060101010101" pitchFamily="49" charset="-122"/>
                <a:sym typeface="Symbol" panose="05050102010706020507" pitchFamily="18" charset="2"/>
              </a:rPr>
              <a:t>初始温度可以是 70</a:t>
            </a:r>
            <a:r>
              <a:rPr lang="zh-CN" altLang="zh-CN" dirty="0">
                <a:latin typeface="Arial Narrow" charset="0"/>
                <a:ea typeface="黑体" panose="02010609060101010101" pitchFamily="49" charset="-122"/>
              </a:rPr>
              <a:t>˚</a:t>
            </a:r>
            <a:r>
              <a:rPr lang="zh-CN" dirty="0">
                <a:latin typeface="Arial Narrow" charset="0"/>
                <a:ea typeface="黑体" panose="02010609060101010101" pitchFamily="49" charset="-122"/>
                <a:sym typeface="Symbol" panose="05050102010706020507" pitchFamily="18" charset="2"/>
              </a:rPr>
              <a:t>F (21</a:t>
            </a:r>
            <a:r>
              <a:rPr lang="zh-CN" altLang="zh-CN" dirty="0">
                <a:latin typeface="Arial Narrow" charset="0"/>
                <a:ea typeface="黑体" panose="02010609060101010101" pitchFamily="49" charset="-122"/>
              </a:rPr>
              <a:t>˚</a:t>
            </a:r>
            <a:r>
              <a:rPr lang="zh-CN" dirty="0">
                <a:latin typeface="Arial Narrow" charset="0"/>
                <a:ea typeface="黑体" panose="02010609060101010101" pitchFamily="49" charset="-122"/>
                <a:sym typeface="Symbol" panose="05050102010706020507" pitchFamily="18" charset="2"/>
              </a:rPr>
              <a:t>C) 或更低</a:t>
            </a:r>
          </a:p>
          <a:p>
            <a:pPr lvl="2" eaLnBrk="1" hangingPunct="1">
              <a:defRPr/>
            </a:pPr>
            <a:r>
              <a:rPr lang="zh-CN" dirty="0">
                <a:latin typeface="Arial Narrow" charset="0"/>
                <a:ea typeface="黑体" panose="02010609060101010101" pitchFamily="49" charset="-122"/>
              </a:rPr>
              <a:t>必须在 4 小时内丢弃</a:t>
            </a:r>
          </a:p>
          <a:p>
            <a:pPr lvl="2" eaLnBrk="1" hangingPunct="1">
              <a:defRPr/>
            </a:pPr>
            <a:r>
              <a:rPr lang="zh-CN" dirty="0">
                <a:latin typeface="Arial Narrow" charset="0"/>
                <a:ea typeface="黑体" panose="02010609060101010101" pitchFamily="49" charset="-122"/>
                <a:sym typeface="Symbol" panose="05050102010706020507" pitchFamily="18" charset="2"/>
              </a:rPr>
              <a:t>在 4 小时内不得超过 70</a:t>
            </a:r>
            <a:r>
              <a:rPr lang="zh-CN" altLang="zh-CN" dirty="0">
                <a:latin typeface="Arial Narrow" charset="0"/>
                <a:ea typeface="黑体" panose="02010609060101010101" pitchFamily="49" charset="-122"/>
              </a:rPr>
              <a:t>˚</a:t>
            </a:r>
            <a:r>
              <a:rPr lang="zh-CN" dirty="0">
                <a:latin typeface="Arial Narrow" charset="0"/>
                <a:ea typeface="黑体" panose="02010609060101010101" pitchFamily="49" charset="-122"/>
                <a:sym typeface="Symbol" panose="05050102010706020507" pitchFamily="18" charset="2"/>
              </a:rPr>
              <a:t>F (21</a:t>
            </a:r>
            <a:r>
              <a:rPr lang="zh-CN" altLang="zh-CN" dirty="0">
                <a:latin typeface="Arial Narrow" charset="0"/>
                <a:ea typeface="黑体" panose="02010609060101010101" pitchFamily="49" charset="-122"/>
              </a:rPr>
              <a:t>˚</a:t>
            </a:r>
            <a:r>
              <a:rPr lang="zh-CN" dirty="0">
                <a:latin typeface="Arial Narrow" charset="0"/>
                <a:ea typeface="黑体" panose="02010609060101010101" pitchFamily="49" charset="-122"/>
                <a:sym typeface="Symbol" panose="05050102010706020507" pitchFamily="18" charset="2"/>
              </a:rPr>
              <a:t>C)</a:t>
            </a:r>
          </a:p>
          <a:p>
            <a:pPr lvl="2" eaLnBrk="1" hangingPunct="1">
              <a:defRPr/>
            </a:pPr>
            <a:r>
              <a:rPr lang="zh-CN" dirty="0">
                <a:latin typeface="Arial Narrow" charset="0"/>
                <a:ea typeface="黑体" panose="02010609060101010101" pitchFamily="49" charset="-122"/>
              </a:rPr>
              <a:t>必须标记丢弃时间，即自产品成为 TCS 食品后 4 小时</a:t>
            </a:r>
          </a:p>
        </p:txBody>
      </p:sp>
      <p:sp>
        <p:nvSpPr>
          <p:cNvPr id="19251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sz="1200" b="0" i="0" u="none" strike="noStrike" cap="none" normalizeH="0" baseline="0" noProof="0">
                <a:ln>
                  <a:noFill/>
                </a:ln>
                <a:solidFill>
                  <a:srgbClr val="000000"/>
                </a:solidFill>
                <a:uLnTx/>
                <a:uFillTx/>
                <a:latin typeface="Arial" charset="0"/>
                <a:ea typeface="黑体" panose="02010609060101010101" pitchFamily="49" charset="-122"/>
                <a:cs typeface="+mn-cs"/>
              </a:rPr>
              <a:t>7-9</a:t>
            </a:r>
          </a:p>
        </p:txBody>
      </p:sp>
    </p:spTree>
    <p:extLst>
      <p:ext uri="{BB962C8B-B14F-4D97-AF65-F5344CB8AC3E}">
        <p14:creationId xmlns:p14="http://schemas.microsoft.com/office/powerpoint/2010/main" val="777105249"/>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a:t>
            </a:r>
            <a:r>
              <a:rPr lang="en-US" altLang="zh-CN" sz="1200" b="0" dirty="0">
                <a:solidFill>
                  <a:srgbClr val="000000"/>
                </a:solidFill>
                <a:cs typeface="+mn-cs"/>
                <a:sym typeface="Arial Narrow" panose="020B0606020202030204" pitchFamily="34" charset="0"/>
              </a:rPr>
              <a:t>10</a:t>
            </a:r>
            <a:endParaRPr lang="en-US" sz="1200" b="0" dirty="0">
              <a:solidFill>
                <a:srgbClr val="000000"/>
              </a:solidFill>
              <a:cs typeface="+mn-cs"/>
              <a:sym typeface="Arial Narrow" panose="020B0606020202030204" pitchFamily="34" charset="0"/>
            </a:endParaRPr>
          </a:p>
        </p:txBody>
      </p:sp>
      <p:pic>
        <p:nvPicPr>
          <p:cNvPr id="5" name="Picture Placeholder 4">
            <a:extLst>
              <a:ext uri="{FF2B5EF4-FFF2-40B4-BE49-F238E27FC236}">
                <a16:creationId xmlns:a16="http://schemas.microsoft.com/office/drawing/2014/main" id="{91473566-C5A6-4170-BCC3-14C4989376BD}"/>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p:spPr>
      </p:pic>
      <p:sp>
        <p:nvSpPr>
          <p:cNvPr id="193540"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在没有温度控制的情况下存放食品</a:t>
            </a:r>
          </a:p>
        </p:txBody>
      </p:sp>
      <p:sp>
        <p:nvSpPr>
          <p:cNvPr id="193541" name="Rectangle 11"/>
          <p:cNvSpPr>
            <a:spLocks noGrp="1" noChangeArrowheads="1"/>
          </p:cNvSpPr>
          <p:nvPr>
            <p:ph idx="1"/>
          </p:nvPr>
        </p:nvSpPr>
        <p:spPr>
          <a:xfrm>
            <a:off x="409574" y="1143000"/>
            <a:ext cx="5124239" cy="4983163"/>
          </a:xfrm>
        </p:spPr>
        <p:txBody>
          <a:bodyPr/>
          <a:lstStyle/>
          <a:p>
            <a:pPr marL="0" indent="0" eaLnBrk="1" hangingPunct="1">
              <a:lnSpc>
                <a:spcPct val="100000"/>
              </a:lnSpc>
              <a:defRPr/>
            </a:pPr>
            <a:r>
              <a:rPr lang="zh-CN" altLang="zh-CN" dirty="0">
                <a:latin typeface="Arial Narrow" charset="0"/>
                <a:ea typeface="黑体" panose="02010609060101010101" pitchFamily="49" charset="-122"/>
              </a:rPr>
              <a:t>如果符合以下条件，可以在没有温度控制的情况下将热即食 TCS 食品存放最多 4 小时：</a:t>
            </a:r>
            <a:endParaRPr lang="en-US"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在移出温度控制状态之前，食品应该在不低于 135</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˚F</a:t>
            </a:r>
            <a:r>
              <a:rPr lang="en-US" dirty="0">
                <a:latin typeface="Arial Narrow" panose="020B0606020202030204" pitchFamily="34" charset="0"/>
                <a:ea typeface="SimHei" panose="02010609060101010101" pitchFamily="49" charset="-122"/>
                <a:sym typeface="Arial Narrow" panose="020B0606020202030204" pitchFamily="34" charset="0"/>
              </a:rPr>
              <a:t> (57</a:t>
            </a:r>
            <a:r>
              <a:rPr lang="en-US" dirty="0">
                <a:solidFill>
                  <a:schemeClr val="tx1"/>
                </a:solidFill>
                <a:latin typeface="Arial Narrow" panose="020B0606020202030204" pitchFamily="34" charset="0"/>
                <a:ea typeface="SimHei" panose="02010609060101010101" pitchFamily="49" charset="-122"/>
                <a:sym typeface="Arial Narrow" panose="020B0606020202030204" pitchFamily="34" charset="0"/>
              </a:rPr>
              <a:t>˚C</a:t>
            </a:r>
            <a:r>
              <a:rPr lang="en-US" dirty="0">
                <a:latin typeface="Arial Narrow" panose="020B0606020202030204" pitchFamily="34" charset="0"/>
                <a:ea typeface="SimHei" panose="02010609060101010101" pitchFamily="49" charset="-122"/>
                <a:sym typeface="Arial Narrow" panose="020B0606020202030204" pitchFamily="34" charset="0"/>
              </a:rPr>
              <a:t>) 的温度下存放。</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食品包含标签，其中指定了何时必须丢弃该食品。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4 小时内售出或供应食品，否则将其丢弃。</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682750" lvl="2" eaLnBrk="1" hangingPunct="1">
              <a:buFont typeface="Wingdings"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3539"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sz="1200" b="0" i="0" u="none" strike="noStrike" cap="none" normalizeH="0" baseline="0" noProof="0">
                <a:ln>
                  <a:noFill/>
                </a:ln>
                <a:solidFill>
                  <a:srgbClr val="000000"/>
                </a:solidFill>
                <a:uLnTx/>
                <a:uFillTx/>
                <a:latin typeface="Arial" charset="0"/>
                <a:ea typeface="黑体" panose="02010609060101010101" pitchFamily="49" charset="-122"/>
                <a:cs typeface="+mn-cs"/>
              </a:rPr>
              <a:t>7-11</a:t>
            </a:r>
          </a:p>
        </p:txBody>
      </p:sp>
      <p:sp>
        <p:nvSpPr>
          <p:cNvPr id="193540" name="Rectangle 9"/>
          <p:cNvSpPr>
            <a:spLocks noGrp="1" noChangeArrowheads="1"/>
          </p:cNvSpPr>
          <p:nvPr>
            <p:ph type="title"/>
          </p:nvPr>
        </p:nvSpPr>
        <p:spPr/>
        <p:txBody>
          <a:bodyPr/>
          <a:lstStyle/>
          <a:p>
            <a:pPr eaLnBrk="1" hangingPunct="1">
              <a:defRPr/>
            </a:pPr>
            <a:r>
              <a:rPr lang="zh-CN">
                <a:latin typeface="Arial Narrow" charset="0"/>
                <a:ea typeface="黑体" panose="02010609060101010101" pitchFamily="49" charset="-122"/>
                <a:cs typeface="+mj-cs"/>
              </a:rPr>
              <a:t>在没有温度控制的情况下存放食品</a:t>
            </a:r>
          </a:p>
        </p:txBody>
      </p:sp>
      <p:sp>
        <p:nvSpPr>
          <p:cNvPr id="193541" name="Rectangle 11"/>
          <p:cNvSpPr>
            <a:spLocks noGrp="1" noChangeArrowheads="1"/>
          </p:cNvSpPr>
          <p:nvPr>
            <p:ph idx="1"/>
          </p:nvPr>
        </p:nvSpPr>
        <p:spPr>
          <a:xfrm>
            <a:off x="409575" y="1143000"/>
            <a:ext cx="5521668" cy="4983163"/>
          </a:xfrm>
        </p:spPr>
        <p:txBody>
          <a:bodyPr/>
          <a:lstStyle/>
          <a:p>
            <a:pPr marL="0" indent="0" eaLnBrk="1" hangingPunct="1">
              <a:defRPr/>
            </a:pPr>
            <a:r>
              <a:rPr lang="zh-CN">
                <a:latin typeface="Arial Narrow" charset="0"/>
                <a:ea typeface="黑体" panose="02010609060101010101" pitchFamily="49" charset="-122"/>
                <a:cs typeface="+mn-cs"/>
              </a:rPr>
              <a:t>要获得监管部门批准： </a:t>
            </a:r>
          </a:p>
          <a:p>
            <a:pPr lvl="1" eaLnBrk="1" hangingPunct="1">
              <a:defRPr/>
            </a:pPr>
            <a:r>
              <a:rPr lang="zh-CN">
                <a:latin typeface="Arial Narrow" charset="0"/>
                <a:ea typeface="黑体" panose="02010609060101010101" pitchFamily="49" charset="-122"/>
              </a:rPr>
              <a:t>准备书面程序。</a:t>
            </a:r>
          </a:p>
          <a:p>
            <a:pPr lvl="1" eaLnBrk="1" hangingPunct="1">
              <a:defRPr/>
            </a:pPr>
            <a:r>
              <a:rPr lang="zh-CN">
                <a:latin typeface="Arial Narrow" charset="0"/>
                <a:ea typeface="黑体" panose="02010609060101010101" pitchFamily="49" charset="-122"/>
              </a:rPr>
              <a:t>提前获得书面批准。</a:t>
            </a:r>
          </a:p>
          <a:p>
            <a:pPr lvl="1" eaLnBrk="1" hangingPunct="1">
              <a:defRPr/>
            </a:pPr>
            <a:r>
              <a:rPr lang="zh-CN">
                <a:latin typeface="Arial Narrow" charset="0"/>
                <a:ea typeface="黑体" panose="02010609060101010101" pitchFamily="49" charset="-122"/>
              </a:rPr>
              <a:t>维护程序。</a:t>
            </a:r>
          </a:p>
          <a:p>
            <a:pPr lvl="1" eaLnBrk="1" hangingPunct="1">
              <a:defRPr/>
            </a:pPr>
            <a:r>
              <a:rPr lang="zh-CN">
                <a:latin typeface="Arial Narrow" charset="0"/>
                <a:ea typeface="黑体" panose="02010609060101010101" pitchFamily="49" charset="-122"/>
              </a:rPr>
              <a:t>确保提供这些程序。</a:t>
            </a:r>
          </a:p>
          <a:p>
            <a:pPr marL="1682750" lvl="2" eaLnBrk="1" hangingPunct="1">
              <a:buFont typeface="Wingdings" charset="0"/>
              <a:buNone/>
              <a:defRPr/>
            </a:pPr>
            <a:endParaRPr lang="en-US" dirty="0">
              <a:latin typeface="Arial Narrow" charset="0"/>
              <a:ea typeface="黑体" panose="02010609060101010101" pitchFamily="49" charset="-122"/>
            </a:endParaRPr>
          </a:p>
        </p:txBody>
      </p:sp>
    </p:spTree>
    <p:custDataLst>
      <p:tags r:id="rId1"/>
    </p:custDataLst>
    <p:extLst>
      <p:ext uri="{BB962C8B-B14F-4D97-AF65-F5344CB8AC3E}">
        <p14:creationId xmlns:p14="http://schemas.microsoft.com/office/powerpoint/2010/main" val="472153727"/>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253973C-6832-4805-8CFE-C7A44DF92E9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94565"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厨房员工供应食品的指引</a:t>
            </a:r>
          </a:p>
        </p:txBody>
      </p:sp>
      <p:sp>
        <p:nvSpPr>
          <p:cNvPr id="195586" name="Rectangle 3"/>
          <p:cNvSpPr>
            <a:spLocks noGrp="1" noChangeArrowheads="1"/>
          </p:cNvSpPr>
          <p:nvPr>
            <p:ph idx="1"/>
          </p:nvPr>
        </p:nvSpPr>
        <p:spPr>
          <a:xfrm>
            <a:off x="409575" y="1143000"/>
            <a:ext cx="5583452" cy="4983163"/>
          </a:xfrm>
        </p:spPr>
        <p:txBody>
          <a:bodyPr/>
          <a:lstStyle/>
          <a:p>
            <a:pPr marL="0" indent="0" eaLnBrk="1" hangingPunct="1">
              <a:buFont typeface="Wingdings" pitchFamily="2" charset="2"/>
              <a:buNone/>
              <a:tabLst>
                <a:tab pos="1028700" algn="l"/>
              </a:tabLst>
              <a:defRPr/>
            </a:pPr>
            <a:r>
              <a:rPr dirty="0">
                <a:latin typeface="Arial Narrow" panose="020B0606020202030204" pitchFamily="34" charset="0"/>
                <a:ea typeface="SimHei" panose="02010609060101010101" pitchFamily="49" charset="-122"/>
                <a:sym typeface="Arial Narrow" panose="020B0606020202030204" pitchFamily="34" charset="0"/>
              </a:rPr>
              <a:t>在供应食品时预防污染：</a:t>
            </a:r>
            <a:endParaRPr lang="zh-CN" sz="2000" i="1" dirty="0">
              <a:solidFill>
                <a:srgbClr val="000000"/>
              </a:solidFill>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避免裸手接触即食食物：</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佩戴一次性手套。</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使用小铲、夹子、熟食包装纸或其他厨房用具。</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tabLst>
                <a:tab pos="1028700" algn="l"/>
              </a:tabLst>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使用干净并已消毒的厨房用具供应食品：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tabLst>
                <a:tab pos="1028700" algn="l"/>
              </a:tabLst>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每种食品都应使用分类的独立厨房用具。</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tabLst>
                <a:tab pos="1028700" algn="l"/>
              </a:tabLst>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在完成每项任务之后，厨房用具都要清洁和消毒。</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tabLst>
                <a:tab pos="1028700" algn="l"/>
              </a:tabLst>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如果持续使用厨房用具，至少每 4 小时进行一次清洁和消毒。</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9456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a:t>
            </a:r>
            <a:r>
              <a:rPr lang="en-US" altLang="zh-CN" sz="1200" b="0" dirty="0">
                <a:solidFill>
                  <a:srgbClr val="000000"/>
                </a:solidFill>
                <a:cs typeface="+mn-cs"/>
                <a:sym typeface="Arial Narrow" panose="020B0606020202030204" pitchFamily="34" charset="0"/>
              </a:rPr>
              <a:t>12</a:t>
            </a:r>
            <a:endParaRPr lang="en-US" sz="1200" b="0" dirty="0">
              <a:solidFill>
                <a:srgbClr val="000000"/>
              </a:solidFill>
              <a:cs typeface="+mn-cs"/>
              <a:sym typeface="Arial Narrow" panose="020B0606020202030204" pitchFamily="34" charset="0"/>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厨房员工供应食品的指引</a:t>
            </a:r>
          </a:p>
        </p:txBody>
      </p:sp>
      <p:sp>
        <p:nvSpPr>
          <p:cNvPr id="195586" name="Rectangle 3"/>
          <p:cNvSpPr>
            <a:spLocks noGrp="1" noChangeArrowheads="1"/>
          </p:cNvSpPr>
          <p:nvPr>
            <p:ph idx="1"/>
          </p:nvPr>
        </p:nvSpPr>
        <p:spPr>
          <a:xfrm>
            <a:off x="409575" y="1143000"/>
            <a:ext cx="5790057" cy="4983163"/>
          </a:xfrm>
        </p:spPr>
        <p:txBody>
          <a:bodyPr/>
          <a:lstStyle/>
          <a:p>
            <a:pPr marL="0" indent="0"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在供应食品时预防污染</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使用前后正确地存放供餐用具：</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将供餐用具放在食品中，让把手伸出容器边缘上方。</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将其放在干净并已消毒的食品接触面上。</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可选：将勺子或铲子存放在流动的自来水下或装水的容器中</a:t>
            </a:r>
            <a:r>
              <a:rPr dirty="0">
                <a:latin typeface="Arial Narrow" panose="020B0606020202030204" pitchFamily="34" charset="0"/>
                <a:ea typeface="SimHei" panose="02010609060101010101" pitchFamily="49" charset="-122"/>
                <a:sym typeface="Arial Narrow" panose="020B0606020202030204" pitchFamily="34" charset="0"/>
              </a:rPr>
              <a:t>，温度不低于 135˚F (57˚C)。</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7-1</a:t>
            </a:r>
            <a:r>
              <a:rPr lang="en-US" altLang="zh-CN" sz="1200" b="0" dirty="0">
                <a:solidFill>
                  <a:srgbClr val="000000"/>
                </a:solidFill>
                <a:cs typeface="+mn-cs"/>
                <a:sym typeface="Arial Narrow" panose="020B0606020202030204" pitchFamily="34" charset="0"/>
              </a:rPr>
              <a:t>3</a:t>
            </a:r>
            <a:endParaRPr lang="en-US" sz="1200" b="0" dirty="0">
              <a:solidFill>
                <a:srgbClr val="000000"/>
              </a:solidFill>
              <a:cs typeface="+mn-cs"/>
              <a:sym typeface="Arial Narrow" panose="020B0606020202030204" pitchFamily="34" charset="0"/>
            </a:endParaRPr>
          </a:p>
        </p:txBody>
      </p:sp>
      <p:pic>
        <p:nvPicPr>
          <p:cNvPr id="7" name="Picture Placeholder 3">
            <a:extLst>
              <a:ext uri="{FF2B5EF4-FFF2-40B4-BE49-F238E27FC236}">
                <a16:creationId xmlns:a16="http://schemas.microsoft.com/office/drawing/2014/main" id="{4253973C-6832-4805-8CFE-C7A44DF92E9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厨房员工供应食品的指引</a:t>
            </a:r>
          </a:p>
        </p:txBody>
      </p:sp>
      <p:sp>
        <p:nvSpPr>
          <p:cNvPr id="195586" name="Rectangle 3"/>
          <p:cNvSpPr>
            <a:spLocks noGrp="1" noChangeArrowheads="1"/>
          </p:cNvSpPr>
          <p:nvPr>
            <p:ph idx="1"/>
          </p:nvPr>
        </p:nvSpPr>
        <p:spPr/>
        <p:txBody>
          <a:bodyPr/>
          <a:lstStyle/>
          <a:p>
            <a:pPr marL="0" indent="0"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在供应食品时预防污染</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仅当外卖容器符合以下条件时，方可补充该容器：</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设计为可重复使用</a:t>
            </a: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由餐饮机构提供给客人</a:t>
            </a: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已经正确地清洁和消毒</a:t>
            </a:r>
          </a:p>
          <a:p>
            <a:pPr lvl="2" eaLnBrk="1" hangingPunct="1">
              <a:defRPr/>
            </a:pP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7-1</a:t>
            </a:r>
            <a:r>
              <a:rPr lang="en-US" altLang="zh-CN" sz="1200" b="0" dirty="0">
                <a:solidFill>
                  <a:srgbClr val="000000"/>
                </a:solidFill>
                <a:cs typeface="+mn-cs"/>
                <a:sym typeface="Arial Narrow" panose="020B0606020202030204" pitchFamily="34" charset="0"/>
              </a:rPr>
              <a:t>4</a:t>
            </a:r>
            <a:endParaRPr lang="en-US" sz="1200" b="0" dirty="0">
              <a:solidFill>
                <a:srgbClr val="000000"/>
              </a:solidFill>
              <a:cs typeface="+mn-cs"/>
              <a:sym typeface="Arial Narrow" panose="020B0606020202030204" pitchFamily="34" charset="0"/>
            </a:endParaRPr>
          </a:p>
        </p:txBody>
      </p:sp>
    </p:spTree>
    <p:extLst>
      <p:ext uri="{BB962C8B-B14F-4D97-AF65-F5344CB8AC3E}">
        <p14:creationId xmlns:p14="http://schemas.microsoft.com/office/powerpoint/2010/main" val="413195147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最有可能变得不安全的食物</a:t>
            </a:r>
          </a:p>
        </p:txBody>
      </p:sp>
      <p:sp>
        <p:nvSpPr>
          <p:cNvPr id="10" name="Picture Placeholder 9"/>
          <p:cNvSpPr>
            <a:spLocks noGrp="1"/>
          </p:cNvSpPr>
          <p:nvPr>
            <p:ph type="pic" sz="quarter" idx="28"/>
          </p:nvPr>
        </p:nvSpPr>
        <p:spPr/>
      </p:sp>
      <p:sp>
        <p:nvSpPr>
          <p:cNvPr id="32771" name="Rectangle 3"/>
          <p:cNvSpPr>
            <a:spLocks noGrp="1" noChangeArrowheads="1"/>
          </p:cNvSpPr>
          <p:nvPr>
            <p:ph idx="1"/>
          </p:nvPr>
        </p:nvSpPr>
        <p:spPr/>
        <p:txBody>
          <a:bodyPr/>
          <a:lstStyle/>
          <a:p>
            <a:pPr marL="0" indent="0"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TCS 食品：</a:t>
            </a:r>
          </a:p>
        </p:txBody>
      </p:sp>
      <p:sp>
        <p:nvSpPr>
          <p:cNvPr id="3277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1-22</a:t>
            </a:r>
          </a:p>
        </p:txBody>
      </p:sp>
      <p:sp>
        <p:nvSpPr>
          <p:cNvPr id="2" name="Picture Placeholder 1"/>
          <p:cNvSpPr>
            <a:spLocks noGrp="1"/>
          </p:cNvSpPr>
          <p:nvPr>
            <p:ph type="pic" sz="quarter" idx="29"/>
          </p:nvPr>
        </p:nvSpPr>
        <p:spPr/>
      </p:sp>
      <p:sp>
        <p:nvSpPr>
          <p:cNvPr id="4" name="Picture Placeholder 3"/>
          <p:cNvSpPr>
            <a:spLocks noGrp="1"/>
          </p:cNvSpPr>
          <p:nvPr>
            <p:ph type="pic" sz="quarter" idx="30"/>
          </p:nvPr>
        </p:nvSpPr>
        <p:spPr/>
      </p:sp>
      <p:pic>
        <p:nvPicPr>
          <p:cNvPr id="28" name="Picture Placeholder 18"/>
          <p:cNvPicPr>
            <a:picLocks noChangeAspect="1"/>
          </p:cNvPicPr>
          <p:nvPr/>
        </p:nvPicPr>
        <p:blipFill rotWithShape="1">
          <a:blip r:embed="rId3" cstate="screen">
            <a:extLst>
              <a:ext uri="{28A0092B-C50C-407E-A947-70E740481C1C}">
                <a14:useLocalDpi xmlns:a14="http://schemas.microsoft.com/office/drawing/2010/main"/>
              </a:ext>
            </a:extLst>
          </a:blip>
          <a:srcRect l="-16850" r="-13975"/>
          <a:stretch/>
        </p:blipFill>
        <p:spPr bwMode="auto">
          <a:xfrm>
            <a:off x="6278865" y="4084982"/>
            <a:ext cx="2526061" cy="1812789"/>
          </a:xfrm>
          <a:prstGeom prst="roundRect">
            <a:avLst>
              <a:gd name="adj" fmla="val 11021"/>
            </a:avLst>
          </a:prstGeom>
          <a:solidFill>
            <a:srgbClr val="FCFDFF"/>
          </a:solidFill>
          <a:ln w="3175" cap="flat" cmpd="sng" algn="ctr">
            <a:solidFill>
              <a:schemeClr val="tx1"/>
            </a:solidFill>
            <a:prstDash val="soli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29" name="Picture Placeholder 17"/>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3406458" y="4084982"/>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30" name="Picture Placeholder 1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bwMode="auto">
          <a:xfrm>
            <a:off x="543986" y="4084982"/>
            <a:ext cx="2526061" cy="1812789"/>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32" name="Picture Placeholder 21"/>
          <p:cNvPicPr>
            <a:picLocks noGrp="1" noChangeAspect="1"/>
          </p:cNvPicPr>
          <p:nvPr>
            <p:ph type="pic" sz="quarter" idx="12"/>
          </p:nvPr>
        </p:nvPicPr>
        <p:blipFill rotWithShape="1">
          <a:blip r:embed="rId6" cstate="screen">
            <a:extLst>
              <a:ext uri="{28A0092B-C50C-407E-A947-70E740481C1C}">
                <a14:useLocalDpi xmlns:a14="http://schemas.microsoft.com/office/drawing/2010/main"/>
              </a:ext>
            </a:extLst>
          </a:blip>
          <a:srcRect/>
          <a:stretch/>
        </p:blipFill>
        <p:spPr>
          <a:ln w="3175">
            <a:solidFill>
              <a:schemeClr val="tx1"/>
            </a:solidFill>
          </a:ln>
        </p:spPr>
      </p:pic>
      <p:pic>
        <p:nvPicPr>
          <p:cNvPr id="33" name="Picture Placeholder 7"/>
          <p:cNvPicPr>
            <a:picLocks noGrp="1" noChangeAspect="1"/>
          </p:cNvPicPr>
          <p:nvPr>
            <p:ph type="pic" sz="quarter" idx="26"/>
          </p:nvPr>
        </p:nvPicPr>
        <p:blipFill rotWithShape="1">
          <a:blip r:embed="rId7" cstate="screen">
            <a:extLst>
              <a:ext uri="{28A0092B-C50C-407E-A947-70E740481C1C}">
                <a14:useLocalDpi xmlns:a14="http://schemas.microsoft.com/office/drawing/2010/main"/>
              </a:ext>
            </a:extLst>
          </a:blip>
          <a:srcRect/>
          <a:stretch/>
        </p:blipFill>
        <p:spPr>
          <a:ln w="3175">
            <a:solidFill>
              <a:schemeClr val="tx1"/>
            </a:solidFill>
          </a:ln>
        </p:spPr>
      </p:pic>
      <p:pic>
        <p:nvPicPr>
          <p:cNvPr id="34" name="Picture Placeholder 9"/>
          <p:cNvPicPr>
            <a:picLocks noGrp="1" noChangeAspect="1"/>
          </p:cNvPicPr>
          <p:nvPr>
            <p:ph type="pic" sz="quarter" idx="27"/>
          </p:nvPr>
        </p:nvPicPr>
        <p:blipFill rotWithShape="1">
          <a:blip r:embed="rId8" cstate="screen">
            <a:extLst>
              <a:ext uri="{28A0092B-C50C-407E-A947-70E740481C1C}">
                <a14:useLocalDpi xmlns:a14="http://schemas.microsoft.com/office/drawing/2010/main"/>
              </a:ext>
            </a:extLst>
          </a:blip>
          <a:srcRect/>
          <a:stretch/>
        </p:blipFill>
        <p:spPr>
          <a:ln w="3175">
            <a:solidFill>
              <a:schemeClr val="tx1"/>
            </a:solidFill>
          </a:ln>
        </p:spPr>
      </p:pic>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9"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厨房员工供应食品的指引</a:t>
            </a:r>
          </a:p>
        </p:txBody>
      </p:sp>
      <p:sp>
        <p:nvSpPr>
          <p:cNvPr id="195586" name="Rectangle 3"/>
          <p:cNvSpPr>
            <a:spLocks noGrp="1" noChangeArrowheads="1"/>
          </p:cNvSpPr>
          <p:nvPr>
            <p:ph idx="1"/>
          </p:nvPr>
        </p:nvSpPr>
        <p:spPr/>
        <p:txBody>
          <a:bodyPr/>
          <a:lstStyle/>
          <a:p>
            <a:pPr marL="0" indent="0"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在供应食品时预防污染</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solidFill>
                <a:srgbClr val="000000"/>
              </a:solidFill>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外卖饮料容器如果符合以下条件，则可以进行补充：</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饮料不是 TCS 食品。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容器是为同一客人补充的。</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容器可以有效地清洁。</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容器在补充前会用新鲜的加压热水清洗。</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000000"/>
                </a:solidFill>
                <a:latin typeface="Arial Narrow" panose="020B0606020202030204" pitchFamily="34" charset="0"/>
                <a:ea typeface="SimHei" panose="02010609060101010101" pitchFamily="49" charset="-122"/>
                <a:sym typeface="Arial Narrow" panose="020B0606020202030204" pitchFamily="34" charset="0"/>
              </a:rPr>
              <a:t>容器由餐饮机构的工作人员或由客人按照可预防污染的流程进行补充。</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1955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7-1</a:t>
            </a:r>
            <a:r>
              <a:rPr lang="en-US" altLang="zh-CN" sz="1200" b="0" dirty="0">
                <a:solidFill>
                  <a:srgbClr val="000000"/>
                </a:solidFill>
                <a:cs typeface="+mn-cs"/>
                <a:sym typeface="Arial Narrow" panose="020B0606020202030204" pitchFamily="34" charset="0"/>
              </a:rPr>
              <a:t>5</a:t>
            </a:r>
            <a:endParaRPr lang="en-US" sz="1200" b="0" dirty="0">
              <a:solidFill>
                <a:srgbClr val="000000"/>
              </a:solidFill>
              <a:cs typeface="+mn-cs"/>
              <a:sym typeface="Arial Narrow" panose="020B0606020202030204" pitchFamily="34" charset="0"/>
            </a:endParaRPr>
          </a:p>
        </p:txBody>
      </p:sp>
    </p:spTree>
    <p:extLst>
      <p:ext uri="{BB962C8B-B14F-4D97-AF65-F5344CB8AC3E}">
        <p14:creationId xmlns:p14="http://schemas.microsoft.com/office/powerpoint/2010/main" val="1175768761"/>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25" name="Rectangle 3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供餐员工供应食品的指引</a:t>
            </a:r>
          </a:p>
        </p:txBody>
      </p:sp>
      <p:sp>
        <p:nvSpPr>
          <p:cNvPr id="16" name="Content Placeholder 15"/>
          <p:cNvSpPr>
            <a:spLocks noGrp="1"/>
          </p:cNvSpPr>
          <p:nvPr>
            <p:ph idx="1"/>
          </p:nvPr>
        </p:nvSpPr>
        <p:spPr/>
        <p:txBody>
          <a:bodyPr/>
          <a:lstStyle/>
          <a:p>
            <a:r>
              <a:rPr lang="en-US" sz="2800" dirty="0">
                <a:latin typeface="Arial Narrow" panose="020B0606020202030204" pitchFamily="34" charset="0"/>
                <a:ea typeface="SimHei" panose="02010609060101010101" pitchFamily="49" charset="-122"/>
                <a:sym typeface="Arial Narrow" panose="020B0606020202030204" pitchFamily="34" charset="0"/>
              </a:rPr>
              <a:t>处理餐具和玻璃制品</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3" name="Picture Placeholder 2">
            <a:extLst>
              <a:ext uri="{FF2B5EF4-FFF2-40B4-BE49-F238E27FC236}">
                <a16:creationId xmlns:a16="http://schemas.microsoft.com/office/drawing/2014/main" id="{CC6141FE-2C48-4C42-98FE-3B003F623966}"/>
              </a:ext>
            </a:extLst>
          </p:cNvPr>
          <p:cNvPicPr>
            <a:picLocks noGrp="1" noChangeAspect="1"/>
          </p:cNvPicPr>
          <p:nvPr>
            <p:ph type="pic" sz="quarter" idx="32"/>
          </p:nvPr>
        </p:nvPicPr>
        <p:blipFill rotWithShape="1">
          <a:blip r:embed="rId3" cstate="screen">
            <a:extLst>
              <a:ext uri="{28A0092B-C50C-407E-A947-70E740481C1C}">
                <a14:useLocalDpi xmlns:a14="http://schemas.microsoft.com/office/drawing/2010/main"/>
              </a:ext>
            </a:extLst>
          </a:blip>
          <a:srcRect/>
          <a:stretch/>
        </p:blipFill>
        <p:spPr>
          <a:xfrm>
            <a:off x="582988" y="2523173"/>
            <a:ext cx="1613528" cy="1157924"/>
          </a:xfrm>
        </p:spPr>
      </p:pic>
      <p:pic>
        <p:nvPicPr>
          <p:cNvPr id="9" name="Picture Placeholder 8">
            <a:extLst>
              <a:ext uri="{FF2B5EF4-FFF2-40B4-BE49-F238E27FC236}">
                <a16:creationId xmlns:a16="http://schemas.microsoft.com/office/drawing/2014/main" id="{E757F43F-597E-47EC-9864-55B66E34F9DB}"/>
              </a:ext>
            </a:extLst>
          </p:cNvPr>
          <p:cNvPicPr>
            <a:picLocks noGrp="1" noChangeAspect="1"/>
          </p:cNvPicPr>
          <p:nvPr>
            <p:ph type="pic" sz="quarter" idx="33"/>
          </p:nvPr>
        </p:nvPicPr>
        <p:blipFill rotWithShape="1">
          <a:blip r:embed="rId4" cstate="screen">
            <a:extLst>
              <a:ext uri="{28A0092B-C50C-407E-A947-70E740481C1C}">
                <a14:useLocalDpi xmlns:a14="http://schemas.microsoft.com/office/drawing/2010/main"/>
              </a:ext>
            </a:extLst>
          </a:blip>
          <a:srcRect/>
          <a:stretch/>
        </p:blipFill>
        <p:spPr>
          <a:xfrm>
            <a:off x="2252762" y="2523173"/>
            <a:ext cx="1613528" cy="1157924"/>
          </a:xfrm>
        </p:spPr>
      </p:pic>
      <p:pic>
        <p:nvPicPr>
          <p:cNvPr id="29" name="Picture Placeholder 28">
            <a:extLst>
              <a:ext uri="{FF2B5EF4-FFF2-40B4-BE49-F238E27FC236}">
                <a16:creationId xmlns:a16="http://schemas.microsoft.com/office/drawing/2014/main" id="{BDFC151B-99CA-486C-B548-310C01EBDB32}"/>
              </a:ext>
            </a:extLst>
          </p:cNvPr>
          <p:cNvPicPr>
            <a:picLocks noGrp="1" noChangeAspect="1"/>
          </p:cNvPicPr>
          <p:nvPr>
            <p:ph type="pic" sz="quarter" idx="34"/>
          </p:nvPr>
        </p:nvPicPr>
        <p:blipFill rotWithShape="1">
          <a:blip r:embed="rId5" cstate="screen">
            <a:extLst>
              <a:ext uri="{28A0092B-C50C-407E-A947-70E740481C1C}">
                <a14:useLocalDpi xmlns:a14="http://schemas.microsoft.com/office/drawing/2010/main"/>
              </a:ext>
            </a:extLst>
          </a:blip>
          <a:srcRect/>
          <a:stretch/>
        </p:blipFill>
        <p:spPr>
          <a:xfrm>
            <a:off x="3912597" y="2523173"/>
            <a:ext cx="1613528" cy="1157924"/>
          </a:xfrm>
        </p:spPr>
      </p:pic>
      <p:pic>
        <p:nvPicPr>
          <p:cNvPr id="196615" name="Picture Placeholder 196614">
            <a:extLst>
              <a:ext uri="{FF2B5EF4-FFF2-40B4-BE49-F238E27FC236}">
                <a16:creationId xmlns:a16="http://schemas.microsoft.com/office/drawing/2014/main" id="{0E2721B2-E0B9-4C4C-B32E-31ADCD0B3727}"/>
              </a:ext>
            </a:extLst>
          </p:cNvPr>
          <p:cNvPicPr>
            <a:picLocks noGrp="1" noChangeAspect="1"/>
          </p:cNvPicPr>
          <p:nvPr>
            <p:ph type="pic" sz="quarter" idx="35"/>
          </p:nvPr>
        </p:nvPicPr>
        <p:blipFill rotWithShape="1">
          <a:blip r:embed="rId6" cstate="screen">
            <a:extLst>
              <a:ext uri="{28A0092B-C50C-407E-A947-70E740481C1C}">
                <a14:useLocalDpi xmlns:a14="http://schemas.microsoft.com/office/drawing/2010/main"/>
              </a:ext>
            </a:extLst>
          </a:blip>
          <a:srcRect/>
          <a:stretch/>
        </p:blipFill>
        <p:spPr>
          <a:xfrm>
            <a:off x="5592311" y="2523173"/>
            <a:ext cx="1613528" cy="1157924"/>
          </a:xfrm>
        </p:spPr>
      </p:pic>
      <p:pic>
        <p:nvPicPr>
          <p:cNvPr id="196619" name="Picture Placeholder 196618">
            <a:extLst>
              <a:ext uri="{FF2B5EF4-FFF2-40B4-BE49-F238E27FC236}">
                <a16:creationId xmlns:a16="http://schemas.microsoft.com/office/drawing/2014/main" id="{EED209A0-D82E-4656-9FAD-93F826FB99F2}"/>
              </a:ext>
            </a:extLst>
          </p:cNvPr>
          <p:cNvPicPr>
            <a:picLocks noGrp="1" noChangeAspect="1"/>
          </p:cNvPicPr>
          <p:nvPr>
            <p:ph type="pic" sz="quarter" idx="36"/>
          </p:nvPr>
        </p:nvPicPr>
        <p:blipFill rotWithShape="1">
          <a:blip r:embed="rId7" cstate="screen">
            <a:extLst>
              <a:ext uri="{28A0092B-C50C-407E-A947-70E740481C1C}">
                <a14:useLocalDpi xmlns:a14="http://schemas.microsoft.com/office/drawing/2010/main"/>
              </a:ext>
            </a:extLst>
          </a:blip>
          <a:srcRect/>
          <a:stretch/>
        </p:blipFill>
        <p:spPr>
          <a:xfrm>
            <a:off x="7262085" y="2533113"/>
            <a:ext cx="1613528" cy="1157924"/>
          </a:xfrm>
        </p:spPr>
      </p:pic>
      <p:pic>
        <p:nvPicPr>
          <p:cNvPr id="5" name="Picture Placeholder 4">
            <a:extLst>
              <a:ext uri="{FF2B5EF4-FFF2-40B4-BE49-F238E27FC236}">
                <a16:creationId xmlns:a16="http://schemas.microsoft.com/office/drawing/2014/main" id="{4BE5193D-461A-4D24-8F92-76F9894C1154}"/>
              </a:ext>
            </a:extLst>
          </p:cNvPr>
          <p:cNvPicPr>
            <a:picLocks noGrp="1" noChangeAspect="1"/>
          </p:cNvPicPr>
          <p:nvPr>
            <p:ph type="pic" sz="quarter" idx="37"/>
          </p:nvPr>
        </p:nvPicPr>
        <p:blipFill rotWithShape="1">
          <a:blip r:embed="rId8" cstate="screen">
            <a:extLst>
              <a:ext uri="{28A0092B-C50C-407E-A947-70E740481C1C}">
                <a14:useLocalDpi xmlns:a14="http://schemas.microsoft.com/office/drawing/2010/main"/>
              </a:ext>
            </a:extLst>
          </a:blip>
          <a:srcRect/>
          <a:stretch/>
        </p:blipFill>
        <p:spPr>
          <a:xfrm>
            <a:off x="582988" y="4719720"/>
            <a:ext cx="1613528" cy="1157924"/>
          </a:xfrm>
        </p:spPr>
      </p:pic>
      <p:pic>
        <p:nvPicPr>
          <p:cNvPr id="12" name="Picture Placeholder 11">
            <a:extLst>
              <a:ext uri="{FF2B5EF4-FFF2-40B4-BE49-F238E27FC236}">
                <a16:creationId xmlns:a16="http://schemas.microsoft.com/office/drawing/2014/main" id="{8420DD6D-2295-4F2C-B1AE-74B8138FCEC9}"/>
              </a:ext>
            </a:extLst>
          </p:cNvPr>
          <p:cNvPicPr>
            <a:picLocks noGrp="1" noChangeAspect="1"/>
          </p:cNvPicPr>
          <p:nvPr>
            <p:ph type="pic" sz="quarter" idx="38"/>
          </p:nvPr>
        </p:nvPicPr>
        <p:blipFill rotWithShape="1">
          <a:blip r:embed="rId9" cstate="screen">
            <a:extLst>
              <a:ext uri="{28A0092B-C50C-407E-A947-70E740481C1C}">
                <a14:useLocalDpi xmlns:a14="http://schemas.microsoft.com/office/drawing/2010/main"/>
              </a:ext>
            </a:extLst>
          </a:blip>
          <a:srcRect/>
          <a:stretch/>
        </p:blipFill>
        <p:spPr>
          <a:xfrm>
            <a:off x="2252762" y="4719720"/>
            <a:ext cx="1613528" cy="1157924"/>
          </a:xfrm>
        </p:spPr>
      </p:pic>
      <p:pic>
        <p:nvPicPr>
          <p:cNvPr id="196611" name="Picture Placeholder 196610">
            <a:extLst>
              <a:ext uri="{FF2B5EF4-FFF2-40B4-BE49-F238E27FC236}">
                <a16:creationId xmlns:a16="http://schemas.microsoft.com/office/drawing/2014/main" id="{C70E7D7B-84C7-471C-B244-294BA78BF449}"/>
              </a:ext>
            </a:extLst>
          </p:cNvPr>
          <p:cNvPicPr>
            <a:picLocks noGrp="1" noChangeAspect="1"/>
          </p:cNvPicPr>
          <p:nvPr>
            <p:ph type="pic" sz="quarter" idx="39"/>
          </p:nvPr>
        </p:nvPicPr>
        <p:blipFill rotWithShape="1">
          <a:blip r:embed="rId10" cstate="screen">
            <a:extLst>
              <a:ext uri="{28A0092B-C50C-407E-A947-70E740481C1C}">
                <a14:useLocalDpi xmlns:a14="http://schemas.microsoft.com/office/drawing/2010/main"/>
              </a:ext>
            </a:extLst>
          </a:blip>
          <a:srcRect/>
          <a:stretch/>
        </p:blipFill>
        <p:spPr>
          <a:xfrm>
            <a:off x="3912597" y="4719720"/>
            <a:ext cx="1613528" cy="1157924"/>
          </a:xfrm>
        </p:spPr>
      </p:pic>
      <p:pic>
        <p:nvPicPr>
          <p:cNvPr id="196617" name="Picture Placeholder 196616">
            <a:extLst>
              <a:ext uri="{FF2B5EF4-FFF2-40B4-BE49-F238E27FC236}">
                <a16:creationId xmlns:a16="http://schemas.microsoft.com/office/drawing/2014/main" id="{1902C58A-F2EA-4B78-8519-3A97BF5458D5}"/>
              </a:ext>
            </a:extLst>
          </p:cNvPr>
          <p:cNvPicPr>
            <a:picLocks noGrp="1" noChangeAspect="1"/>
          </p:cNvPicPr>
          <p:nvPr>
            <p:ph type="pic" sz="quarter" idx="40"/>
          </p:nvPr>
        </p:nvPicPr>
        <p:blipFill rotWithShape="1">
          <a:blip r:embed="rId11" cstate="screen">
            <a:extLst>
              <a:ext uri="{28A0092B-C50C-407E-A947-70E740481C1C}">
                <a14:useLocalDpi xmlns:a14="http://schemas.microsoft.com/office/drawing/2010/main"/>
              </a:ext>
            </a:extLst>
          </a:blip>
          <a:srcRect/>
          <a:stretch/>
        </p:blipFill>
        <p:spPr>
          <a:xfrm>
            <a:off x="5592311" y="4719720"/>
            <a:ext cx="1613528" cy="1157924"/>
          </a:xfrm>
        </p:spPr>
      </p:pic>
      <p:pic>
        <p:nvPicPr>
          <p:cNvPr id="196621" name="Picture Placeholder 196620">
            <a:extLst>
              <a:ext uri="{FF2B5EF4-FFF2-40B4-BE49-F238E27FC236}">
                <a16:creationId xmlns:a16="http://schemas.microsoft.com/office/drawing/2014/main" id="{80D7FC84-20CF-4B72-A445-B65A9A9BD8ED}"/>
              </a:ext>
            </a:extLst>
          </p:cNvPr>
          <p:cNvPicPr>
            <a:picLocks noGrp="1" noChangeAspect="1"/>
          </p:cNvPicPr>
          <p:nvPr>
            <p:ph type="pic" sz="quarter" idx="41"/>
          </p:nvPr>
        </p:nvPicPr>
        <p:blipFill rotWithShape="1">
          <a:blip r:embed="rId12" cstate="screen">
            <a:extLst>
              <a:ext uri="{28A0092B-C50C-407E-A947-70E740481C1C}">
                <a14:useLocalDpi xmlns:a14="http://schemas.microsoft.com/office/drawing/2010/main"/>
              </a:ext>
            </a:extLst>
          </a:blip>
          <a:srcRect/>
          <a:stretch/>
        </p:blipFill>
        <p:spPr>
          <a:xfrm>
            <a:off x="7262085" y="4729660"/>
            <a:ext cx="1613528" cy="1157924"/>
          </a:xfrm>
        </p:spPr>
      </p:pic>
      <p:sp>
        <p:nvSpPr>
          <p:cNvPr id="196612" name="Rectangle 2"/>
          <p:cNvSpPr>
            <a:spLocks noGrp="1" noChangeArrowheads="1"/>
          </p:cNvSpPr>
          <p:nvPr>
            <p:ph type="body" sz="quarter" idx="17"/>
          </p:nvPr>
        </p:nvSpPr>
        <p:spPr>
          <a:xfrm>
            <a:off x="582988" y="2037905"/>
            <a:ext cx="2895708" cy="418385"/>
          </a:xfrm>
        </p:spPr>
        <p:txBody>
          <a:bodyPr/>
          <a:lstStyle/>
          <a:p>
            <a:pPr eaLnBrk="1" hangingPunct="1">
              <a:defRPr/>
            </a:pPr>
            <a:r>
              <a:rPr lang="en-US" b="1" dirty="0">
                <a:solidFill>
                  <a:srgbClr val="E97635"/>
                </a:solidFill>
                <a:latin typeface="Arial Narrow" panose="020B0606020202030204" pitchFamily="34" charset="0"/>
                <a:ea typeface="SimHei" panose="02010609060101010101" pitchFamily="49" charset="-122"/>
                <a:sym typeface="Arial Narrow" panose="020B0606020202030204" pitchFamily="34" charset="0"/>
              </a:rPr>
              <a:t>正确</a:t>
            </a:r>
          </a:p>
          <a:p>
            <a:pPr lvl="2" eaLnBrk="1" hangingPunct="1">
              <a:buFont typeface="Wingdings" charset="0"/>
              <a:buNone/>
              <a:defRPr/>
            </a:pP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30" name="Text Placeholder 29"/>
          <p:cNvSpPr>
            <a:spLocks noGrp="1"/>
          </p:cNvSpPr>
          <p:nvPr>
            <p:ph type="body" sz="quarter" idx="42"/>
          </p:nvPr>
        </p:nvSpPr>
        <p:spPr>
          <a:xfrm>
            <a:off x="622744" y="4214575"/>
            <a:ext cx="2895708" cy="418385"/>
          </a:xfrm>
        </p:spPr>
        <p:txBody>
          <a:bodyPr/>
          <a:lstStyle/>
          <a:p>
            <a:pPr eaLnBrk="1" hangingPunct="1">
              <a:defRPr/>
            </a:pPr>
            <a:r>
              <a:rPr lang="en-US" b="1" dirty="0">
                <a:solidFill>
                  <a:srgbClr val="E97635"/>
                </a:solidFill>
                <a:latin typeface="Arial Narrow" panose="020B0606020202030204" pitchFamily="34" charset="0"/>
                <a:ea typeface="SimHei" panose="02010609060101010101" pitchFamily="49" charset="-122"/>
                <a:sym typeface="Arial Narrow" panose="020B0606020202030204" pitchFamily="34" charset="0"/>
              </a:rPr>
              <a:t>错误</a:t>
            </a:r>
          </a:p>
        </p:txBody>
      </p:sp>
      <p:sp>
        <p:nvSpPr>
          <p:cNvPr id="196624" name="Text Box 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7-1</a:t>
            </a:r>
            <a:r>
              <a:rPr lang="en-US" altLang="zh-CN" sz="1200" b="0" dirty="0">
                <a:solidFill>
                  <a:srgbClr val="000000"/>
                </a:solidFill>
                <a:cs typeface="+mn-cs"/>
                <a:sym typeface="Arial Narrow" panose="020B0606020202030204" pitchFamily="34" charset="0"/>
              </a:rPr>
              <a:t>6</a:t>
            </a:r>
            <a:endParaRPr lang="en-US" sz="1200" b="0" dirty="0">
              <a:solidFill>
                <a:srgbClr val="000000"/>
              </a:solidFill>
              <a:cs typeface="+mn-cs"/>
              <a:sym typeface="Arial Narrow" panose="020B0606020202030204" pitchFamily="34" charset="0"/>
            </a:endParaRP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400C7B6E-27C9-421C-9540-3A063F03667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199685"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供餐员工供应食品的指引</a:t>
            </a:r>
            <a:endParaRPr lang="zh-CN" dirty="0">
              <a:latin typeface="Arial Narrow" panose="020B0606020202030204" pitchFamily="34" charset="0"/>
              <a:ea typeface="SimHei" panose="02010609060101010101" pitchFamily="49" charset="-122"/>
              <a:cs typeface="+mj-cs"/>
              <a:sym typeface="Arial Narrow" panose="020B0606020202030204" pitchFamily="34" charset="0"/>
            </a:endParaRPr>
          </a:p>
        </p:txBody>
      </p:sp>
      <p:sp>
        <p:nvSpPr>
          <p:cNvPr id="199682" name="Rectangle 3"/>
          <p:cNvSpPr>
            <a:spLocks noGrp="1" noChangeArrowheads="1"/>
          </p:cNvSpPr>
          <p:nvPr>
            <p:ph idx="1"/>
          </p:nvPr>
        </p:nvSpPr>
        <p:spPr/>
        <p:txBody>
          <a:bodyPr/>
          <a:lstStyle/>
          <a:p>
            <a:pPr marL="0" indent="0"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如果预先摆放餐具</a:t>
            </a:r>
            <a:r>
              <a:rPr lang="en-US" dirty="0">
                <a:latin typeface="Arial Narrow" panose="020B0606020202030204" pitchFamily="34" charset="0"/>
                <a:ea typeface="SimHei" panose="02010609060101010101" pitchFamily="49" charset="-122"/>
                <a:sym typeface="Arial Narrow" panose="020B0606020202030204" pitchFamily="34" charset="0"/>
              </a:rPr>
              <a:t>：</a:t>
            </a:r>
          </a:p>
          <a:p>
            <a:pPr lvl="1" eaLnBrk="1" hangingPunct="1">
              <a:lnSpc>
                <a:spcPct val="80000"/>
              </a:lnSpc>
              <a:defRPr/>
            </a:pPr>
            <a:r>
              <a:rPr lang="en-US" dirty="0">
                <a:latin typeface="Arial Narrow" panose="020B0606020202030204" pitchFamily="34" charset="0"/>
                <a:ea typeface="SimHei" panose="02010609060101010101" pitchFamily="49" charset="-122"/>
                <a:sym typeface="Arial Narrow" panose="020B0606020202030204" pitchFamily="34" charset="0"/>
              </a:rPr>
              <a:t>包裹或遮盖物品，以免遭到污染。</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indent="0" eaLnBrk="1" hangingPunct="1">
              <a:lnSpc>
                <a:spcPct val="100000"/>
              </a:lnSpc>
              <a:defRPr/>
            </a:pPr>
            <a:r>
              <a:rPr lang="en-US" dirty="0" err="1">
                <a:latin typeface="Arial Narrow" panose="020B0606020202030204" pitchFamily="34" charset="0"/>
                <a:ea typeface="SimHei" panose="02010609060101010101" pitchFamily="49" charset="-122"/>
                <a:sym typeface="Arial Narrow" panose="020B0606020202030204" pitchFamily="34" charset="0"/>
              </a:rPr>
              <a:t>额外的桌面摆设如果符合以下要求，则无需包裹或遮盖</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cs typeface="+mn-cs"/>
              <a:sym typeface="Arial Narrow" panose="020B0606020202030204" pitchFamily="34" charset="0"/>
            </a:endParaRPr>
          </a:p>
          <a:p>
            <a:pPr marL="571500" lvl="1" indent="-45720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会在客人就座后撤下。</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如果留在餐桌上，会在客人离开后进行清洁和消毒。</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9968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7-1</a:t>
            </a:r>
            <a:r>
              <a:rPr lang="en-US" altLang="zh-CN" sz="1200" b="0" dirty="0">
                <a:solidFill>
                  <a:srgbClr val="000000"/>
                </a:solidFill>
                <a:cs typeface="+mn-cs"/>
                <a:sym typeface="Arial Narrow" panose="020B0606020202030204" pitchFamily="34" charset="0"/>
              </a:rPr>
              <a:t>7</a:t>
            </a:r>
            <a:endParaRPr lang="en-US" sz="1200" b="0" dirty="0">
              <a:solidFill>
                <a:srgbClr val="000000"/>
              </a:solidFill>
              <a:cs typeface="+mn-cs"/>
              <a:sym typeface="Arial Narrow" panose="020B0606020202030204" pitchFamily="34" charset="0"/>
            </a:endParaRP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38C85AE-08AF-48EB-90E9-D177418F6F8F}"/>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
        <p:nvSpPr>
          <p:cNvPr id="200708"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供餐员工供应食品的指引</a:t>
            </a:r>
            <a:endParaRPr lang="zh-CN" dirty="0">
              <a:latin typeface="Arial Narrow" panose="020B0606020202030204" pitchFamily="34" charset="0"/>
              <a:ea typeface="SimHei" panose="02010609060101010101" pitchFamily="49" charset="-122"/>
              <a:cs typeface="+mj-cs"/>
              <a:sym typeface="Arial Narrow" panose="020B0606020202030204" pitchFamily="34" charset="0"/>
            </a:endParaRPr>
          </a:p>
        </p:txBody>
      </p:sp>
      <p:sp>
        <p:nvSpPr>
          <p:cNvPr id="200706" name="Rectangle 3"/>
          <p:cNvSpPr>
            <a:spLocks noGrp="1" noChangeArrowheads="1"/>
          </p:cNvSpPr>
          <p:nvPr>
            <p:ph idx="1"/>
          </p:nvPr>
        </p:nvSpPr>
        <p:spPr/>
        <p:txBody>
          <a:bodyPr/>
          <a:lstStyle/>
          <a:p>
            <a:pPr marL="0" indent="0" eaLnBrk="1" hangingPunct="1">
              <a:lnSpc>
                <a:spcPct val="80000"/>
              </a:lnSpc>
              <a:defRPr/>
            </a:pPr>
            <a:r>
              <a:rPr lang="en-US" dirty="0">
                <a:solidFill>
                  <a:schemeClr val="accent2"/>
                </a:solidFill>
                <a:latin typeface="Arial Narrow" panose="020B0606020202030204" pitchFamily="34" charset="0"/>
                <a:ea typeface="SimHei" panose="02010609060101010101" pitchFamily="49" charset="-122"/>
                <a:sym typeface="Arial Narrow" panose="020B0606020202030204" pitchFamily="34" charset="0"/>
              </a:rPr>
              <a:t>切勿</a:t>
            </a:r>
            <a:r>
              <a:rPr lang="en-US" dirty="0">
                <a:latin typeface="Arial Narrow" panose="020B0606020202030204" pitchFamily="34" charset="0"/>
                <a:ea typeface="SimHei" panose="02010609060101010101" pitchFamily="49" charset="-122"/>
                <a:sym typeface="Arial Narrow" panose="020B0606020202030204" pitchFamily="34" charset="0"/>
              </a:rPr>
              <a:t>重新供应：</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被客人退回的食品</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未加盖的调味品</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未食用的面包 </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餐盘装饰物</a:t>
            </a:r>
          </a:p>
          <a:p>
            <a:pPr marL="0" indent="0" eaLnBrk="1" hangingPunct="1">
              <a:lnSpc>
                <a:spcPct val="100000"/>
              </a:lnSpc>
              <a:defRPr/>
            </a:pPr>
            <a:r>
              <a:rPr lang="en-US" sz="2200" dirty="0">
                <a:latin typeface="Arial Narrow" panose="020B0606020202030204" pitchFamily="34" charset="0"/>
                <a:ea typeface="SimHei" panose="02010609060101010101" pitchFamily="49" charset="-122"/>
                <a:sym typeface="Arial Narrow" panose="020B0606020202030204" pitchFamily="34" charset="0"/>
              </a:rPr>
              <a:t>通常只能重新供应处于良好状态且未开封的包装食品：</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调味包</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有包装的饼干或面包棒</a:t>
            </a:r>
            <a:r>
              <a:rPr dirty="0">
                <a:latin typeface="Arial Narrow" panose="020B0606020202030204" pitchFamily="34" charset="0"/>
                <a:ea typeface="SimHei" panose="02010609060101010101" pitchFamily="49" charset="-122"/>
                <a:sym typeface="Arial Narrow" panose="020B0606020202030204" pitchFamily="34" charset="0"/>
              </a:rPr>
              <a:t> </a:t>
            </a:r>
          </a:p>
        </p:txBody>
      </p:sp>
      <p:sp>
        <p:nvSpPr>
          <p:cNvPr id="20070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7-1</a:t>
            </a:r>
            <a:r>
              <a:rPr lang="en-US" altLang="zh-CN" sz="1200" b="0" dirty="0">
                <a:solidFill>
                  <a:srgbClr val="000000"/>
                </a:solidFill>
                <a:cs typeface="+mn-cs"/>
                <a:sym typeface="Arial Narrow" panose="020B0606020202030204" pitchFamily="34" charset="0"/>
              </a:rPr>
              <a:t>8</a:t>
            </a:r>
            <a:endParaRPr lang="en-US" sz="1200" b="0" dirty="0">
              <a:solidFill>
                <a:srgbClr val="000000"/>
              </a:solidFill>
              <a:cs typeface="+mn-cs"/>
              <a:sym typeface="Arial Narrow" panose="020B0606020202030204" pitchFamily="34" charset="0"/>
            </a:endParaRPr>
          </a:p>
        </p:txBody>
      </p:sp>
    </p:spTree>
    <p:extLst>
      <p:ext uri="{BB962C8B-B14F-4D97-AF65-F5344CB8AC3E}">
        <p14:creationId xmlns:p14="http://schemas.microsoft.com/office/powerpoint/2010/main" val="232624349"/>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22E2BA80-56B1-4F76-95AE-A369FDEBF26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01733"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自助餐区</a:t>
            </a:r>
          </a:p>
        </p:txBody>
      </p:sp>
      <p:sp>
        <p:nvSpPr>
          <p:cNvPr id="201730" name="Rectangle 3"/>
          <p:cNvSpPr>
            <a:spLocks noGrp="1" noChangeArrowheads="1"/>
          </p:cNvSpPr>
          <p:nvPr>
            <p:ph idx="1"/>
          </p:nvPr>
        </p:nvSpPr>
        <p:spPr/>
        <p:txBody>
          <a:bodyPr/>
          <a:lstStyle/>
          <a:p>
            <a:pPr marL="0" indent="0"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防止时间与温度处理不当和污染</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使用喷嚏防护罩、陈列柜或包装。</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使用标签注明食品品项。</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将食品存放在正确的温度下：</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热食食品：135˚F (57˚C) 或更高温度</a:t>
            </a:r>
          </a:p>
          <a:p>
            <a:pPr lvl="2"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冷食食品：41˚F (5˚C) 或更低温度</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017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7-1</a:t>
            </a:r>
            <a:r>
              <a:rPr lang="en-US" altLang="zh-CN" sz="1200" b="0" dirty="0">
                <a:solidFill>
                  <a:srgbClr val="000000"/>
                </a:solidFill>
                <a:cs typeface="+mn-cs"/>
                <a:sym typeface="Arial Narrow" panose="020B0606020202030204" pitchFamily="34" charset="0"/>
              </a:rPr>
              <a:t>9</a:t>
            </a:r>
            <a:endParaRPr lang="en-US" sz="1200" b="0" dirty="0">
              <a:solidFill>
                <a:srgbClr val="000000"/>
              </a:solidFill>
              <a:cs typeface="+mn-cs"/>
              <a:sym typeface="Arial Narrow" panose="020B0606020202030204" pitchFamily="34" charset="0"/>
            </a:endParaRP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02756"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自助餐区</a:t>
            </a:r>
          </a:p>
        </p:txBody>
      </p:sp>
      <p:sp>
        <p:nvSpPr>
          <p:cNvPr id="202754" name="Rectangle 3"/>
          <p:cNvSpPr>
            <a:spLocks noGrp="1" noChangeArrowheads="1"/>
          </p:cNvSpPr>
          <p:nvPr>
            <p:ph idx="1"/>
          </p:nvPr>
        </p:nvSpPr>
        <p:spPr/>
        <p:txBody>
          <a:bodyPr/>
          <a:lstStyle/>
          <a:p>
            <a:pPr marL="0" indent="0"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防止时间与温度处理不当和污染</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将生肉、鱼类和禽肉与即食食物分开</a:t>
            </a:r>
            <a:r>
              <a:rPr lang="en-US" dirty="0">
                <a:latin typeface="Arial Narrow" panose="020B0606020202030204" pitchFamily="34" charset="0"/>
                <a:ea typeface="SimHei" panose="02010609060101010101" pitchFamily="49" charset="-122"/>
                <a:sym typeface="Arial Narrow" panose="020B0606020202030204" pitchFamily="34" charset="0"/>
              </a:rPr>
              <a:t/>
            </a:r>
            <a:br>
              <a:rPr lang="en-US" dirty="0">
                <a:latin typeface="Arial Narrow" panose="020B0606020202030204" pitchFamily="34" charset="0"/>
                <a:ea typeface="SimHei" panose="02010609060101010101" pitchFamily="49" charset="-122"/>
                <a:sym typeface="Arial Narrow" panose="020B0606020202030204" pitchFamily="34" charset="0"/>
              </a:rPr>
            </a:br>
            <a:r>
              <a:rPr lang="en-US" dirty="0" err="1">
                <a:latin typeface="Arial Narrow" panose="020B0606020202030204" pitchFamily="34" charset="0"/>
                <a:ea typeface="SimHei" panose="02010609060101010101" pitchFamily="49" charset="-122"/>
                <a:sym typeface="Arial Narrow" panose="020B0606020202030204" pitchFamily="34" charset="0"/>
              </a:rPr>
              <a:t>存放</a:t>
            </a:r>
            <a:r>
              <a:rPr 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chemeClr val="accent2"/>
                </a:solidFill>
                <a:latin typeface="Arial Narrow" panose="020B0606020202030204" pitchFamily="34" charset="0"/>
                <a:ea typeface="SimHei" panose="02010609060101010101" pitchFamily="49" charset="-122"/>
                <a:sym typeface="Arial Narrow" panose="020B0606020202030204" pitchFamily="34" charset="0"/>
              </a:rPr>
              <a:t>不要</a:t>
            </a:r>
            <a:r>
              <a:rPr lang="en-US" dirty="0">
                <a:latin typeface="Arial Narrow" panose="020B0606020202030204" pitchFamily="34" charset="0"/>
                <a:ea typeface="SimHei" panose="02010609060101010101" pitchFamily="49" charset="-122"/>
                <a:sym typeface="Arial Narrow" panose="020B0606020202030204" pitchFamily="34" charset="0"/>
              </a:rPr>
              <a:t>让自助餐区的顾客再次使用脏污的盘子或使用不清洁的厨房用具。</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在食品陈列柜中放入正确的厨房用具。</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chemeClr val="accent2"/>
                </a:solidFill>
                <a:latin typeface="Arial Narrow" panose="020B0606020202030204" pitchFamily="34" charset="0"/>
                <a:ea typeface="SimHei" panose="02010609060101010101" pitchFamily="49" charset="-122"/>
                <a:sym typeface="Arial Narrow" panose="020B0606020202030204" pitchFamily="34" charset="0"/>
              </a:rPr>
              <a:t>切勿</a:t>
            </a:r>
            <a:r>
              <a:rPr lang="en-US" dirty="0">
                <a:latin typeface="Arial Narrow" panose="020B0606020202030204" pitchFamily="34" charset="0"/>
                <a:ea typeface="SimHei" panose="02010609060101010101" pitchFamily="49" charset="-122"/>
                <a:sym typeface="Arial Narrow" panose="020B0606020202030204" pitchFamily="34" charset="0"/>
              </a:rPr>
              <a:t>将用于冷却食品或饮料的冰块用作食品的制作原料。</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0275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a:t>
            </a:r>
            <a:r>
              <a:rPr lang="en-US" altLang="zh-CN" sz="1200" b="0" dirty="0">
                <a:solidFill>
                  <a:srgbClr val="000000"/>
                </a:solidFill>
                <a:cs typeface="+mn-cs"/>
                <a:sym typeface="Arial Narrow" panose="020B0606020202030204" pitchFamily="34" charset="0"/>
              </a:rPr>
              <a:t>20</a:t>
            </a:r>
            <a:endParaRPr lang="en-US" sz="1200" b="0" dirty="0">
              <a:solidFill>
                <a:srgbClr val="000000"/>
              </a:solidFill>
              <a:cs typeface="+mn-cs"/>
              <a:sym typeface="Arial Narrow" panose="020B0606020202030204" pitchFamily="34" charset="0"/>
            </a:endParaRPr>
          </a:p>
        </p:txBody>
      </p:sp>
      <p:pic>
        <p:nvPicPr>
          <p:cNvPr id="2" name="Picture 1" descr="6e_c07_1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4"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标识自助餐区的散装食品</a:t>
            </a:r>
            <a:endParaRPr lang="zh-CN" dirty="0">
              <a:latin typeface="Arial Narrow" panose="020B0606020202030204" pitchFamily="34" charset="0"/>
              <a:ea typeface="SimHei" panose="02010609060101010101" pitchFamily="49" charset="-122"/>
              <a:cs typeface="+mj-cs"/>
              <a:sym typeface="Arial Narrow" panose="020B0606020202030204" pitchFamily="34" charset="0"/>
            </a:endParaRPr>
          </a:p>
        </p:txBody>
      </p:sp>
      <p:sp>
        <p:nvSpPr>
          <p:cNvPr id="204802"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为自助餐区的散装食品加贴标签：</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确保标签方便顾客辨识。</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包括食品附带的制造商或加工商标签。</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也可以用卡片、标牌或其他标识方法提供信息。</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400050" lvl="1" indent="-32385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0480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a:t>
            </a:r>
            <a:r>
              <a:rPr lang="en-US" altLang="zh-CN" sz="1200" b="0" dirty="0">
                <a:solidFill>
                  <a:srgbClr val="000000"/>
                </a:solidFill>
                <a:cs typeface="+mn-cs"/>
                <a:sym typeface="Arial Narrow" panose="020B0606020202030204" pitchFamily="34" charset="0"/>
              </a:rPr>
              <a:t>21</a:t>
            </a:r>
            <a:endParaRPr lang="en-US" sz="1200" b="0" dirty="0">
              <a:solidFill>
                <a:srgbClr val="000000"/>
              </a:solidFill>
              <a:cs typeface="+mn-cs"/>
              <a:sym typeface="Arial Narrow" panose="020B0606020202030204" pitchFamily="34"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8"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标识自助餐区的散装食品</a:t>
            </a:r>
          </a:p>
        </p:txBody>
      </p:sp>
      <p:sp>
        <p:nvSpPr>
          <p:cNvPr id="205826" name="Rectangle 3"/>
          <p:cNvSpPr>
            <a:spLocks noGrp="1" noChangeArrowheads="1"/>
          </p:cNvSpPr>
          <p:nvPr>
            <p:ph idx="1"/>
          </p:nvPr>
        </p:nvSpPr>
        <p:spPr>
          <a:xfrm>
            <a:off x="409575" y="1143000"/>
            <a:ext cx="8021193"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未包装的散装食品（例如烘焙产品）如果符合以下条件，则无需标识：</a:t>
            </a:r>
          </a:p>
          <a:p>
            <a:pPr marL="342900"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产品未声明健康或营养相关的内容。</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2900"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没有法律要求标记该品项。</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2900"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食品在经营场所生产或预制。</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2900" lvl="1"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食品由同一人所有的另一家</a:t>
            </a:r>
            <a:r>
              <a:rPr dirty="0" err="1">
                <a:latin typeface="Arial Narrow" panose="020B0606020202030204" pitchFamily="34" charset="0"/>
                <a:ea typeface="SimHei" panose="02010609060101010101" pitchFamily="49" charset="-122"/>
                <a:sym typeface="Arial Narrow" panose="020B0606020202030204" pitchFamily="34" charset="0"/>
              </a:rPr>
              <a:t>餐饮机构或加工厂生产或预制</a:t>
            </a:r>
            <a:r>
              <a:rPr lang="zh-CN" altLang="en-US" dirty="0">
                <a:latin typeface="Arial Narrow" panose="020B0606020202030204" pitchFamily="34" charset="0"/>
                <a:ea typeface="SimHei" panose="02010609060101010101" pitchFamily="49" charset="-122"/>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0372" lvl="2" eaLnBrk="1" hangingPunct="1">
              <a:defRPr/>
            </a:pPr>
            <a:r>
              <a:rPr dirty="0">
                <a:latin typeface="Arial Narrow" panose="020B0606020202030204" pitchFamily="34" charset="0"/>
                <a:ea typeface="SimHei" panose="02010609060101010101" pitchFamily="49" charset="-122"/>
                <a:sym typeface="Arial Narrow" panose="020B0606020202030204" pitchFamily="34" charset="0"/>
              </a:rPr>
              <a:t>该餐饮机构也必须受到监管。</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05827"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a:t>
            </a:r>
            <a:r>
              <a:rPr lang="en-US" altLang="zh-CN" sz="1200" b="0" dirty="0">
                <a:solidFill>
                  <a:srgbClr val="000000"/>
                </a:solidFill>
                <a:cs typeface="+mn-cs"/>
                <a:sym typeface="Arial Narrow" panose="020B0606020202030204" pitchFamily="34" charset="0"/>
              </a:rPr>
              <a:t>22</a:t>
            </a:r>
            <a:endParaRPr lang="en-US" sz="1200" b="0" dirty="0">
              <a:solidFill>
                <a:srgbClr val="000000"/>
              </a:solidFill>
              <a:cs typeface="+mn-cs"/>
              <a:sym typeface="Arial Narrow" panose="020B0606020202030204" pitchFamily="34"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E71B0B2-0860-4318-BE8C-4E3A33D7B90F}"/>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p:spPr>
      </p:pic>
      <p:sp>
        <p:nvSpPr>
          <p:cNvPr id="206855"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餐馆以外供应</a:t>
            </a:r>
          </a:p>
        </p:txBody>
      </p:sp>
      <p:sp>
        <p:nvSpPr>
          <p:cNvPr id="206850" name="Rectangle 3"/>
          <p:cNvSpPr>
            <a:spLocks noGrp="1" noChangeArrowheads="1"/>
          </p:cNvSpPr>
          <p:nvPr>
            <p:ph idx="1"/>
          </p:nvPr>
        </p:nvSpPr>
        <p:spPr/>
        <p:txBody>
          <a:bodyPr/>
          <a:lstStyle/>
          <a:p>
            <a:pPr marL="0" indent="0"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将食品运送到餐馆以外供餐时</a:t>
            </a:r>
            <a:r>
              <a:rPr lang="en-US" dirty="0">
                <a:latin typeface="Arial Narrow" panose="020B0606020202030204" pitchFamily="34" charset="0"/>
                <a:ea typeface="SimHei" panose="02010609060101010101" pitchFamily="49" charset="-122"/>
                <a:sym typeface="Arial Narrow" panose="020B0606020202030204" pitchFamily="34" charset="0"/>
              </a:rPr>
              <a:t>：</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使用专门的食品级保温绝热容器，防止食品发生混合、泄漏和溢出。</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在食品上标上有效日期和时间以及再加热和供餐说明。</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定期清洁送货车辆的内部。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检查食品的中心温度。</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06852" name="Rectangle 5"/>
          <p:cNvSpPr>
            <a:spLocks noChangeArrowheads="1"/>
          </p:cNvSpPr>
          <p:nvPr/>
        </p:nvSpPr>
        <p:spPr bwMode="auto">
          <a:xfrm>
            <a:off x="6126163" y="3945444"/>
            <a:ext cx="377825"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20685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7-2</a:t>
            </a:r>
            <a:r>
              <a:rPr lang="en-US" altLang="zh-CN" sz="1200" b="0" dirty="0">
                <a:solidFill>
                  <a:srgbClr val="000000"/>
                </a:solidFill>
                <a:cs typeface="+mn-cs"/>
                <a:sym typeface="Arial Narrow" panose="020B0606020202030204" pitchFamily="34" charset="0"/>
              </a:rPr>
              <a:t>3</a:t>
            </a:r>
            <a:endParaRPr lang="en-US" sz="1200" b="0" dirty="0">
              <a:solidFill>
                <a:srgbClr val="000000"/>
              </a:solidFill>
              <a:cs typeface="+mn-cs"/>
              <a:sym typeface="Arial Narrow" panose="020B0606020202030204" pitchFamily="34" charset="0"/>
            </a:endParaRPr>
          </a:p>
        </p:txBody>
      </p:sp>
      <p:pic>
        <p:nvPicPr>
          <p:cNvPr id="10" name="Picture Placeholder 4">
            <a:extLst>
              <a:ext uri="{FF2B5EF4-FFF2-40B4-BE49-F238E27FC236}">
                <a16:creationId xmlns:a16="http://schemas.microsoft.com/office/drawing/2014/main" id="{DE71B0B2-0860-4318-BE8C-4E3A33D7B90F}"/>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6523355" y="3634581"/>
            <a:ext cx="2103120"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pic>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6"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餐馆以外供应</a:t>
            </a:r>
          </a:p>
        </p:txBody>
      </p:sp>
      <p:sp>
        <p:nvSpPr>
          <p:cNvPr id="207874" name="Rectangle 3"/>
          <p:cNvSpPr>
            <a:spLocks noGrp="1" noChangeArrowheads="1"/>
          </p:cNvSpPr>
          <p:nvPr>
            <p:ph idx="1"/>
          </p:nvPr>
        </p:nvSpPr>
        <p:spPr/>
        <p:txBody>
          <a:bodyPr/>
          <a:lstStyle/>
          <a:p>
            <a:pPr marL="0" indent="0" eaLnBrk="1" hangingPunct="1">
              <a:defRPr/>
            </a:pPr>
            <a:r>
              <a:rPr lang="en-US" dirty="0" err="1">
                <a:latin typeface="Arial Narrow" panose="020B0606020202030204" pitchFamily="34" charset="0"/>
                <a:ea typeface="SimHei" panose="02010609060101010101" pitchFamily="49" charset="-122"/>
                <a:sym typeface="Arial Narrow" panose="020B0606020202030204" pitchFamily="34" charset="0"/>
              </a:rPr>
              <a:t>将食品运送到餐馆以外供餐时</a:t>
            </a:r>
            <a:r>
              <a:rPr lang="en-US" dirty="0">
                <a:latin typeface="Arial Narrow" panose="020B0606020202030204" pitchFamily="34" charset="0"/>
                <a:ea typeface="SimHei" panose="02010609060101010101" pitchFamily="49" charset="-122"/>
                <a:sym typeface="Arial Narrow" panose="020B0606020202030204" pitchFamily="34" charset="0"/>
              </a:rPr>
              <a:t>：</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确保服务场地有相应的公用设施：</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用于烹制、餐具洗涤和洗手的安全水源</a:t>
            </a: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远离食品预制区、存放区和供应区存放的垃圾容器</a:t>
            </a: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将生肉、禽肉和海产品与即食食物分开存放。</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0787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7-2</a:t>
            </a:r>
            <a:r>
              <a:rPr lang="en-US" altLang="zh-CN" sz="1200" b="0" dirty="0">
                <a:solidFill>
                  <a:srgbClr val="000000"/>
                </a:solidFill>
                <a:cs typeface="+mn-cs"/>
                <a:sym typeface="Arial Narrow" panose="020B0606020202030204" pitchFamily="34" charset="0"/>
              </a:rPr>
              <a:t>4</a:t>
            </a:r>
            <a:endParaRPr lang="en-US" sz="1200" b="0" dirty="0">
              <a:solidFill>
                <a:srgbClr val="000000"/>
              </a:solidFill>
              <a:cs typeface="+mn-cs"/>
              <a:sym typeface="Arial Narrow" panose="020B0606020202030204" pitchFamily="34" charset="0"/>
            </a:endParaRPr>
          </a:p>
        </p:txBody>
      </p:sp>
      <p:pic>
        <p:nvPicPr>
          <p:cNvPr id="7" name="Picture Placeholder 6" descr="6e_c07_21.jpg"/>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最有可能变得不安全的食物</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30724" name="Rectangle 10"/>
          <p:cNvSpPr>
            <a:spLocks noGrp="1" noChangeArrowheads="1"/>
          </p:cNvSpPr>
          <p:nvPr>
            <p:ph idx="1"/>
          </p:nvPr>
        </p:nvSpPr>
        <p:spPr/>
        <p:txBody>
          <a:bodyPr/>
          <a:lstStyle/>
          <a:p>
            <a:pPr marL="0" lvl="1" indent="0" eaLnBrk="1" hangingPunct="1">
              <a:spcBef>
                <a:spcPct val="100000"/>
              </a:spcBef>
              <a:buClr>
                <a:srgbClr val="009DDC"/>
              </a:buClr>
              <a:buFont typeface="Wingdings" pitchFamily="2" charset="2"/>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即食食物是无需进一步处理即可食用的食品，所谓进一步的处理包括：</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预制</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洗涤</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烹制</a:t>
            </a:r>
          </a:p>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即食食物包括：</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烹制好的食品</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清洗后的水果和蔬菜</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肉类熟食</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烘烤食品</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食糖、香料和调料</a:t>
            </a:r>
          </a:p>
          <a:p>
            <a:pPr marL="571500" lvl="1" indent="-457200" eaLnBrk="1" hangingPunct="1">
              <a:buFont typeface="Wingdings" pitchFamily="2" charset="2"/>
              <a:buChar char="l"/>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33796"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1-23</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02DA7CD9-CA53-4525-BD5D-4EDD26C10804}"/>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p:spPr>
      </p:pic>
      <p:sp>
        <p:nvSpPr>
          <p:cNvPr id="208901"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自动售货机</a:t>
            </a:r>
          </a:p>
        </p:txBody>
      </p:sp>
      <p:sp>
        <p:nvSpPr>
          <p:cNvPr id="208898" name="Rectangle 3"/>
          <p:cNvSpPr>
            <a:spLocks noGrp="1" noChangeArrowheads="1"/>
          </p:cNvSpPr>
          <p:nvPr>
            <p:ph idx="1"/>
          </p:nvPr>
        </p:nvSpPr>
        <p:spPr>
          <a:xfrm>
            <a:off x="409575" y="1143000"/>
            <a:ext cx="5620522"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要保持售卖食品的安全：</a:t>
            </a:r>
            <a:endParaRPr lang="zh-CN" i="1" dirty="0">
              <a:latin typeface="Arial Narrow" panose="020B0606020202030204" pitchFamily="34" charset="0"/>
              <a:ea typeface="SimHei" panose="02010609060101010101" pitchFamily="49" charset="-122"/>
              <a:cs typeface="+mn-cs"/>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每天检查产品保质期：</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丢弃已经过了有效期或保质期的食品。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现场预制的冷藏食品如果 7 天内未售出，应将其丢弃。</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将 TCS 食品存放在正确的温度下。</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在原装容器内供应 TCS 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sym typeface="Arial Narrow" panose="020B0606020202030204" pitchFamily="34" charset="0"/>
              </a:rPr>
              <a:t>在将新鲜水果放入自动售货机之前，清洗并用可食用薄膜包裹水果。</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089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7-2</a:t>
            </a:r>
            <a:r>
              <a:rPr lang="en-US" altLang="zh-CN" sz="1200" b="0" dirty="0">
                <a:solidFill>
                  <a:srgbClr val="000000"/>
                </a:solidFill>
                <a:cs typeface="+mn-cs"/>
                <a:sym typeface="Arial Narrow" panose="020B0606020202030204" pitchFamily="34" charset="0"/>
              </a:rPr>
              <a:t>5</a:t>
            </a:r>
            <a:endParaRPr lang="en-US" sz="1200" b="0" dirty="0">
              <a:solidFill>
                <a:srgbClr val="000000"/>
              </a:solidFill>
              <a:cs typeface="+mn-cs"/>
              <a:sym typeface="Arial Narrow" panose="020B0606020202030204" pitchFamily="34" charset="0"/>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8-2</a:t>
            </a:r>
          </a:p>
        </p:txBody>
      </p:sp>
      <p:sp>
        <p:nvSpPr>
          <p:cNvPr id="209924"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食品安全管理系统</a:t>
            </a:r>
          </a:p>
        </p:txBody>
      </p:sp>
      <p:sp>
        <p:nvSpPr>
          <p:cNvPr id="2" name="Content Placeholder 1"/>
          <p:cNvSpPr>
            <a:spLocks noGrp="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目标：</a:t>
            </a:r>
          </a:p>
          <a:p>
            <a:pPr marL="0" lvl="1" indent="0" eaLnBrk="1" hangingPunct="1">
              <a:buNone/>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本章结束时，您应该能够认识以下事项：</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什么是食品安全管理系统</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什么是积极的管理控制，如何应用该机制</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什么是危害分析与关键控制点 (HACCP) 系统</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8-3</a:t>
            </a:r>
          </a:p>
        </p:txBody>
      </p:sp>
      <p:sp>
        <p:nvSpPr>
          <p:cNvPr id="210947" name="Rectangle 11"/>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食品安全管理系统</a:t>
            </a:r>
          </a:p>
        </p:txBody>
      </p:sp>
      <p:sp>
        <p:nvSpPr>
          <p:cNvPr id="210948" name="Rectangle 1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食品安全管理系统：</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一组旨在预防食源性疾病的做法和规程</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主动控制整个食品流程中的风险和危害</a:t>
            </a:r>
          </a:p>
          <a:p>
            <a:pPr marL="114300"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Wingdings" pitchFamily="2" charset="2"/>
              <a:buChar char="l"/>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8" name="Rectangle 2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食品安全计划</a:t>
            </a:r>
          </a:p>
        </p:txBody>
      </p:sp>
      <p:sp>
        <p:nvSpPr>
          <p:cNvPr id="26" name="Content Placeholder 25"/>
          <p:cNvSpPr>
            <a:spLocks noGrp="1"/>
          </p:cNvSpPr>
          <p:nvPr>
            <p:ph idx="1"/>
          </p:nvPr>
        </p:nvSpPr>
        <p:spPr/>
        <p:txBody>
          <a:bodyPr/>
          <a:lstStyle/>
          <a:p>
            <a:r>
              <a:rPr lang="en-US" dirty="0">
                <a:latin typeface="Arial Narrow" panose="020B0606020202030204" pitchFamily="34" charset="0"/>
                <a:ea typeface="SimHei" panose="02010609060101010101" pitchFamily="49" charset="-122"/>
                <a:cs typeface="SimSun"/>
                <a:sym typeface="Arial Narrow" panose="020B0606020202030204" pitchFamily="34" charset="0"/>
              </a:rPr>
              <a:t>以下是食品安全管理系统的基石：</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30" name="Text Placeholder 29"/>
          <p:cNvSpPr>
            <a:spLocks noGrp="1"/>
          </p:cNvSpPr>
          <p:nvPr>
            <p:ph type="body" sz="quarter" idx="18"/>
          </p:nvPr>
        </p:nvSpPr>
        <p:spPr>
          <a:xfrm>
            <a:off x="4751638" y="3444138"/>
            <a:ext cx="2723578" cy="395287"/>
          </a:xfrm>
        </p:spPr>
        <p:txBody>
          <a:bodyPr/>
          <a:lstStyle/>
          <a:p>
            <a:pPr marL="0" indent="0">
              <a:spcBef>
                <a:spcPts val="0"/>
              </a:spcBef>
            </a:pPr>
            <a:r>
              <a:rPr dirty="0" err="1">
                <a:latin typeface="Arial Narrow" panose="020B0606020202030204" pitchFamily="34" charset="0"/>
                <a:ea typeface="SimHei" panose="02010609060101010101" pitchFamily="49" charset="-122"/>
                <a:cs typeface="SimSun"/>
                <a:sym typeface="Arial Narrow" panose="020B0606020202030204" pitchFamily="34" charset="0"/>
              </a:rPr>
              <a:t>食品安全培训计划</a:t>
            </a:r>
            <a:endParaRPr dirty="0">
              <a:latin typeface="Arial Narrow" panose="020B0606020202030204" pitchFamily="34" charset="0"/>
              <a:ea typeface="SimHei" panose="02010609060101010101" pitchFamily="49" charset="-122"/>
              <a:cs typeface="SimSun"/>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9" name="Text Placeholder 28"/>
          <p:cNvSpPr>
            <a:spLocks noGrp="1"/>
          </p:cNvSpPr>
          <p:nvPr>
            <p:ph type="body" sz="quarter" idx="17"/>
          </p:nvPr>
        </p:nvSpPr>
        <p:spPr>
          <a:xfrm>
            <a:off x="1604560" y="3444138"/>
            <a:ext cx="2723578" cy="395287"/>
          </a:xfrm>
        </p:spPr>
        <p:txBody>
          <a:bodyPr/>
          <a:lstStyle/>
          <a:p>
            <a:pPr marL="0" indent="0"/>
            <a:r>
              <a:rPr dirty="0">
                <a:latin typeface="Arial Narrow" panose="020B0606020202030204" pitchFamily="34" charset="0"/>
                <a:ea typeface="SimHei" panose="02010609060101010101" pitchFamily="49" charset="-122"/>
                <a:cs typeface="SimSun"/>
                <a:sym typeface="Arial Narrow" panose="020B0606020202030204" pitchFamily="34" charset="0"/>
              </a:rPr>
              <a:t>个人卫生计划</a:t>
            </a:r>
            <a:endParaRPr lang="zh-CN"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5" name="Picture Placeholder 4">
            <a:extLst>
              <a:ext uri="{FF2B5EF4-FFF2-40B4-BE49-F238E27FC236}">
                <a16:creationId xmlns:a16="http://schemas.microsoft.com/office/drawing/2014/main" id="{F220024C-402F-49C5-B184-929A0AC23A0C}"/>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rcRect/>
          <a:stretch>
            <a:fillRect/>
          </a:stretch>
        </p:blipFill>
        <p:spPr>
          <a:xfrm>
            <a:off x="5068571" y="1724873"/>
            <a:ext cx="2093912" cy="1636161"/>
          </a:xfrm>
        </p:spPr>
      </p:pic>
      <p:pic>
        <p:nvPicPr>
          <p:cNvPr id="3" name="Picture Placeholder 2">
            <a:extLst>
              <a:ext uri="{FF2B5EF4-FFF2-40B4-BE49-F238E27FC236}">
                <a16:creationId xmlns:a16="http://schemas.microsoft.com/office/drawing/2014/main" id="{57886815-B404-4799-BF73-88384C3E4220}"/>
              </a:ext>
            </a:extLst>
          </p:cNvPr>
          <p:cNvPicPr>
            <a:picLocks noGrp="1" noChangeAspect="1"/>
          </p:cNvPicPr>
          <p:nvPr>
            <p:ph type="pic" sz="quarter" idx="12"/>
          </p:nvPr>
        </p:nvPicPr>
        <p:blipFill>
          <a:blip r:embed="rId4" cstate="screen">
            <a:extLst>
              <a:ext uri="{28A0092B-C50C-407E-A947-70E740481C1C}">
                <a14:useLocalDpi xmlns:a14="http://schemas.microsoft.com/office/drawing/2010/main"/>
              </a:ext>
            </a:extLst>
          </a:blip>
          <a:srcRect/>
          <a:stretch>
            <a:fillRect/>
          </a:stretch>
        </p:blipFill>
        <p:spPr>
          <a:xfrm>
            <a:off x="1916377" y="1724873"/>
            <a:ext cx="2093912" cy="1645275"/>
          </a:xfrm>
        </p:spPr>
      </p:pic>
      <p:sp>
        <p:nvSpPr>
          <p:cNvPr id="31" name="Text Placeholder 30"/>
          <p:cNvSpPr>
            <a:spLocks noGrp="1"/>
          </p:cNvSpPr>
          <p:nvPr>
            <p:ph type="body" sz="quarter" idx="19"/>
          </p:nvPr>
        </p:nvSpPr>
        <p:spPr>
          <a:xfrm>
            <a:off x="4760782" y="5905012"/>
            <a:ext cx="2723578" cy="395287"/>
          </a:xfrm>
        </p:spPr>
        <p:txBody>
          <a:bodyPr/>
          <a:lstStyle/>
          <a:p>
            <a:pPr marL="0" indent="0">
              <a:spcBef>
                <a:spcPts val="0"/>
              </a:spcBef>
            </a:pPr>
            <a:r>
              <a:rPr dirty="0">
                <a:latin typeface="Arial Narrow" panose="020B0606020202030204" pitchFamily="34" charset="0"/>
                <a:ea typeface="SimHei" panose="02010609060101010101" pitchFamily="49" charset="-122"/>
                <a:cs typeface="SimSun"/>
                <a:sym typeface="Arial Narrow" panose="020B0606020202030204" pitchFamily="34" charset="0"/>
              </a:rPr>
              <a:t>质量控制和保证计划</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32" name="Text Placeholder 31"/>
          <p:cNvSpPr>
            <a:spLocks noGrp="1"/>
          </p:cNvSpPr>
          <p:nvPr>
            <p:ph type="body" sz="quarter" idx="20"/>
          </p:nvPr>
        </p:nvSpPr>
        <p:spPr>
          <a:xfrm>
            <a:off x="1604560" y="5905012"/>
            <a:ext cx="2723578" cy="395287"/>
          </a:xfrm>
        </p:spPr>
        <p:txBody>
          <a:bodyPr/>
          <a:lstStyle/>
          <a:p>
            <a:pPr marL="0" indent="0">
              <a:spcBef>
                <a:spcPts val="0"/>
              </a:spcBef>
            </a:pPr>
            <a:r>
              <a:rPr dirty="0">
                <a:latin typeface="Arial Narrow" panose="020B0606020202030204" pitchFamily="34" charset="0"/>
                <a:ea typeface="SimHei" panose="02010609060101010101" pitchFamily="49" charset="-122"/>
                <a:cs typeface="SimSun"/>
                <a:sym typeface="Arial Narrow" panose="020B0606020202030204" pitchFamily="34" charset="0"/>
              </a:rPr>
              <a:t>供应商遴选和规范计划</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7" name="Picture Placeholder 6">
            <a:extLst>
              <a:ext uri="{FF2B5EF4-FFF2-40B4-BE49-F238E27FC236}">
                <a16:creationId xmlns:a16="http://schemas.microsoft.com/office/drawing/2014/main" id="{693A1A46-10B5-4957-B11D-4849E2DDD1E7}"/>
              </a:ext>
            </a:extLst>
          </p:cNvPr>
          <p:cNvPicPr>
            <a:picLocks noGrp="1" noChangeAspect="1"/>
          </p:cNvPicPr>
          <p:nvPr>
            <p:ph type="pic" sz="quarter" idx="22"/>
          </p:nvPr>
        </p:nvPicPr>
        <p:blipFill>
          <a:blip r:embed="rId5" cstate="screen">
            <a:extLst>
              <a:ext uri="{28A0092B-C50C-407E-A947-70E740481C1C}">
                <a14:useLocalDpi xmlns:a14="http://schemas.microsoft.com/office/drawing/2010/main"/>
              </a:ext>
            </a:extLst>
          </a:blip>
          <a:srcRect/>
          <a:stretch>
            <a:fillRect/>
          </a:stretch>
        </p:blipFill>
        <p:spPr>
          <a:xfrm>
            <a:off x="1916377" y="4185991"/>
            <a:ext cx="2093912" cy="1645275"/>
          </a:xfrm>
        </p:spPr>
      </p:pic>
      <p:pic>
        <p:nvPicPr>
          <p:cNvPr id="10" name="Picture Placeholder 9">
            <a:extLst>
              <a:ext uri="{FF2B5EF4-FFF2-40B4-BE49-F238E27FC236}">
                <a16:creationId xmlns:a16="http://schemas.microsoft.com/office/drawing/2014/main" id="{CEC52394-F566-48B9-B59A-4B1CF2732DA5}"/>
              </a:ext>
            </a:extLst>
          </p:cNvPr>
          <p:cNvPicPr>
            <a:picLocks noGrp="1" noChangeAspect="1"/>
          </p:cNvPicPr>
          <p:nvPr>
            <p:ph type="pic" sz="quarter" idx="23"/>
          </p:nvPr>
        </p:nvPicPr>
        <p:blipFill rotWithShape="1">
          <a:blip r:embed="rId6" cstate="screen">
            <a:extLst>
              <a:ext uri="{28A0092B-C50C-407E-A947-70E740481C1C}">
                <a14:useLocalDpi xmlns:a14="http://schemas.microsoft.com/office/drawing/2010/main"/>
              </a:ext>
            </a:extLst>
          </a:blip>
          <a:srcRect/>
          <a:stretch/>
        </p:blipFill>
        <p:spPr>
          <a:xfrm>
            <a:off x="5068571" y="4185991"/>
            <a:ext cx="2093912" cy="1636161"/>
          </a:xfrm>
        </p:spPr>
      </p:pic>
      <p:sp>
        <p:nvSpPr>
          <p:cNvPr id="21197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8-4</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8" name="Rectangle 2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食品安全计划</a:t>
            </a:r>
          </a:p>
        </p:txBody>
      </p:sp>
      <p:sp>
        <p:nvSpPr>
          <p:cNvPr id="3" name="Content Placeholder 2"/>
          <p:cNvSpPr>
            <a:spLocks noGrp="1"/>
          </p:cNvSpPr>
          <p:nvPr>
            <p:ph idx="1"/>
          </p:nvPr>
        </p:nvSpPr>
        <p:spPr/>
        <p:txBody>
          <a:bodyPr/>
          <a:lstStyle/>
          <a:p>
            <a:r>
              <a:rPr lang="en-US" dirty="0">
                <a:latin typeface="Arial Narrow" panose="020B0606020202030204" pitchFamily="34" charset="0"/>
                <a:ea typeface="SimHei" panose="02010609060101010101" pitchFamily="49" charset="-122"/>
                <a:cs typeface="SimSun"/>
                <a:sym typeface="Arial Narrow" panose="020B0606020202030204" pitchFamily="34" charset="0"/>
              </a:rPr>
              <a:t>以下是食品安全管理系统的基石：</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 name="Text Placeholder 9"/>
          <p:cNvSpPr>
            <a:spLocks noGrp="1"/>
          </p:cNvSpPr>
          <p:nvPr>
            <p:ph type="body" sz="quarter" idx="18"/>
          </p:nvPr>
        </p:nvSpPr>
        <p:spPr>
          <a:xfrm>
            <a:off x="4751638" y="3425850"/>
            <a:ext cx="2723578" cy="395287"/>
          </a:xfrm>
        </p:spPr>
        <p:txBody>
          <a:bodyPr/>
          <a:lstStyle/>
          <a:p>
            <a:pPr marL="0" indent="0"/>
            <a:r>
              <a:rPr dirty="0">
                <a:latin typeface="Arial Narrow" panose="020B0606020202030204" pitchFamily="34" charset="0"/>
                <a:ea typeface="SimHei" panose="02010609060101010101" pitchFamily="49" charset="-122"/>
                <a:cs typeface="SimSun"/>
                <a:sym typeface="Arial Narrow" panose="020B0606020202030204" pitchFamily="34" charset="0"/>
              </a:rPr>
              <a:t>标准操作规程 (SOP)</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9" name="Text Placeholder 8"/>
          <p:cNvSpPr>
            <a:spLocks noGrp="1"/>
          </p:cNvSpPr>
          <p:nvPr>
            <p:ph type="body" sz="quarter" idx="17"/>
          </p:nvPr>
        </p:nvSpPr>
        <p:spPr>
          <a:xfrm>
            <a:off x="1604560" y="3425850"/>
            <a:ext cx="2723578" cy="395287"/>
          </a:xfrm>
        </p:spPr>
        <p:txBody>
          <a:bodyPr/>
          <a:lstStyle/>
          <a:p>
            <a:pPr marL="0" indent="0">
              <a:spcBef>
                <a:spcPts val="0"/>
              </a:spcBef>
            </a:pPr>
            <a:r>
              <a:rPr dirty="0">
                <a:latin typeface="Arial Narrow" panose="020B0606020202030204" pitchFamily="34" charset="0"/>
                <a:ea typeface="SimHei" panose="02010609060101010101" pitchFamily="49" charset="-122"/>
                <a:cs typeface="SimSun"/>
                <a:sym typeface="Arial Narrow" panose="020B0606020202030204" pitchFamily="34" charset="0"/>
              </a:rPr>
              <a:t>清洁和消毒计划</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20" name="Picture Placeholder 19">
            <a:extLst>
              <a:ext uri="{FF2B5EF4-FFF2-40B4-BE49-F238E27FC236}">
                <a16:creationId xmlns:a16="http://schemas.microsoft.com/office/drawing/2014/main" id="{C12B42A6-4B23-476D-A35A-3548FAF441BA}"/>
              </a:ext>
            </a:extLst>
          </p:cNvPr>
          <p:cNvPicPr>
            <a:picLocks noGrp="1" noChangeAspect="1"/>
          </p:cNvPicPr>
          <p:nvPr>
            <p:ph type="pic" sz="quarter" idx="13"/>
          </p:nvPr>
        </p:nvPicPr>
        <p:blipFill>
          <a:blip r:embed="rId3" cstate="screen">
            <a:extLst>
              <a:ext uri="{28A0092B-C50C-407E-A947-70E740481C1C}">
                <a14:useLocalDpi xmlns:a14="http://schemas.microsoft.com/office/drawing/2010/main"/>
              </a:ext>
            </a:extLst>
          </a:blip>
          <a:stretch>
            <a:fillRect/>
          </a:stretch>
        </p:blipFill>
        <p:spPr>
          <a:xfrm>
            <a:off x="5068571" y="1710198"/>
            <a:ext cx="2093912" cy="1628935"/>
          </a:xfrm>
        </p:spPr>
      </p:pic>
      <p:pic>
        <p:nvPicPr>
          <p:cNvPr id="18" name="Picture Placeholder 17">
            <a:extLst>
              <a:ext uri="{FF2B5EF4-FFF2-40B4-BE49-F238E27FC236}">
                <a16:creationId xmlns:a16="http://schemas.microsoft.com/office/drawing/2014/main" id="{2149F57E-9E02-4FB9-904F-370C591D29DB}"/>
              </a:ext>
            </a:extLst>
          </p:cNvPr>
          <p:cNvPicPr>
            <a:picLocks noGrp="1" noChangeAspect="1"/>
          </p:cNvPicPr>
          <p:nvPr>
            <p:ph type="pic" sz="quarter" idx="12"/>
          </p:nvPr>
        </p:nvPicPr>
        <p:blipFill rotWithShape="1">
          <a:blip r:embed="rId4" cstate="screen">
            <a:extLst>
              <a:ext uri="{28A0092B-C50C-407E-A947-70E740481C1C}">
                <a14:useLocalDpi xmlns:a14="http://schemas.microsoft.com/office/drawing/2010/main"/>
              </a:ext>
            </a:extLst>
          </a:blip>
          <a:srcRect/>
          <a:stretch/>
        </p:blipFill>
        <p:spPr>
          <a:xfrm>
            <a:off x="1916377" y="1706585"/>
            <a:ext cx="2093912" cy="1645275"/>
          </a:xfrm>
        </p:spPr>
      </p:pic>
      <p:sp>
        <p:nvSpPr>
          <p:cNvPr id="11" name="Text Placeholder 10"/>
          <p:cNvSpPr>
            <a:spLocks noGrp="1"/>
          </p:cNvSpPr>
          <p:nvPr>
            <p:ph type="body" sz="quarter" idx="19"/>
          </p:nvPr>
        </p:nvSpPr>
        <p:spPr>
          <a:xfrm>
            <a:off x="4751638" y="5868436"/>
            <a:ext cx="2723578" cy="395287"/>
          </a:xfrm>
        </p:spPr>
        <p:txBody>
          <a:bodyPr/>
          <a:lstStyle/>
          <a:p>
            <a:pPr marL="0" indent="0">
              <a:spcBef>
                <a:spcPts val="0"/>
              </a:spcBef>
            </a:pPr>
            <a:r>
              <a:rPr dirty="0">
                <a:latin typeface="Arial Narrow" panose="020B0606020202030204" pitchFamily="34" charset="0"/>
                <a:ea typeface="SimHei" panose="02010609060101010101" pitchFamily="49" charset="-122"/>
                <a:cs typeface="SimSun"/>
                <a:sym typeface="Arial Narrow" panose="020B0606020202030204" pitchFamily="34" charset="0"/>
              </a:rPr>
              <a:t>虫害控制计划</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2" name="Text Placeholder 11"/>
          <p:cNvSpPr>
            <a:spLocks noGrp="1"/>
          </p:cNvSpPr>
          <p:nvPr>
            <p:ph type="body" sz="quarter" idx="20"/>
          </p:nvPr>
        </p:nvSpPr>
        <p:spPr>
          <a:xfrm>
            <a:off x="1604560" y="5868436"/>
            <a:ext cx="2723578" cy="395287"/>
          </a:xfrm>
        </p:spPr>
        <p:txBody>
          <a:bodyPr/>
          <a:lstStyle/>
          <a:p>
            <a:pPr marL="0" indent="0">
              <a:spcBef>
                <a:spcPts val="0"/>
              </a:spcBef>
            </a:pPr>
            <a:r>
              <a:rPr dirty="0" err="1">
                <a:latin typeface="Arial Narrow" panose="020B0606020202030204" pitchFamily="34" charset="0"/>
                <a:ea typeface="SimHei" panose="02010609060101010101" pitchFamily="49" charset="-122"/>
                <a:cs typeface="SimSun"/>
                <a:sym typeface="Arial Narrow" panose="020B0606020202030204" pitchFamily="34" charset="0"/>
              </a:rPr>
              <a:t>设施设计和</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err="1">
                <a:latin typeface="Arial Narrow" panose="020B0606020202030204" pitchFamily="34" charset="0"/>
                <a:ea typeface="SimHei" panose="02010609060101010101" pitchFamily="49" charset="-122"/>
                <a:cs typeface="SimSun"/>
                <a:sym typeface="Arial Narrow" panose="020B0606020202030204" pitchFamily="34" charset="0"/>
              </a:rPr>
              <a:t>设备维修计划</a:t>
            </a:r>
            <a:endParaRPr dirty="0">
              <a:latin typeface="Arial Narrow" panose="020B0606020202030204" pitchFamily="34" charset="0"/>
              <a:ea typeface="SimHei" panose="02010609060101010101" pitchFamily="49" charset="-122"/>
              <a:cs typeface="SimSun"/>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24" name="Picture Placeholder 23">
            <a:extLst>
              <a:ext uri="{FF2B5EF4-FFF2-40B4-BE49-F238E27FC236}">
                <a16:creationId xmlns:a16="http://schemas.microsoft.com/office/drawing/2014/main" id="{4918EF27-5423-4077-804B-ED5089D3DD84}"/>
              </a:ext>
            </a:extLst>
          </p:cNvPr>
          <p:cNvPicPr>
            <a:picLocks noGrp="1" noChangeAspect="1"/>
          </p:cNvPicPr>
          <p:nvPr>
            <p:ph type="pic" sz="quarter" idx="22"/>
          </p:nvPr>
        </p:nvPicPr>
        <p:blipFill rotWithShape="1">
          <a:blip r:embed="rId5" cstate="print">
            <a:extLst>
              <a:ext uri="{28A0092B-C50C-407E-A947-70E740481C1C}">
                <a14:useLocalDpi xmlns:a14="http://schemas.microsoft.com/office/drawing/2010/main"/>
              </a:ext>
            </a:extLst>
          </a:blip>
          <a:srcRect/>
          <a:stretch/>
        </p:blipFill>
        <p:spPr>
          <a:xfrm>
            <a:off x="1916377" y="4149415"/>
            <a:ext cx="2093912" cy="1645275"/>
          </a:xfrm>
        </p:spPr>
      </p:pic>
      <p:pic>
        <p:nvPicPr>
          <p:cNvPr id="26" name="Picture Placeholder 25">
            <a:extLst>
              <a:ext uri="{FF2B5EF4-FFF2-40B4-BE49-F238E27FC236}">
                <a16:creationId xmlns:a16="http://schemas.microsoft.com/office/drawing/2014/main" id="{7ACEADD6-0045-476F-91D8-D12E47099696}"/>
              </a:ext>
            </a:extLst>
          </p:cNvPr>
          <p:cNvPicPr>
            <a:picLocks noGrp="1" noChangeAspect="1"/>
          </p:cNvPicPr>
          <p:nvPr>
            <p:ph type="pic" sz="quarter" idx="23"/>
          </p:nvPr>
        </p:nvPicPr>
        <p:blipFill rotWithShape="1">
          <a:blip r:embed="rId6" cstate="screen">
            <a:extLst>
              <a:ext uri="{28A0092B-C50C-407E-A947-70E740481C1C}">
                <a14:useLocalDpi xmlns:a14="http://schemas.microsoft.com/office/drawing/2010/main"/>
              </a:ext>
            </a:extLst>
          </a:blip>
          <a:srcRect/>
          <a:stretch/>
        </p:blipFill>
        <p:spPr>
          <a:xfrm>
            <a:off x="5068571" y="4149415"/>
            <a:ext cx="2093912" cy="1636161"/>
          </a:xfrm>
        </p:spPr>
      </p:pic>
      <p:sp>
        <p:nvSpPr>
          <p:cNvPr id="212997" name="Text Box 1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8-5</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0"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积极的管理控制</a:t>
            </a:r>
          </a:p>
        </p:txBody>
      </p:sp>
      <p:sp>
        <p:nvSpPr>
          <p:cNvPr id="214018" name="Rectangle 3"/>
          <p:cNvSpPr>
            <a:spLocks noGrp="1" noChangeArrowheads="1"/>
          </p:cNvSpPr>
          <p:nvPr>
            <p:ph idx="1"/>
          </p:nvPr>
        </p:nvSpPr>
        <p:spPr/>
        <p:txBody>
          <a:bodyPr/>
          <a:lstStyle/>
          <a:p>
            <a:pPr marL="0" indent="0"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重点控制五种最常见的食源性疾病风险因素</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p>
          <a:p>
            <a:pPr lvl="1" eaLnBrk="1" hangingPunct="1">
              <a:buSzTx/>
              <a:buFont typeface="Wingdings" charset="0"/>
              <a:buAutoNum type="arabicPeriod"/>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从不安全的货源采购食品</a:t>
            </a:r>
          </a:p>
          <a:p>
            <a:pPr lvl="1" eaLnBrk="1" hangingPunct="1">
              <a:buSzTx/>
              <a:buFont typeface="Wingdings" charset="0"/>
              <a:buAutoNum type="arabicPeriod"/>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未充分烹制食品</a:t>
            </a:r>
          </a:p>
          <a:p>
            <a:pPr lvl="1" eaLnBrk="1" hangingPunct="1">
              <a:buSzTx/>
              <a:buFont typeface="Wingdings" charset="0"/>
              <a:buAutoNum type="arabicPeriod"/>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在错误的温度下存放食品</a:t>
            </a:r>
          </a:p>
          <a:p>
            <a:pPr lvl="1" eaLnBrk="1" hangingPunct="1">
              <a:buSzTx/>
              <a:buFont typeface="Wingdings" charset="0"/>
              <a:buAutoNum type="arabicPeriod"/>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使用已经受到污染的设备</a:t>
            </a:r>
          </a:p>
          <a:p>
            <a:pPr lvl="1" eaLnBrk="1" hangingPunct="1">
              <a:buSzTx/>
              <a:buFont typeface="Wingdings" charset="0"/>
              <a:buAutoNum type="arabicPeriod"/>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不良的个人卫生</a:t>
            </a:r>
          </a:p>
        </p:txBody>
      </p:sp>
      <p:sp>
        <p:nvSpPr>
          <p:cNvPr id="21401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8-6</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4"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积极的管理控制</a:t>
            </a:r>
          </a:p>
        </p:txBody>
      </p:sp>
      <p:sp>
        <p:nvSpPr>
          <p:cNvPr id="214018" name="Rectangle 3"/>
          <p:cNvSpPr>
            <a:spLocks noGrp="1" noChangeArrowheads="1"/>
          </p:cNvSpPr>
          <p:nvPr>
            <p:ph idx="1"/>
          </p:nvPr>
        </p:nvSpPr>
        <p:spPr/>
        <p:txBody>
          <a:bodyPr/>
          <a:lstStyle/>
          <a:p>
            <a:pPr marL="0" indent="0" eaLnBrk="1" hangingPunct="1">
              <a:buFont typeface="Wingdings" pitchFamily="2" charset="2"/>
              <a:buNone/>
              <a:defRPr/>
            </a:pPr>
            <a:r>
              <a:rPr dirty="0" err="1">
                <a:latin typeface="Arial Narrow" panose="020B0606020202030204" pitchFamily="34" charset="0"/>
                <a:ea typeface="SimHei" panose="02010609060101010101" pitchFamily="49" charset="-122"/>
                <a:cs typeface="SimSun"/>
                <a:sym typeface="Arial Narrow" panose="020B0606020202030204" pitchFamily="34" charset="0"/>
              </a:rPr>
              <a:t>餐饮机构可采取多种方式实现积极的管理控制</a:t>
            </a: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培训计划</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经理监督</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标准操作规程 (SOP)</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HACCP（危害分析与关键控制点）</a:t>
            </a:r>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8-7</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A307751-979C-41DF-8889-FB3F55A43BF2}"/>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15044"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积极的管理控制</a:t>
            </a:r>
          </a:p>
        </p:txBody>
      </p:sp>
      <p:sp>
        <p:nvSpPr>
          <p:cNvPr id="214018" name="Rectangle 3"/>
          <p:cNvSpPr>
            <a:spLocks noGrp="1" noChangeArrowheads="1"/>
          </p:cNvSpPr>
          <p:nvPr>
            <p:ph idx="1"/>
          </p:nvPr>
        </p:nvSpPr>
        <p:spPr/>
        <p:txBody>
          <a:bodyPr/>
          <a:lstStyle/>
          <a:p>
            <a:pPr marL="0" indent="0"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实施积极的管理控制的步骤：</a:t>
            </a:r>
          </a:p>
          <a:p>
            <a:pPr marL="457200" lvl="1" indent="-457200" eaLnBrk="1" hangingPunct="1">
              <a:buFont typeface="+mj-lt"/>
              <a:buAutoNum type="arabicPeriod"/>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确定并记录潜在的风险以及控制或消除风险的方法。</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457200" lvl="1" indent="-457200" eaLnBrk="1" hangingPunct="1">
              <a:buFont typeface="+mj-lt"/>
              <a:buAutoNum type="arabicPeriod"/>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监控关键活动。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457200" lvl="1" indent="-457200" eaLnBrk="1" hangingPunct="1">
              <a:buFont typeface="+mj-lt"/>
              <a:buAutoNum type="arabicPeriod"/>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纠正不正确的规程或行为。</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457200" lvl="1" indent="-457200" eaLnBrk="1" hangingPunct="1">
              <a:buFont typeface="+mj-lt"/>
              <a:buAutoNum type="arabicPeriod"/>
              <a:defRPr/>
            </a:pPr>
            <a:r>
              <a:rPr dirty="0" err="1">
                <a:latin typeface="Arial Narrow" panose="020B0606020202030204" pitchFamily="34" charset="0"/>
                <a:ea typeface="SimHei" panose="02010609060101010101" pitchFamily="49" charset="-122"/>
                <a:cs typeface="SimSun"/>
                <a:sym typeface="Arial Narrow" panose="020B0606020202030204" pitchFamily="34" charset="0"/>
              </a:rPr>
              <a:t>验证是否遵循了政策、规程和纠正</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err="1">
                <a:latin typeface="Arial Narrow" panose="020B0606020202030204" pitchFamily="34" charset="0"/>
                <a:ea typeface="SimHei" panose="02010609060101010101" pitchFamily="49" charset="-122"/>
                <a:cs typeface="SimSun"/>
                <a:sym typeface="Arial Narrow" panose="020B0606020202030204" pitchFamily="34" charset="0"/>
              </a:rPr>
              <a:t>行动</a:t>
            </a:r>
            <a:r>
              <a:rPr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457200" lvl="1" indent="-457200" eaLnBrk="1" hangingPunct="1">
              <a:buFont typeface="+mj-lt"/>
              <a:buAutoNum type="arabicPeriod"/>
              <a:defRPr/>
            </a:pPr>
            <a:r>
              <a:rPr dirty="0" err="1">
                <a:latin typeface="Arial Narrow" panose="020B0606020202030204" pitchFamily="34" charset="0"/>
                <a:ea typeface="SimHei" panose="02010609060101010101" pitchFamily="49" charset="-122"/>
                <a:cs typeface="SimSun"/>
                <a:sym typeface="Arial Narrow" panose="020B0606020202030204" pitchFamily="34" charset="0"/>
              </a:rPr>
              <a:t>确保根据需要对员工进行培训和再</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err="1">
                <a:latin typeface="Arial Narrow" panose="020B0606020202030204" pitchFamily="34" charset="0"/>
                <a:ea typeface="SimHei" panose="02010609060101010101" pitchFamily="49" charset="-122"/>
                <a:cs typeface="SimSun"/>
                <a:sym typeface="Arial Narrow" panose="020B0606020202030204" pitchFamily="34" charset="0"/>
              </a:rPr>
              <a:t>培训</a:t>
            </a:r>
            <a:r>
              <a:rPr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457200" lvl="1" indent="-457200" eaLnBrk="1" hangingPunct="1">
              <a:buFont typeface="+mj-lt"/>
              <a:buAutoNum type="arabicPeriod"/>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定期对系统进行评估，以确保其正常运行。</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15043"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8-8</a:t>
            </a:r>
          </a:p>
        </p:txBody>
      </p:sp>
    </p:spTree>
    <p:extLst>
      <p:ext uri="{BB962C8B-B14F-4D97-AF65-F5344CB8AC3E}">
        <p14:creationId xmlns:p14="http://schemas.microsoft.com/office/powerpoint/2010/main" val="3269464273"/>
      </p:ext>
    </p:extLst>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689F19E-782C-4812-872F-B1DE4CB6A644}"/>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216068" name="Rectangle 6"/>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积极的管理控制</a:t>
            </a:r>
          </a:p>
        </p:txBody>
      </p:sp>
      <p:sp>
        <p:nvSpPr>
          <p:cNvPr id="216066"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FDA </a:t>
            </a:r>
            <a:r>
              <a:rPr dirty="0" err="1">
                <a:latin typeface="Arial Narrow" panose="020B0606020202030204" pitchFamily="34" charset="0"/>
                <a:ea typeface="SimHei" panose="02010609060101010101" pitchFamily="49" charset="-122"/>
                <a:cs typeface="SimSun"/>
                <a:sym typeface="Arial Narrow" panose="020B0606020202030204" pitchFamily="34" charset="0"/>
              </a:rPr>
              <a:t>公共卫生干预</a:t>
            </a: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sz="2200"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知识示范</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员工健康控制</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避免双手成为污染途径</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用于控制病原体的时间和温度控制</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给顾客的忠告</a:t>
            </a:r>
          </a:p>
          <a:p>
            <a:pPr marL="114300"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16067"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8-9</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4"/>
          <p:cNvSpPr>
            <a:spLocks noChangeArrowheads="1"/>
          </p:cNvSpPr>
          <p:nvPr/>
        </p:nvSpPr>
        <p:spPr bwMode="auto">
          <a:xfrm>
            <a:off x="6297613" y="1457038"/>
            <a:ext cx="1706562"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34819"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可能罹患食源性疾病的高风险人士</a:t>
            </a:r>
          </a:p>
        </p:txBody>
      </p:sp>
      <p:sp>
        <p:nvSpPr>
          <p:cNvPr id="30724" name="Rectangle 10"/>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以下人士罹患食源性疾病的风险较高：</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老年人</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学龄前儿童</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免疫系统受损的人 </a:t>
            </a:r>
          </a:p>
          <a:p>
            <a:pPr marL="114300"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34822" name="Text Box 308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1-24</a:t>
            </a:r>
          </a:p>
        </p:txBody>
      </p:sp>
      <p:pic>
        <p:nvPicPr>
          <p:cNvPr id="17" name="Picture Placeholder 5"/>
          <p:cNvPicPr>
            <a:picLocks noGrp="1" noChangeAspect="1"/>
          </p:cNvPicPr>
          <p:nvPr>
            <p:ph type="pic" sz="quarter" idx="13"/>
          </p:nvPr>
        </p:nvPicPr>
        <p:blipFill rotWithShape="1">
          <a:blip r:embed="rId3" cstate="screen">
            <a:extLst>
              <a:ext uri="{28A0092B-C50C-407E-A947-70E740481C1C}">
                <a14:useLocalDpi xmlns:a14="http://schemas.microsoft.com/office/drawing/2010/main"/>
              </a:ext>
            </a:extLst>
          </a:blip>
          <a:srcRect/>
          <a:stretch/>
        </p:blipFill>
        <p:spPr>
          <a:xfrm>
            <a:off x="6522896" y="2425700"/>
            <a:ext cx="2101850" cy="1092200"/>
          </a:xfrm>
        </p:spPr>
      </p:pic>
      <p:pic>
        <p:nvPicPr>
          <p:cNvPr id="18" name="Picture Placeholder 6"/>
          <p:cNvPicPr>
            <a:picLocks noGrp="1" noChangeAspect="1"/>
          </p:cNvPicPr>
          <p:nvPr>
            <p:ph type="pic" sz="quarter" idx="14"/>
          </p:nvPr>
        </p:nvPicPr>
        <p:blipFill rotWithShape="1">
          <a:blip r:embed="rId4" cstate="screen">
            <a:extLst>
              <a:ext uri="{28A0092B-C50C-407E-A947-70E740481C1C}">
                <a14:useLocalDpi xmlns:a14="http://schemas.microsoft.com/office/drawing/2010/main"/>
              </a:ext>
            </a:extLst>
          </a:blip>
          <a:srcRect l="-26381"/>
          <a:stretch/>
        </p:blipFill>
        <p:spPr>
          <a:xfrm>
            <a:off x="6522896" y="3657600"/>
            <a:ext cx="2101850" cy="1092200"/>
          </a:xfrm>
        </p:spPr>
      </p:pic>
      <p:pic>
        <p:nvPicPr>
          <p:cNvPr id="19" name="Picture Placeholder 4"/>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r="-7"/>
          <a:stretch/>
        </p:blipFill>
        <p:spPr>
          <a:xfrm>
            <a:off x="6523038" y="1243013"/>
            <a:ext cx="2101850" cy="1092200"/>
          </a:xfrm>
        </p:spPr>
      </p:pic>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2"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危害分析与关键控制点 (HACCP)</a:t>
            </a:r>
          </a:p>
        </p:txBody>
      </p:sp>
      <p:sp>
        <p:nvSpPr>
          <p:cNvPr id="217090" name="Rectangle 3"/>
          <p:cNvSpPr>
            <a:spLocks noGrp="1" noChangeArrowheads="1"/>
          </p:cNvSpPr>
          <p:nvPr>
            <p:ph idx="1"/>
          </p:nvPr>
        </p:nvSpPr>
        <p:spPr>
          <a:xfrm>
            <a:off x="409575" y="1143000"/>
            <a:ext cx="8377809"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HACCP 计划：</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识别餐饮机构内的产品流程环节中存在的重大危害</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生物、化学和物理性危害</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确定如何预防、消灭危害，或将其降至安全水平</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记录在书面计划中</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该计划必须具体以致包括</a:t>
            </a:r>
            <a:r>
              <a:rPr dirty="0">
                <a:latin typeface="Arial Narrow" panose="020B0606020202030204" pitchFamily="34" charset="0"/>
                <a:ea typeface="SimHei" panose="02010609060101010101" pitchFamily="49" charset="-122"/>
                <a:cs typeface="SimSun"/>
                <a:sym typeface="Arial Narrow" panose="020B0606020202030204" pitchFamily="34" charset="0"/>
              </a:rPr>
              <a:t>设施的菜单、顾客、设备、流程和运营。</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indent="0" eaLnBrk="1" hangingPunct="1">
              <a:defRPr/>
            </a:pP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a:p>
            <a:pPr marL="0" indent="0" eaLnBrk="1" hangingPunct="1">
              <a:defRPr/>
            </a:pPr>
            <a:endParaRPr lang="zh-CN"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17091"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8-10</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80" name="Rectangle 1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安全设施和虫害管理</a:t>
            </a:r>
          </a:p>
        </p:txBody>
      </p:sp>
      <p:sp>
        <p:nvSpPr>
          <p:cNvPr id="229378" name="Rectangle 3"/>
          <p:cNvSpPr>
            <a:spLocks noGrp="1" noChangeArrowheads="1"/>
          </p:cNvSpPr>
          <p:nvPr>
            <p:ph idx="1"/>
          </p:nvPr>
        </p:nvSpPr>
        <p:spPr>
          <a:noFill/>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目标：</a:t>
            </a:r>
          </a:p>
          <a:p>
            <a:pPr marL="0" lvl="1" indent="0" eaLnBrk="1" hangingPunct="1">
              <a:buNone/>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本章结束时，您应该能够认识以下事项：</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如何选择可在食品服务机构安全使用的材料和设备</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安装和维修设备的方法 </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避免公用设施造成食品安全危害的方法</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设施维修方法 </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处理紧急事件的最佳方法</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预防和控制虫害的方法</a:t>
            </a:r>
          </a:p>
          <a:p>
            <a:pPr marL="1028700" lvl="2" indent="-3429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29379"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9-2</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404"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安全餐饮机构的内部要求</a:t>
            </a:r>
          </a:p>
        </p:txBody>
      </p:sp>
      <p:sp>
        <p:nvSpPr>
          <p:cNvPr id="230402" name="Rectangle 3"/>
          <p:cNvSpPr>
            <a:spLocks noGrp="1" noChangeArrowheads="1"/>
          </p:cNvSpPr>
          <p:nvPr>
            <p:ph idx="1"/>
          </p:nvPr>
        </p:nvSpPr>
        <p:spPr/>
        <p:txBody>
          <a:bodyPr/>
          <a:lstStyle/>
          <a:p>
            <a:pPr marL="0" indent="0" eaLnBrk="1" hangingPunct="1">
              <a:spcBef>
                <a:spcPct val="0"/>
              </a:spcBef>
              <a:buClrTx/>
              <a:buSzTx/>
              <a:buFontTx/>
              <a:buNone/>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地板、墙壁和天花板：</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使用平滑、耐用的材料制作，以方便清洁</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定期维修</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在地板和墙壁结合部位安装凹槽</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及时清除任何积水</a:t>
            </a:r>
          </a:p>
        </p:txBody>
      </p:sp>
      <p:sp>
        <p:nvSpPr>
          <p:cNvPr id="23040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9-3</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6548" name="Rectangle 10"/>
          <p:cNvSpPr>
            <a:spLocks noGrp="1" noChangeArrowheads="1"/>
          </p:cNvSpPr>
          <p:nvPr>
            <p:ph type="title"/>
          </p:nvPr>
        </p:nvSpPr>
        <p:spPr/>
        <p:txBody>
          <a:bodyPr/>
          <a:lstStyle/>
          <a:p>
            <a:pPr eaLnBrk="1" hangingPunct="1">
              <a:defRPr/>
            </a:pPr>
            <a:r>
              <a:rPr lang="zh-CN">
                <a:latin typeface="Arial Narrow" charset="0"/>
                <a:ea typeface="黑体" panose="02010609060101010101" pitchFamily="49" charset="-122"/>
                <a:cs typeface="+mj-cs"/>
              </a:rPr>
              <a:t>设备选择</a:t>
            </a:r>
          </a:p>
        </p:txBody>
      </p:sp>
      <p:sp>
        <p:nvSpPr>
          <p:cNvPr id="236546" name="Rectangle 3"/>
          <p:cNvSpPr>
            <a:spLocks noGrp="1" noChangeArrowheads="1"/>
          </p:cNvSpPr>
          <p:nvPr>
            <p:ph idx="1"/>
          </p:nvPr>
        </p:nvSpPr>
        <p:spPr/>
        <p:txBody>
          <a:bodyPr/>
          <a:lstStyle/>
          <a:p>
            <a:pPr marL="0" indent="0" eaLnBrk="1" hangingPunct="1">
              <a:lnSpc>
                <a:spcPct val="80000"/>
              </a:lnSpc>
              <a:defRPr/>
            </a:pPr>
            <a:r>
              <a:rPr lang="zh-CN">
                <a:latin typeface="Arial Narrow" charset="0"/>
                <a:ea typeface="黑体" panose="02010609060101010101" pitchFamily="49" charset="-122"/>
                <a:cs typeface="+mn-cs"/>
              </a:rPr>
              <a:t>食品设备必须： </a:t>
            </a:r>
          </a:p>
          <a:p>
            <a:pPr lvl="1" eaLnBrk="1" hangingPunct="1">
              <a:defRPr/>
            </a:pPr>
            <a:r>
              <a:rPr lang="zh-CN">
                <a:latin typeface="Arial Narrow" charset="0"/>
                <a:ea typeface="黑体" panose="02010609060101010101" pitchFamily="49" charset="-122"/>
              </a:rPr>
              <a:t>光滑</a:t>
            </a:r>
          </a:p>
          <a:p>
            <a:pPr lvl="1" eaLnBrk="1" hangingPunct="1">
              <a:defRPr/>
            </a:pPr>
            <a:r>
              <a:rPr lang="zh-CN">
                <a:latin typeface="Arial Narrow" charset="0"/>
                <a:ea typeface="黑体" panose="02010609060101010101" pitchFamily="49" charset="-122"/>
              </a:rPr>
              <a:t>易于清洁</a:t>
            </a:r>
          </a:p>
          <a:p>
            <a:pPr lvl="1" eaLnBrk="1" hangingPunct="1">
              <a:defRPr/>
            </a:pPr>
            <a:r>
              <a:rPr lang="zh-CN">
                <a:latin typeface="Arial Narrow" charset="0"/>
                <a:ea typeface="黑体" panose="02010609060101010101" pitchFamily="49" charset="-122"/>
              </a:rPr>
              <a:t>坚固耐用</a:t>
            </a:r>
          </a:p>
          <a:p>
            <a:pPr lvl="1" eaLnBrk="1" hangingPunct="1">
              <a:defRPr/>
            </a:pPr>
            <a:r>
              <a:rPr lang="zh-CN">
                <a:latin typeface="Arial Narrow" charset="0"/>
                <a:ea typeface="黑体" panose="02010609060101010101" pitchFamily="49" charset="-122"/>
              </a:rPr>
              <a:t>不易损坏</a:t>
            </a: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sz="1200" b="0" i="0" u="none" strike="noStrike" cap="none" normalizeH="0" baseline="0" noProof="0">
                <a:ln>
                  <a:noFill/>
                </a:ln>
                <a:solidFill>
                  <a:srgbClr val="000000"/>
                </a:solidFill>
                <a:uLnTx/>
                <a:uFillTx/>
                <a:latin typeface="Arial" charset="0"/>
                <a:ea typeface="黑体" panose="02010609060101010101" pitchFamily="49" charset="-122"/>
                <a:cs typeface="+mn-cs"/>
              </a:rPr>
              <a:t>9-4</a:t>
            </a:r>
          </a:p>
        </p:txBody>
      </p:sp>
    </p:spTree>
    <p:extLst>
      <p:ext uri="{BB962C8B-B14F-4D97-AF65-F5344CB8AC3E}">
        <p14:creationId xmlns:p14="http://schemas.microsoft.com/office/powerpoint/2010/main" val="1175743311"/>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3"/>
          <p:cNvSpPr>
            <a:spLocks noGrp="1" noChangeArrowheads="1"/>
          </p:cNvSpPr>
          <p:nvPr>
            <p:ph idx="1"/>
          </p:nvPr>
        </p:nvSpPr>
        <p:spPr/>
        <p:txBody>
          <a:bodyPr/>
          <a:lstStyle/>
          <a:p>
            <a:pPr marL="0" indent="0" eaLnBrk="1" hangingPunct="1">
              <a:defRPr/>
            </a:pPr>
            <a:r>
              <a:rPr lang="zh-CN">
                <a:latin typeface="Arial Narrow" charset="0"/>
                <a:ea typeface="黑体" panose="02010609060101010101" pitchFamily="49" charset="-122"/>
              </a:rPr>
              <a:t>部分组织：</a:t>
            </a:r>
          </a:p>
          <a:p>
            <a:pPr lvl="1" eaLnBrk="1" hangingPunct="1">
              <a:defRPr/>
            </a:pPr>
            <a:r>
              <a:rPr lang="zh-CN">
                <a:latin typeface="Arial Narrow" charset="0"/>
                <a:ea typeface="黑体" panose="02010609060101010101" pitchFamily="49" charset="-122"/>
              </a:rPr>
              <a:t>制定卫生设计和设备构造标准</a:t>
            </a:r>
          </a:p>
          <a:p>
            <a:pPr lvl="1" eaLnBrk="1" hangingPunct="1">
              <a:defRPr/>
            </a:pPr>
            <a:r>
              <a:rPr lang="zh-CN">
                <a:latin typeface="Arial Narrow" charset="0"/>
                <a:ea typeface="黑体" panose="02010609060101010101" pitchFamily="49" charset="-122"/>
              </a:rPr>
              <a:t>认证满足这些标准的设备</a:t>
            </a:r>
          </a:p>
          <a:p>
            <a:pPr lvl="1" eaLnBrk="1" hangingPunct="1">
              <a:defRPr/>
            </a:pPr>
            <a:r>
              <a:rPr lang="zh-CN">
                <a:latin typeface="Arial Narrow" charset="0"/>
                <a:ea typeface="黑体" panose="02010609060101010101" pitchFamily="49" charset="-122"/>
              </a:rPr>
              <a:t>必须经过 ANSI 认可</a:t>
            </a:r>
          </a:p>
          <a:p>
            <a:pPr marL="0" indent="0" eaLnBrk="1" hangingPunct="1">
              <a:defRPr/>
            </a:pPr>
            <a:r>
              <a:rPr lang="zh-CN">
                <a:latin typeface="Arial Narrow" charset="0"/>
                <a:ea typeface="黑体" panose="02010609060101010101" pitchFamily="49" charset="-122"/>
                <a:cs typeface="+mn-cs"/>
              </a:rPr>
              <a:t>其他组织：</a:t>
            </a:r>
          </a:p>
          <a:p>
            <a:pPr lvl="1" eaLnBrk="1" hangingPunct="1">
              <a:defRPr/>
            </a:pPr>
            <a:r>
              <a:rPr lang="zh-CN">
                <a:latin typeface="Arial Narrow" charset="0"/>
                <a:ea typeface="黑体" panose="02010609060101010101" pitchFamily="49" charset="-122"/>
              </a:rPr>
              <a:t>对满足其他方制定标准的设备进行分类</a:t>
            </a:r>
          </a:p>
          <a:p>
            <a:pPr lvl="1" eaLnBrk="1" hangingPunct="1">
              <a:defRPr/>
            </a:pPr>
            <a:r>
              <a:rPr lang="zh-CN">
                <a:latin typeface="Arial Narrow" charset="0"/>
                <a:ea typeface="黑体" panose="02010609060101010101" pitchFamily="49" charset="-122"/>
              </a:rPr>
              <a:t>必须经过 ANSI 认可</a:t>
            </a: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sz="1200" b="0" i="0" u="none" strike="noStrike" cap="none" normalizeH="0" baseline="0" noProof="0">
                <a:ln>
                  <a:noFill/>
                </a:ln>
                <a:solidFill>
                  <a:srgbClr val="000000"/>
                </a:solidFill>
                <a:uLnTx/>
                <a:uFillTx/>
                <a:latin typeface="Arial" charset="0"/>
                <a:ea typeface="黑体" panose="02010609060101010101" pitchFamily="49" charset="-122"/>
                <a:cs typeface="+mn-cs"/>
              </a:rPr>
              <a:t>9-5</a:t>
            </a:r>
          </a:p>
        </p:txBody>
      </p:sp>
      <p:sp>
        <p:nvSpPr>
          <p:cNvPr id="8" name="Rectangle 10">
            <a:extLst>
              <a:ext uri="{FF2B5EF4-FFF2-40B4-BE49-F238E27FC236}">
                <a16:creationId xmlns:a16="http://schemas.microsoft.com/office/drawing/2014/main" id="{0742B362-C70F-4A2D-B47D-708F8E65D62C}"/>
              </a:ext>
            </a:extLst>
          </p:cNvPr>
          <p:cNvSpPr>
            <a:spLocks noGrp="1" noChangeArrowheads="1"/>
          </p:cNvSpPr>
          <p:nvPr>
            <p:ph type="title"/>
          </p:nvPr>
        </p:nvSpPr>
        <p:spPr>
          <a:xfrm>
            <a:off x="400050" y="160338"/>
            <a:ext cx="8307388" cy="519112"/>
          </a:xfrm>
        </p:spPr>
        <p:txBody>
          <a:bodyPr/>
          <a:lstStyle/>
          <a:p>
            <a:pPr eaLnBrk="1" hangingPunct="1">
              <a:defRPr/>
            </a:pPr>
            <a:r>
              <a:rPr lang="zh-CN">
                <a:latin typeface="Arial Narrow" charset="0"/>
                <a:ea typeface="黑体" panose="02010609060101010101" pitchFamily="49" charset="-122"/>
                <a:cs typeface="+mj-cs"/>
              </a:rPr>
              <a:t>设备选择</a:t>
            </a:r>
          </a:p>
        </p:txBody>
      </p:sp>
    </p:spTree>
    <p:extLst>
      <p:ext uri="{BB962C8B-B14F-4D97-AF65-F5344CB8AC3E}">
        <p14:creationId xmlns:p14="http://schemas.microsoft.com/office/powerpoint/2010/main" val="1715086763"/>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4498" name="Rectangle 3"/>
          <p:cNvSpPr>
            <a:spLocks noGrp="1" noChangeArrowheads="1"/>
          </p:cNvSpPr>
          <p:nvPr>
            <p:ph idx="1"/>
          </p:nvPr>
        </p:nvSpPr>
        <p:spPr/>
        <p:txBody>
          <a:bodyPr/>
          <a:lstStyle/>
          <a:p>
            <a:pPr marL="0" indent="0" eaLnBrk="1" hangingPunct="1">
              <a:defRPr/>
            </a:pPr>
            <a:r>
              <a:rPr lang="zh-CN">
                <a:latin typeface="Arial Narrow" charset="0"/>
                <a:ea typeface="黑体" panose="02010609060101010101" pitchFamily="49" charset="-122"/>
              </a:rPr>
              <a:t>购买设备时，请注意以下标记：</a:t>
            </a:r>
          </a:p>
          <a:p>
            <a:pPr lvl="1" eaLnBrk="1" hangingPunct="1">
              <a:defRPr/>
            </a:pPr>
            <a:r>
              <a:rPr lang="zh-CN">
                <a:latin typeface="Arial Narrow" charset="0"/>
                <a:ea typeface="黑体" panose="02010609060101010101" pitchFamily="49" charset="-122"/>
              </a:rPr>
              <a:t>NSF 标记</a:t>
            </a:r>
          </a:p>
          <a:p>
            <a:pPr lvl="1" eaLnBrk="1" hangingPunct="1">
              <a:defRPr/>
            </a:pPr>
            <a:r>
              <a:rPr lang="zh-CN">
                <a:latin typeface="Arial Narrow" charset="0"/>
                <a:ea typeface="黑体" panose="02010609060101010101" pitchFamily="49" charset="-122"/>
              </a:rPr>
              <a:t>UL EPH 分类标记</a:t>
            </a:r>
          </a:p>
          <a:p>
            <a:pPr lvl="1" eaLnBrk="1" hangingPunct="1">
              <a:defRPr/>
            </a:pPr>
            <a:r>
              <a:rPr lang="zh-CN">
                <a:latin typeface="Arial Narrow" charset="0"/>
                <a:ea typeface="黑体" panose="02010609060101010101" pitchFamily="49" charset="-122"/>
              </a:rPr>
              <a:t>ETL 卫生标记</a:t>
            </a: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sz="1200" b="0" i="0" u="none" strike="noStrike" cap="none" normalizeH="0" baseline="0" noProof="0">
                <a:ln>
                  <a:noFill/>
                </a:ln>
                <a:solidFill>
                  <a:srgbClr val="000000"/>
                </a:solidFill>
                <a:uLnTx/>
                <a:uFillTx/>
                <a:latin typeface="Arial" charset="0"/>
                <a:ea typeface="黑体" panose="02010609060101010101" pitchFamily="49" charset="-122"/>
                <a:cs typeface="+mn-cs"/>
              </a:rPr>
              <a:t>9-6</a:t>
            </a:r>
          </a:p>
        </p:txBody>
      </p:sp>
      <p:sp>
        <p:nvSpPr>
          <p:cNvPr id="8" name="Rectangle 10">
            <a:extLst>
              <a:ext uri="{FF2B5EF4-FFF2-40B4-BE49-F238E27FC236}">
                <a16:creationId xmlns:a16="http://schemas.microsoft.com/office/drawing/2014/main" id="{0742B362-C70F-4A2D-B47D-708F8E65D62C}"/>
              </a:ext>
            </a:extLst>
          </p:cNvPr>
          <p:cNvSpPr>
            <a:spLocks noGrp="1" noChangeArrowheads="1"/>
          </p:cNvSpPr>
          <p:nvPr>
            <p:ph type="title"/>
          </p:nvPr>
        </p:nvSpPr>
        <p:spPr>
          <a:xfrm>
            <a:off x="400050" y="160338"/>
            <a:ext cx="8307388" cy="519112"/>
          </a:xfrm>
        </p:spPr>
        <p:txBody>
          <a:bodyPr/>
          <a:lstStyle/>
          <a:p>
            <a:pPr eaLnBrk="1" hangingPunct="1">
              <a:defRPr/>
            </a:pPr>
            <a:r>
              <a:rPr lang="zh-CN">
                <a:latin typeface="Arial Narrow" charset="0"/>
                <a:ea typeface="黑体" panose="02010609060101010101" pitchFamily="49" charset="-122"/>
                <a:cs typeface="+mj-cs"/>
              </a:rPr>
              <a:t>设备选择</a:t>
            </a:r>
          </a:p>
        </p:txBody>
      </p:sp>
    </p:spTree>
    <p:extLst>
      <p:ext uri="{BB962C8B-B14F-4D97-AF65-F5344CB8AC3E}">
        <p14:creationId xmlns:p14="http://schemas.microsoft.com/office/powerpoint/2010/main" val="245826720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9-7</a:t>
            </a:r>
          </a:p>
        </p:txBody>
      </p:sp>
      <p:pic>
        <p:nvPicPr>
          <p:cNvPr id="9" name="Picture Placeholder 8">
            <a:extLst>
              <a:ext uri="{FF2B5EF4-FFF2-40B4-BE49-F238E27FC236}">
                <a16:creationId xmlns:a16="http://schemas.microsoft.com/office/drawing/2014/main" id="{E0C2942D-9937-4CDE-AA33-DE0638DDC218}"/>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32452"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安全餐饮机构的内部要求</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5" name="Content Placeholder 4"/>
          <p:cNvSpPr>
            <a:spLocks noGrp="1"/>
          </p:cNvSpPr>
          <p:nvPr>
            <p:ph idx="1"/>
          </p:nvPr>
        </p:nvSpPr>
        <p:spPr>
          <a:xfrm>
            <a:off x="409575" y="1143000"/>
            <a:ext cx="5625465" cy="4983163"/>
          </a:xfrm>
        </p:spPr>
        <p:txBody>
          <a:bodyPr/>
          <a:lstStyle/>
          <a:p>
            <a:pPr>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安装设备：</a:t>
            </a:r>
          </a:p>
          <a:p>
            <a:pPr marL="0" lvl="1" indent="0" eaLnBrk="1" hangingPunct="1">
              <a:buNone/>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落地式设备必须：</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安装在至少 6 英寸（15 公分）高的支脚上 </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与砖石底座形成密封</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9-8</a:t>
            </a:r>
          </a:p>
        </p:txBody>
      </p:sp>
      <p:pic>
        <p:nvPicPr>
          <p:cNvPr id="3" name="Picture Placeholder 2">
            <a:extLst>
              <a:ext uri="{FF2B5EF4-FFF2-40B4-BE49-F238E27FC236}">
                <a16:creationId xmlns:a16="http://schemas.microsoft.com/office/drawing/2014/main" id="{3B94E836-7CDA-4202-8DFD-FF9F8C71E99A}"/>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32452"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安全餐饮机构的内部要求</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4" name="Content Placeholder 3"/>
          <p:cNvSpPr>
            <a:spLocks noGrp="1"/>
          </p:cNvSpPr>
          <p:nvPr>
            <p:ph idx="1"/>
          </p:nvPr>
        </p:nvSpPr>
        <p:spPr>
          <a:xfrm>
            <a:off x="409575" y="1143000"/>
            <a:ext cx="5643753" cy="4983163"/>
          </a:xfrm>
        </p:spPr>
        <p:txBody>
          <a:bodyPr/>
          <a:lstStyle/>
          <a:p>
            <a:pPr>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安装设备：</a:t>
            </a:r>
          </a:p>
          <a:p>
            <a:pPr marL="0" lvl="1" indent="0">
              <a:lnSpc>
                <a:spcPct val="90000"/>
              </a:lnSpc>
              <a:buClr>
                <a:srgbClr val="005CAB"/>
              </a:buClr>
              <a:buNone/>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桌面设备应该：</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安装在至少 4 英寸（10 公分）高的支脚上 </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将其与工作台面形成密封</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Tree>
    <p:extLst>
      <p:ext uri="{BB962C8B-B14F-4D97-AF65-F5344CB8AC3E}">
        <p14:creationId xmlns:p14="http://schemas.microsoft.com/office/powerpoint/2010/main" val="1427127426"/>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501"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安全餐饮机构的内部要求</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34498"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安装好设备后：</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必须定期维修。</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只有合格人员才能进行设备维修。</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与您的供应商或制造商制定一份维修计划表。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定期检查设备，确保其正确工作。</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34500"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9-9</a:t>
            </a:r>
          </a:p>
        </p:txBody>
      </p:sp>
      <p:pic>
        <p:nvPicPr>
          <p:cNvPr id="2" name="Picture 1" descr="6e_c09_0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038" y="1243013"/>
            <a:ext cx="2103120" cy="1402080"/>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保持食品安全</a:t>
            </a:r>
          </a:p>
        </p:txBody>
      </p:sp>
      <p:sp>
        <p:nvSpPr>
          <p:cNvPr id="3" name="Content Placeholder 2"/>
          <p:cNvSpPr>
            <a:spLocks noGrp="1"/>
          </p:cNvSpPr>
          <p:nvPr>
            <p:ph idx="1"/>
          </p:nvPr>
        </p:nvSpPr>
        <p:spPr/>
        <p:txBody>
          <a:bodyPr/>
          <a:lstStyle/>
          <a:p>
            <a:pPr marL="0" lvl="1" indent="0" eaLnBrk="1" hangingPunct="1">
              <a:buFont typeface="Wingdings" pitchFamily="2" charset="2"/>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重点是采取以下措施： </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从信誉良好的合格供应商处采购</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控制时间和温度</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防止交叉污染</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保持个人卫生</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清洁和消毒</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1-25</a:t>
            </a:r>
          </a:p>
        </p:txBody>
      </p:sp>
      <p:pic>
        <p:nvPicPr>
          <p:cNvPr id="2" name="Picture 1" descr="6e_c01_2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1402080"/>
          </a:xfrm>
          <a:prstGeom prst="rect">
            <a:avLst/>
          </a:prstGeom>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35524"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洗碗机</a:t>
            </a:r>
          </a:p>
        </p:txBody>
      </p:sp>
      <p:sp>
        <p:nvSpPr>
          <p:cNvPr id="235522" name="Rectangle 3"/>
          <p:cNvSpPr>
            <a:spLocks noGrp="1" noChangeArrowheads="1"/>
          </p:cNvSpPr>
          <p:nvPr>
            <p:ph idx="1"/>
          </p:nvPr>
        </p:nvSpPr>
        <p:spPr/>
        <p:txBody>
          <a:bodyPr tIns="73152" anchor="t" anchorCtr="0"/>
          <a:lstStyle/>
          <a:p>
            <a:pPr marL="0" indent="0" eaLnBrk="1" hangingPunct="1">
              <a:lnSpc>
                <a:spcPct val="80000"/>
              </a:lnSpc>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安装和使用洗碗机：</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安装时：</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安装到可以够到并且方便找到的位置</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确保厨房用具、设备和其他食品接触服务不会受到污染</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使用经当地监管部门批准的清洁剂和消毒剂。</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请遵循制造商的指示。</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3552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9-10</a:t>
            </a:r>
          </a:p>
        </p:txBody>
      </p:sp>
      <p:pic>
        <p:nvPicPr>
          <p:cNvPr id="2" name="Picture 1" descr="6e_c09_0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洗碗机</a:t>
            </a:r>
          </a:p>
        </p:txBody>
      </p:sp>
      <p:sp>
        <p:nvSpPr>
          <p:cNvPr id="236546" name="Rectangle 3"/>
          <p:cNvSpPr>
            <a:spLocks noGrp="1" noChangeArrowheads="1"/>
          </p:cNvSpPr>
          <p:nvPr>
            <p:ph idx="1"/>
          </p:nvPr>
        </p:nvSpPr>
        <p:spPr/>
        <p:txBody>
          <a:bodyPr/>
          <a:lstStyle/>
          <a:p>
            <a:pPr marL="0" indent="0" eaLnBrk="1" hangingPunct="1">
              <a:lnSpc>
                <a:spcPct val="80000"/>
              </a:lnSpc>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选择洗碗机</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i="1"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确保洗碗机可以测量</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水温 </a:t>
            </a: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水压</a:t>
            </a: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化学清洁液和消毒液浓度</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将关于正确设置的信息张贴在机器上。</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9-11</a:t>
            </a:r>
          </a:p>
        </p:txBody>
      </p:sp>
      <p:pic>
        <p:nvPicPr>
          <p:cNvPr id="2" name="Picture 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4151"/>
            <a:ext cx="2103120" cy="1834896"/>
          </a:xfrm>
          <a:prstGeom prst="rect">
            <a:avLst/>
          </a:prstGeom>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8"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洗碗机</a:t>
            </a:r>
          </a:p>
        </p:txBody>
      </p:sp>
      <p:sp>
        <p:nvSpPr>
          <p:cNvPr id="236546" name="Rectangle 3"/>
          <p:cNvSpPr>
            <a:spLocks noGrp="1" noChangeArrowheads="1"/>
          </p:cNvSpPr>
          <p:nvPr>
            <p:ph idx="1"/>
          </p:nvPr>
        </p:nvSpPr>
        <p:spPr/>
        <p:txBody>
          <a:bodyPr/>
          <a:lstStyle/>
          <a:p>
            <a:pPr marL="0" indent="0" eaLnBrk="1" hangingPunct="1">
              <a:lnSpc>
                <a:spcPct val="80000"/>
              </a:lnSpc>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清洁洗碗机</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i="1"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按照必要的频度清洁洗碗机。</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遵循制造商的建议。</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遵循当地的监管要求。</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36547"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9-12</a:t>
            </a:r>
          </a:p>
        </p:txBody>
      </p:sp>
    </p:spTree>
    <p:extLst>
      <p:ext uri="{BB962C8B-B14F-4D97-AF65-F5344CB8AC3E}">
        <p14:creationId xmlns:p14="http://schemas.microsoft.com/office/powerpoint/2010/main" val="3409049569"/>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Placeholder 1"/>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237572" name="Rectangle 15"/>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三槽水槽</a:t>
            </a:r>
          </a:p>
        </p:txBody>
      </p:sp>
      <p:sp>
        <p:nvSpPr>
          <p:cNvPr id="237570"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购买足够容纳大型设备和厨房用具的水槽。</a:t>
            </a:r>
          </a:p>
          <a:p>
            <a:pPr marL="0" indent="0" eaLnBrk="1" hangingPunct="1">
              <a:defRPr/>
            </a:pP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37571"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9-13</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AA9439C5-F572-4C71-BA39-C3AFE7F3F20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p:spPr>
      </p:pic>
      <p:sp>
        <p:nvSpPr>
          <p:cNvPr id="238596" name="Rectangle 15"/>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洗手台</a:t>
            </a:r>
          </a:p>
        </p:txBody>
      </p:sp>
      <p:sp>
        <p:nvSpPr>
          <p:cNvPr id="18434" name="Rectangle 3"/>
          <p:cNvSpPr>
            <a:spLocks noGrp="1" noChangeArrowheads="1"/>
          </p:cNvSpPr>
          <p:nvPr>
            <p:ph idx="1"/>
          </p:nvPr>
        </p:nvSpPr>
        <p:spPr/>
        <p:txBody>
          <a:bodyPr/>
          <a:lstStyle/>
          <a:p>
            <a:pPr marL="0" indent="0" eaLnBrk="1" hangingPunct="1">
              <a:buFont typeface="Wingdings" pitchFamily="2" charset="2"/>
              <a:buNone/>
              <a:defRPr/>
            </a:pPr>
            <a:r>
              <a:rPr dirty="0" err="1">
                <a:latin typeface="Arial Narrow" panose="020B0606020202030204" pitchFamily="34" charset="0"/>
                <a:ea typeface="SimHei" panose="02010609060101010101" pitchFamily="49" charset="-122"/>
                <a:cs typeface="SimSun"/>
                <a:sym typeface="Arial Narrow" panose="020B0606020202030204" pitchFamily="34" charset="0"/>
              </a:rPr>
              <a:t>洗手台必须</a:t>
            </a: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buFont typeface="Wingdings" pitchFamily="2" charset="2"/>
              <a:buChar char="l"/>
              <a:defRPr/>
            </a:pPr>
            <a:r>
              <a:rPr lang="en-US" sz="2000" dirty="0">
                <a:latin typeface="Arial Narrow" panose="020B0606020202030204" pitchFamily="34" charset="0"/>
                <a:ea typeface="SimHei" panose="02010609060101010101" pitchFamily="49" charset="-122"/>
                <a:cs typeface="SimSun"/>
                <a:sym typeface="Arial Narrow" panose="020B0606020202030204" pitchFamily="34" charset="0"/>
              </a:rPr>
              <a:t>方便</a:t>
            </a:r>
            <a:r>
              <a:rPr dirty="0">
                <a:latin typeface="Arial Narrow" panose="020B0606020202030204" pitchFamily="34" charset="0"/>
                <a:ea typeface="SimHei" panose="02010609060101010101" pitchFamily="49" charset="-122"/>
                <a:cs typeface="SimSun"/>
                <a:sym typeface="Arial Narrow" panose="020B0606020202030204" pitchFamily="34" charset="0"/>
              </a:rPr>
              <a:t>找到</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位于：</a:t>
            </a: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洗手间或紧靠洗手间的位置</a:t>
            </a: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食品预制区</a:t>
            </a: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服务区</a:t>
            </a: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洗碗区</a:t>
            </a:r>
          </a:p>
          <a:p>
            <a:pPr marL="63500" indent="-25400" eaLnBrk="1" hangingPunct="1">
              <a:buFont typeface="Wingdings" pitchFamily="2" charset="2"/>
              <a:buNone/>
              <a:defRPr/>
            </a:pP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38595"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9-14</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596" name="Rectangle 15"/>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洗手台</a:t>
            </a:r>
          </a:p>
        </p:txBody>
      </p:sp>
      <p:sp>
        <p:nvSpPr>
          <p:cNvPr id="18434" name="Rectangle 3"/>
          <p:cNvSpPr>
            <a:spLocks noGrp="1" noChangeArrowheads="1"/>
          </p:cNvSpPr>
          <p:nvPr>
            <p:ph idx="1"/>
          </p:nvPr>
        </p:nvSpPr>
        <p:spPr>
          <a:xfrm>
            <a:off x="400050" y="1142999"/>
            <a:ext cx="5339375" cy="4983163"/>
          </a:xfrm>
        </p:spPr>
        <p:txBody>
          <a:bodyPr/>
          <a:lstStyle/>
          <a:p>
            <a:pPr marL="0" indent="0" eaLnBrk="1" hangingPunct="1">
              <a:buFont typeface="Wingdings" pitchFamily="2" charset="2"/>
              <a:buNone/>
              <a:defRPr/>
            </a:pPr>
            <a:r>
              <a:rPr dirty="0" err="1">
                <a:latin typeface="Arial Narrow" panose="020B0606020202030204" pitchFamily="34" charset="0"/>
                <a:ea typeface="SimHei" panose="02010609060101010101" pitchFamily="49" charset="-122"/>
                <a:cs typeface="SimSun"/>
                <a:sym typeface="Arial Narrow" panose="020B0606020202030204" pitchFamily="34" charset="0"/>
              </a:rPr>
              <a:t>洗手台必须</a:t>
            </a: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只用来洗手</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安装足够的屏障，或与食品和食品接触面保持距离</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全天候可供使用</a:t>
            </a: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不要堵挡洗手台。</a:t>
            </a:r>
            <a:endParaRPr lang="zh-CN" sz="2200"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3500" indent="-25400" eaLnBrk="1" hangingPunct="1">
              <a:buFont typeface="Wingdings" pitchFamily="2" charset="2"/>
              <a:buNone/>
              <a:defRPr/>
            </a:pP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38595"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9-15</a:t>
            </a:r>
          </a:p>
        </p:txBody>
      </p:sp>
      <p:pic>
        <p:nvPicPr>
          <p:cNvPr id="10" name="Picture Placeholder 4">
            <a:extLst>
              <a:ext uri="{FF2B5EF4-FFF2-40B4-BE49-F238E27FC236}">
                <a16:creationId xmlns:a16="http://schemas.microsoft.com/office/drawing/2014/main" id="{AA9439C5-F572-4C71-BA39-C3AFE7F3F205}"/>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p:spPr>
      </p:pic>
      <p:pic>
        <p:nvPicPr>
          <p:cNvPr id="11" name="Picture Placeholder 4">
            <a:extLst>
              <a:ext uri="{FF2B5EF4-FFF2-40B4-BE49-F238E27FC236}">
                <a16:creationId xmlns:a16="http://schemas.microsoft.com/office/drawing/2014/main" id="{AA9439C5-F572-4C71-BA39-C3AFE7F3F20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6523196" y="3634581"/>
            <a:ext cx="2103120"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pic>
      <p:sp>
        <p:nvSpPr>
          <p:cNvPr id="5" name="TextBox 4"/>
          <p:cNvSpPr txBox="1"/>
          <p:nvPr/>
        </p:nvSpPr>
        <p:spPr>
          <a:xfrm>
            <a:off x="7355625" y="3883114"/>
            <a:ext cx="434340" cy="584775"/>
          </a:xfrm>
          <a:prstGeom prst="rect">
            <a:avLst/>
          </a:prstGeom>
          <a:noFill/>
        </p:spPr>
        <p:txBody>
          <a:bodyPr wrap="square" rtlCol="0">
            <a:spAutoFit/>
          </a:bodyPr>
          <a:lstStyle/>
          <a:p>
            <a:r>
              <a:rPr lang="en-US" dirty="0">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X</a:t>
            </a:r>
          </a:p>
        </p:txBody>
      </p:sp>
    </p:spTree>
    <p:extLst>
      <p:ext uri="{BB962C8B-B14F-4D97-AF65-F5344CB8AC3E}">
        <p14:creationId xmlns:p14="http://schemas.microsoft.com/office/powerpoint/2010/main" val="300832761"/>
      </p:ext>
    </p:extLst>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20" name="Rectangle 18"/>
          <p:cNvSpPr>
            <a:spLocks noChangeArrowheads="1"/>
          </p:cNvSpPr>
          <p:nvPr/>
        </p:nvSpPr>
        <p:spPr bwMode="auto">
          <a:xfrm>
            <a:off x="5265738" y="4450269"/>
            <a:ext cx="1960562"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239621" name="Rectangle 19"/>
          <p:cNvSpPr>
            <a:spLocks noChangeArrowheads="1"/>
          </p:cNvSpPr>
          <p:nvPr/>
        </p:nvSpPr>
        <p:spPr bwMode="auto">
          <a:xfrm>
            <a:off x="6450013" y="2307938"/>
            <a:ext cx="1781175"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15" name="Text Placeholder 14"/>
          <p:cNvSpPr>
            <a:spLocks noGrp="1"/>
          </p:cNvSpPr>
          <p:nvPr>
            <p:ph type="body" sz="quarter" idx="21"/>
          </p:nvPr>
        </p:nvSpPr>
        <p:spPr>
          <a:xfrm>
            <a:off x="4813805" y="5945895"/>
            <a:ext cx="2723578"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标牌</a:t>
            </a:r>
          </a:p>
        </p:txBody>
      </p:sp>
      <p:sp>
        <p:nvSpPr>
          <p:cNvPr id="14" name="Text Placeholder 13"/>
          <p:cNvSpPr>
            <a:spLocks noGrp="1"/>
          </p:cNvSpPr>
          <p:nvPr>
            <p:ph type="body" sz="quarter" idx="20"/>
          </p:nvPr>
        </p:nvSpPr>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垃圾箱</a:t>
            </a:r>
          </a:p>
        </p:txBody>
      </p:sp>
      <p:sp>
        <p:nvSpPr>
          <p:cNvPr id="13" name="Text Placeholder 12"/>
          <p:cNvSpPr>
            <a:spLocks noGrp="1"/>
          </p:cNvSpPr>
          <p:nvPr>
            <p:ph type="body" sz="quarter" idx="19"/>
          </p:nvPr>
        </p:nvSpPr>
        <p:spPr>
          <a:xfrm>
            <a:off x="6540596" y="3370652"/>
            <a:ext cx="2089053"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干手的方法</a:t>
            </a:r>
          </a:p>
        </p:txBody>
      </p:sp>
      <p:sp>
        <p:nvSpPr>
          <p:cNvPr id="12" name="Text Placeholder 11"/>
          <p:cNvSpPr>
            <a:spLocks noGrp="1"/>
          </p:cNvSpPr>
          <p:nvPr>
            <p:ph type="body" sz="quarter" idx="18"/>
          </p:nvPr>
        </p:nvSpPr>
        <p:spPr>
          <a:xfrm>
            <a:off x="3519085" y="3370652"/>
            <a:ext cx="2723578"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肥皂</a:t>
            </a:r>
          </a:p>
        </p:txBody>
      </p:sp>
      <p:sp>
        <p:nvSpPr>
          <p:cNvPr id="239622" name="Rectangle 3"/>
          <p:cNvSpPr>
            <a:spLocks noGrp="1" noChangeArrowheads="1"/>
          </p:cNvSpPr>
          <p:nvPr>
            <p:ph type="body" sz="quarter" idx="17"/>
          </p:nvPr>
        </p:nvSpPr>
        <p:spPr>
          <a:xfrm>
            <a:off x="718471" y="3370652"/>
            <a:ext cx="2723578" cy="395287"/>
          </a:xfrm>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热自来水和冷自来水</a:t>
            </a:r>
          </a:p>
        </p:txBody>
      </p:sp>
      <p:pic>
        <p:nvPicPr>
          <p:cNvPr id="17" name="Picture Placeholder 16">
            <a:extLst>
              <a:ext uri="{FF2B5EF4-FFF2-40B4-BE49-F238E27FC236}">
                <a16:creationId xmlns:a16="http://schemas.microsoft.com/office/drawing/2014/main" id="{C9B1B43C-7D09-4431-9E3A-A06C74576D0A}"/>
              </a:ext>
            </a:extLst>
          </p:cNvPr>
          <p:cNvPicPr>
            <a:picLocks noGrp="1" noChangeAspect="1"/>
          </p:cNvPicPr>
          <p:nvPr>
            <p:ph type="pic" sz="quarter" idx="16"/>
          </p:nvPr>
        </p:nvPicPr>
        <p:blipFill>
          <a:blip r:embed="rId3" cstate="screen">
            <a:extLst>
              <a:ext uri="{28A0092B-C50C-407E-A947-70E740481C1C}">
                <a14:useLocalDpi xmlns:a14="http://schemas.microsoft.com/office/drawing/2010/main"/>
              </a:ext>
            </a:extLst>
          </a:blip>
          <a:stretch>
            <a:fillRect/>
          </a:stretch>
        </p:blipFill>
        <p:spPr>
          <a:xfrm>
            <a:off x="5130102" y="4317393"/>
            <a:ext cx="2086693" cy="1502663"/>
          </a:xfrm>
        </p:spPr>
      </p:pic>
      <p:pic>
        <p:nvPicPr>
          <p:cNvPr id="19" name="Picture Placeholder 18">
            <a:extLst>
              <a:ext uri="{FF2B5EF4-FFF2-40B4-BE49-F238E27FC236}">
                <a16:creationId xmlns:a16="http://schemas.microsoft.com/office/drawing/2014/main" id="{626275B3-0E43-4AE9-BE94-7F43B3CF1A2D}"/>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a:ext>
            </a:extLst>
          </a:blip>
          <a:srcRect/>
          <a:stretch/>
        </p:blipFill>
        <p:spPr>
          <a:xfrm>
            <a:off x="2129932" y="4325394"/>
            <a:ext cx="2093912" cy="1502664"/>
          </a:xfrm>
        </p:spPr>
      </p:pic>
      <p:pic>
        <p:nvPicPr>
          <p:cNvPr id="22" name="Picture Placeholder 21">
            <a:extLst>
              <a:ext uri="{FF2B5EF4-FFF2-40B4-BE49-F238E27FC236}">
                <a16:creationId xmlns:a16="http://schemas.microsoft.com/office/drawing/2014/main" id="{FBBD8F70-2800-42B7-9052-651C4977E45C}"/>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p:pic>
      <p:pic>
        <p:nvPicPr>
          <p:cNvPr id="25" name="Picture Placeholder 24">
            <a:extLst>
              <a:ext uri="{FF2B5EF4-FFF2-40B4-BE49-F238E27FC236}">
                <a16:creationId xmlns:a16="http://schemas.microsoft.com/office/drawing/2014/main" id="{2677321A-1FE3-49EE-905E-A683B8FF98F0}"/>
              </a:ext>
            </a:extLst>
          </p:cNvPr>
          <p:cNvPicPr>
            <a:picLocks noGrp="1" noChangeAspect="1"/>
          </p:cNvPicPr>
          <p:nvPr>
            <p:ph type="pic" sz="quarter" idx="13"/>
          </p:nvPr>
        </p:nvPicPr>
        <p:blipFill>
          <a:blip r:embed="rId6" cstate="screen">
            <a:extLst>
              <a:ext uri="{28A0092B-C50C-407E-A947-70E740481C1C}">
                <a14:useLocalDpi xmlns:a14="http://schemas.microsoft.com/office/drawing/2010/main"/>
              </a:ext>
            </a:extLst>
          </a:blip>
          <a:srcRect/>
          <a:stretch>
            <a:fillRect/>
          </a:stretch>
        </p:blipFill>
        <p:spPr/>
      </p:pic>
      <p:pic>
        <p:nvPicPr>
          <p:cNvPr id="27" name="Picture Placeholder 26">
            <a:extLst>
              <a:ext uri="{FF2B5EF4-FFF2-40B4-BE49-F238E27FC236}">
                <a16:creationId xmlns:a16="http://schemas.microsoft.com/office/drawing/2014/main" id="{0D597E32-059F-4783-8A11-C006B6F5A5FA}"/>
              </a:ext>
            </a:extLst>
          </p:cNvPr>
          <p:cNvPicPr>
            <a:picLocks noGrp="1" noChangeAspect="1"/>
          </p:cNvPicPr>
          <p:nvPr>
            <p:ph type="pic" sz="quarter" idx="12"/>
          </p:nvPr>
        </p:nvPicPr>
        <p:blipFill rotWithShape="1">
          <a:blip r:embed="rId7" cstate="screen">
            <a:extLst>
              <a:ext uri="{28A0092B-C50C-407E-A947-70E740481C1C}">
                <a14:useLocalDpi xmlns:a14="http://schemas.microsoft.com/office/drawing/2010/main"/>
              </a:ext>
            </a:extLst>
          </a:blip>
          <a:srcRect/>
          <a:stretch/>
        </p:blipFill>
        <p:spPr>
          <a:xfrm>
            <a:off x="1030288" y="1793998"/>
            <a:ext cx="2093912" cy="1502664"/>
          </a:xfrm>
        </p:spPr>
      </p:pic>
      <p:sp>
        <p:nvSpPr>
          <p:cNvPr id="239633" name="Rectangle 3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洗手台</a:t>
            </a:r>
          </a:p>
        </p:txBody>
      </p:sp>
      <p:sp>
        <p:nvSpPr>
          <p:cNvPr id="2" name="Content Placeholder 1"/>
          <p:cNvSpPr>
            <a:spLocks noGrp="1"/>
          </p:cNvSpPr>
          <p:nvPr>
            <p:ph idx="1"/>
          </p:nvPr>
        </p:nvSpPr>
        <p:spPr/>
        <p:txBody>
          <a:bodyPr/>
          <a:lstStyle/>
          <a:p>
            <a:r>
              <a:rPr lang="en-US" sz="2800" dirty="0">
                <a:latin typeface="Arial Narrow" panose="020B0606020202030204" pitchFamily="34" charset="0"/>
                <a:ea typeface="SimHei" panose="02010609060101010101" pitchFamily="49" charset="-122"/>
                <a:cs typeface="SimSun"/>
                <a:sym typeface="Arial Narrow" panose="020B0606020202030204" pitchFamily="34" charset="0"/>
              </a:rPr>
              <a:t>洗手台必须配备：</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39632" name="Text Box 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9-16</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645"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水和管道设施</a:t>
            </a:r>
          </a:p>
        </p:txBody>
      </p:sp>
      <p:sp>
        <p:nvSpPr>
          <p:cNvPr id="240642" name="Rectangle 3"/>
          <p:cNvSpPr>
            <a:spLocks noGrp="1" noChangeArrowheads="1"/>
          </p:cNvSpPr>
          <p:nvPr>
            <p:ph idx="1"/>
          </p:nvPr>
        </p:nvSpPr>
        <p:spPr/>
        <p:txBody>
          <a:bodyPr/>
          <a:lstStyle/>
          <a:p>
            <a:pPr marL="0" indent="0" eaLnBrk="1" hangingPunct="1">
              <a:spcBef>
                <a:spcPct val="150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可接受的饮用水水源：</a:t>
            </a:r>
            <a:endParaRPr lang="zh-CN" sz="1800" i="1"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经批准的公共</a:t>
            </a: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供水管道</a:t>
            </a:r>
            <a:r>
              <a:rPr dirty="0">
                <a:latin typeface="Arial Narrow" panose="020B0606020202030204" pitchFamily="34" charset="0"/>
                <a:ea typeface="SimHei" panose="02010609060101010101" pitchFamily="49" charset="-122"/>
                <a:cs typeface="SimSun"/>
                <a:sym typeface="Arial Narrow" panose="020B0606020202030204" pitchFamily="34" charset="0"/>
              </a:rPr>
              <a:t> </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定期接受检测和维修的私人水源</a:t>
            </a:r>
          </a:p>
          <a:p>
            <a:pPr lvl="1" eaLnBrk="1" hangingPunct="1">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封闭式饮用水容器 </a:t>
            </a:r>
          </a:p>
          <a:p>
            <a:pPr lvl="1" eaLnBrk="1" hangingPunct="1">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运水车 </a:t>
            </a:r>
            <a:r>
              <a:rPr>
                <a:latin typeface="Arial Narrow" panose="020B0606020202030204" pitchFamily="34" charset="0"/>
                <a:ea typeface="SimHei" panose="02010609060101010101" pitchFamily="49" charset="-122"/>
                <a:sym typeface="Arial Narrow" panose="020B0606020202030204" pitchFamily="34" charset="0"/>
              </a:rPr>
              <a:t/>
            </a:r>
            <a:br>
              <a:rPr>
                <a:latin typeface="Arial Narrow" panose="020B0606020202030204" pitchFamily="34" charset="0"/>
                <a:ea typeface="SimHei" panose="02010609060101010101" pitchFamily="49" charset="-122"/>
                <a:sym typeface="Arial Narrow" panose="020B0606020202030204" pitchFamily="34" charset="0"/>
              </a:rPr>
            </a:b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4064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9-17</a:t>
            </a:r>
          </a:p>
        </p:txBody>
      </p:sp>
      <p:pic>
        <p:nvPicPr>
          <p:cNvPr id="7" name="Picture Placeholder 6" descr="6e_c09_13.jpg"/>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prstGeom prst="rect">
            <a:avLst/>
          </a:prstGeom>
        </p:spPr>
      </p:pic>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40645"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水和管道设施</a:t>
            </a:r>
          </a:p>
        </p:txBody>
      </p:sp>
      <p:sp>
        <p:nvSpPr>
          <p:cNvPr id="240642" name="Rectangle 3"/>
          <p:cNvSpPr>
            <a:spLocks noGrp="1" noChangeArrowheads="1"/>
          </p:cNvSpPr>
          <p:nvPr>
            <p:ph idx="1"/>
          </p:nvPr>
        </p:nvSpPr>
        <p:spPr/>
        <p:txBody>
          <a:bodyPr/>
          <a:lstStyle/>
          <a:p>
            <a:pPr marL="0" indent="0" eaLnBrk="1" hangingPunct="1">
              <a:spcBef>
                <a:spcPct val="150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安装和维修：</a:t>
            </a:r>
            <a:endParaRPr lang="zh-CN" sz="1800" i="1"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如果使用现场污水处理系统，请确保其获得了正确的检测和维修</a:t>
            </a:r>
          </a:p>
          <a:p>
            <a:pPr lvl="1" eaLnBrk="1" hangingPunct="1">
              <a:defRPr/>
            </a:pP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只能由持照的水管工处理管道设施</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0" lvl="1" indent="0" eaLnBrk="1" hangingPunct="1">
              <a:buNone/>
              <a:defRPr/>
            </a:pPr>
            <a:r>
              <a:rPr>
                <a:latin typeface="Arial Narrow" panose="020B0606020202030204" pitchFamily="34" charset="0"/>
                <a:ea typeface="SimHei" panose="02010609060101010101" pitchFamily="49" charset="-122"/>
                <a:sym typeface="Arial Narrow" panose="020B0606020202030204" pitchFamily="34" charset="0"/>
              </a:rPr>
              <a:t/>
            </a:r>
            <a:br>
              <a:rPr>
                <a:latin typeface="Arial Narrow" panose="020B0606020202030204" pitchFamily="34" charset="0"/>
                <a:ea typeface="SimHei" panose="02010609060101010101" pitchFamily="49" charset="-122"/>
                <a:sym typeface="Arial Narrow" panose="020B0606020202030204" pitchFamily="34" charset="0"/>
              </a:rPr>
            </a:b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4064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9-18</a:t>
            </a:r>
          </a:p>
        </p:txBody>
      </p:sp>
      <p:pic>
        <p:nvPicPr>
          <p:cNvPr id="2" name="Picture 1" descr="6e_c09_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1970460329"/>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9-19</a:t>
            </a:r>
          </a:p>
        </p:txBody>
      </p:sp>
      <p:sp>
        <p:nvSpPr>
          <p:cNvPr id="241667"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水和管道设施</a:t>
            </a:r>
          </a:p>
        </p:txBody>
      </p:sp>
      <p:sp>
        <p:nvSpPr>
          <p:cNvPr id="2" name="Content Placeholder 1"/>
          <p:cNvSpPr>
            <a:spLocks noGrp="1"/>
          </p:cNvSpPr>
          <p:nvPr>
            <p:ph idx="1"/>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交叉连接：</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安全的水与来自以下水源的污水之间的实体联结 </a:t>
            </a: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排水系统 </a:t>
            </a: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下水道 </a:t>
            </a: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其他废水源</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保持食品安全</a:t>
            </a:r>
          </a:p>
        </p:txBody>
      </p:sp>
      <p:sp>
        <p:nvSpPr>
          <p:cNvPr id="22531"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培训和监督：</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培训员工遵守食品安全规程。</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提供初始培训和持续培训。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为全体员工提供基本的食品安全知识。</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提供工作特定的食品安全培训。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定期进行员工再培训。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将培训记录在案。</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lvl="1" indent="0" eaLnBrk="1" hangingPunct="1">
              <a:lnSpc>
                <a:spcPct val="100000"/>
              </a:lnSpc>
              <a:spcBef>
                <a:spcPts val="900"/>
              </a:spcBef>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3686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1-26</a:t>
            </a:r>
          </a:p>
        </p:txBody>
      </p:sp>
      <p:pic>
        <p:nvPicPr>
          <p:cNvPr id="2" name="Picture 1" descr="6e_c01_08_demonstrating_rev.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403" y="1243013"/>
            <a:ext cx="2100072" cy="1414272"/>
          </a:xfrm>
          <a:prstGeom prst="rect">
            <a:avLst/>
          </a:prstGeom>
        </p:spPr>
      </p:pic>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2692" name="Rectangle 1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水和管道设施</a:t>
            </a:r>
          </a:p>
        </p:txBody>
      </p:sp>
      <p:sp>
        <p:nvSpPr>
          <p:cNvPr id="242691"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回流：</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污染物通过交叉连接</a:t>
            </a:r>
            <a:r>
              <a:rPr lang="en-US" kern="120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倒流</a:t>
            </a:r>
            <a:r>
              <a:rPr dirty="0">
                <a:latin typeface="Arial Narrow" panose="020B0606020202030204" pitchFamily="34" charset="0"/>
                <a:ea typeface="SimHei" panose="02010609060101010101" pitchFamily="49" charset="-122"/>
                <a:cs typeface="SimSun"/>
                <a:sym typeface="Arial Narrow" panose="020B0606020202030204" pitchFamily="34" charset="0"/>
              </a:rPr>
              <a:t>回饮用水供水系统</a:t>
            </a:r>
          </a:p>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倒流虹吸作用：</a:t>
            </a:r>
          </a:p>
          <a:p>
            <a:pPr lvl="1" eaLnBrk="1" hangingPunct="1">
              <a:buFont typeface="Wingdings" pitchFamily="2" charset="2"/>
              <a:buChar char="l"/>
              <a:defRPr/>
            </a:pPr>
            <a:r>
              <a:rPr dirty="0" err="1">
                <a:latin typeface="Arial Narrow" panose="020B0606020202030204" pitchFamily="34" charset="0"/>
                <a:ea typeface="SimHei" panose="02010609060101010101" pitchFamily="49" charset="-122"/>
                <a:cs typeface="SimSun"/>
                <a:sym typeface="Arial Narrow" panose="020B0606020202030204" pitchFamily="34" charset="0"/>
              </a:rPr>
              <a:t>管道系统中形成的真空将污染物吸回</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err="1">
                <a:latin typeface="Arial Narrow" panose="020B0606020202030204" pitchFamily="34" charset="0"/>
                <a:ea typeface="SimHei" panose="02010609060101010101" pitchFamily="49" charset="-122"/>
                <a:cs typeface="SimSun"/>
                <a:sym typeface="Arial Narrow" panose="020B0606020202030204" pitchFamily="34" charset="0"/>
              </a:rPr>
              <a:t>水源</a:t>
            </a: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当餐饮机构某个区域的用水量很大时可能形成真空。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拖把桶中的流水软管可能导致倒流虹吸作用。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85800" lvl="2" indent="0" eaLnBrk="1" hangingPunct="1">
              <a:buFont typeface="Courier New" pitchFamily="49"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Wingdings" pitchFamily="2" charset="2"/>
              <a:buChar char="l"/>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 name="Text Box 1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9-20</a:t>
            </a:r>
          </a:p>
        </p:txBody>
      </p:sp>
      <p:pic>
        <p:nvPicPr>
          <p:cNvPr id="8" name="Picture Placeholder 7"/>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a:ln w="3175">
            <a:noFill/>
          </a:ln>
        </p:spPr>
      </p:pic>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8" name="Text Box 2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9-21</a:t>
            </a:r>
          </a:p>
        </p:txBody>
      </p:sp>
      <p:pic>
        <p:nvPicPr>
          <p:cNvPr id="4" name="Picture Placeholder 3">
            <a:extLst>
              <a:ext uri="{FF2B5EF4-FFF2-40B4-BE49-F238E27FC236}">
                <a16:creationId xmlns:a16="http://schemas.microsoft.com/office/drawing/2014/main" id="{2BBC7BFB-5C2C-4BD0-9C4C-9FE31681C1DC}"/>
              </a:ext>
            </a:extLst>
          </p:cNvPr>
          <p:cNvPicPr>
            <a:picLocks noGrp="1" noChangeAspect="1"/>
          </p:cNvPicPr>
          <p:nvPr>
            <p:ph type="pic" sz="quarter" idx="20"/>
          </p:nvPr>
        </p:nvPicPr>
        <p:blipFill rotWithShape="1">
          <a:blip r:embed="rId3" cstate="screen">
            <a:extLst>
              <a:ext uri="{28A0092B-C50C-407E-A947-70E740481C1C}">
                <a14:useLocalDpi xmlns:a14="http://schemas.microsoft.com/office/drawing/2010/main"/>
              </a:ext>
            </a:extLst>
          </a:blip>
          <a:srcRect/>
          <a:stretch/>
        </p:blipFill>
        <p:spPr>
          <a:xfrm>
            <a:off x="1816100" y="2235200"/>
            <a:ext cx="2103438" cy="2103438"/>
          </a:xfrm>
        </p:spPr>
      </p:pic>
      <p:pic>
        <p:nvPicPr>
          <p:cNvPr id="2" name="Picture Placeholder 1"/>
          <p:cNvPicPr>
            <a:picLocks noGrp="1" noChangeAspect="1"/>
          </p:cNvPicPr>
          <p:nvPr>
            <p:ph type="pic" sz="quarter" idx="22"/>
          </p:nvPr>
        </p:nvPicPr>
        <p:blipFill>
          <a:blip r:embed="rId4" cstate="screen">
            <a:extLst>
              <a:ext uri="{28A0092B-C50C-407E-A947-70E740481C1C}">
                <a14:useLocalDpi xmlns:a14="http://schemas.microsoft.com/office/drawing/2010/main"/>
              </a:ext>
            </a:extLst>
          </a:blip>
          <a:stretch>
            <a:fillRect/>
          </a:stretch>
        </p:blipFill>
        <p:spPr>
          <a:xfrm>
            <a:off x="5909469" y="2227263"/>
            <a:ext cx="2101850" cy="2101850"/>
          </a:xfrm>
          <a:ln w="3175">
            <a:solidFill>
              <a:schemeClr val="bg1"/>
            </a:solidFill>
          </a:ln>
        </p:spPr>
      </p:pic>
      <p:sp>
        <p:nvSpPr>
          <p:cNvPr id="14" name="Text Placeholder 13"/>
          <p:cNvSpPr>
            <a:spLocks noGrp="1"/>
          </p:cNvSpPr>
          <p:nvPr>
            <p:ph type="body" sz="quarter" idx="19"/>
          </p:nvPr>
        </p:nvSpPr>
        <p:spPr>
          <a:xfrm>
            <a:off x="5598529" y="4420517"/>
            <a:ext cx="2723578"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气隙</a:t>
            </a:r>
          </a:p>
        </p:txBody>
      </p:sp>
      <p:sp>
        <p:nvSpPr>
          <p:cNvPr id="11" name="Text Placeholder 10"/>
          <p:cNvSpPr>
            <a:spLocks noGrp="1"/>
          </p:cNvSpPr>
          <p:nvPr>
            <p:ph type="body" sz="quarter" idx="17"/>
          </p:nvPr>
        </p:nvSpPr>
        <p:spPr>
          <a:xfrm>
            <a:off x="1505775" y="4435124"/>
            <a:ext cx="2723578"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真空断流器</a:t>
            </a:r>
          </a:p>
        </p:txBody>
      </p:sp>
      <p:sp>
        <p:nvSpPr>
          <p:cNvPr id="243719" name="Rectangle 2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水和管道设施</a:t>
            </a:r>
          </a:p>
        </p:txBody>
      </p:sp>
      <p:sp>
        <p:nvSpPr>
          <p:cNvPr id="10" name="Content Placeholder 9"/>
          <p:cNvSpPr>
            <a:spLocks noGrp="1"/>
          </p:cNvSpPr>
          <p:nvPr>
            <p:ph idx="1"/>
          </p:nvPr>
        </p:nvSpPr>
        <p:spPr>
          <a:xfrm>
            <a:off x="400050" y="1074266"/>
            <a:ext cx="8220075" cy="474133"/>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预防回流的方法：</a:t>
            </a:r>
          </a:p>
        </p:txBody>
      </p:sp>
      <p:pic>
        <p:nvPicPr>
          <p:cNvPr id="6" name="Picture 5"/>
          <p:cNvPicPr>
            <a:picLocks noChangeAspect="1"/>
          </p:cNvPicPr>
          <p:nvPr/>
        </p:nvPicPr>
        <p:blipFill>
          <a:blip r:embed="rId5"/>
          <a:stretch>
            <a:fillRect/>
          </a:stretch>
        </p:blipFill>
        <p:spPr>
          <a:xfrm>
            <a:off x="2867564" y="2924761"/>
            <a:ext cx="966026" cy="966026"/>
          </a:xfrm>
          <a:prstGeom prst="rect">
            <a:avLst/>
          </a:prstGeom>
        </p:spPr>
      </p:pic>
    </p:spTree>
    <p:extLst>
      <p:ext uri="{BB962C8B-B14F-4D97-AF65-F5344CB8AC3E}">
        <p14:creationId xmlns:p14="http://schemas.microsoft.com/office/powerpoint/2010/main" val="1775197660"/>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244740"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水和管道设施</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44738" name="Rectangle 4"/>
          <p:cNvSpPr>
            <a:spLocks noGrp="1" noChangeArrowheads="1"/>
          </p:cNvSpPr>
          <p:nvPr>
            <p:ph idx="1"/>
          </p:nvPr>
        </p:nvSpPr>
        <p:spPr>
          <a:xfrm>
            <a:off x="409575" y="1143000"/>
            <a:ext cx="4473321"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管道中沉积的油脂：</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可安装集油器，以防止油脂堵塞排水管。</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集油器必须：</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由持照的水管工安装</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可以轻松地取放</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定期清洁</a:t>
            </a:r>
          </a:p>
          <a:p>
            <a:pPr lvl="1"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4473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9-22</a:t>
            </a:r>
          </a:p>
        </p:txBody>
      </p:sp>
    </p:spTree>
    <p:extLst>
      <p:ext uri="{BB962C8B-B14F-4D97-AF65-F5344CB8AC3E}">
        <p14:creationId xmlns:p14="http://schemas.microsoft.com/office/powerpoint/2010/main" val="2489521754"/>
      </p:ext>
    </p:extLst>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p:cNvSpPr>
            <a:spLocks noGrp="1"/>
          </p:cNvSpPr>
          <p:nvPr>
            <p:ph type="pic" sz="quarter" idx="12"/>
          </p:nvPr>
        </p:nvSpPr>
        <p:spPr/>
      </p:sp>
      <p:sp>
        <p:nvSpPr>
          <p:cNvPr id="244740"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照明</a:t>
            </a:r>
          </a:p>
        </p:txBody>
      </p:sp>
      <p:sp>
        <p:nvSpPr>
          <p:cNvPr id="244738" name="Rectangle 4"/>
          <p:cNvSpPr>
            <a:spLocks noGrp="1" noChangeArrowheads="1"/>
          </p:cNvSpPr>
          <p:nvPr>
            <p:ph idx="1"/>
          </p:nvPr>
        </p:nvSpPr>
        <p:spPr>
          <a:xfrm>
            <a:off x="409575" y="1143000"/>
            <a:ext cx="5339375"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安装和维修照明时注意以下事项：</a:t>
            </a:r>
          </a:p>
          <a:p>
            <a:pPr lvl="1"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设施的不同区域具有不同的照明强度</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要求</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当地司法辖区通常要求预制区亮度高于其他区域。</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所有灯具都应配有防碎灯泡或防护罩。</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将烧坏的灯泡替换为正确尺寸的灯泡。</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4473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9-23</a:t>
            </a:r>
          </a:p>
        </p:txBody>
      </p:sp>
      <p:pic>
        <p:nvPicPr>
          <p:cNvPr id="2" name="Picture 1" descr="6e_c09_1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62" name="Line 4"/>
          <p:cNvSpPr>
            <a:spLocks noChangeShapeType="1"/>
          </p:cNvSpPr>
          <p:nvPr/>
        </p:nvSpPr>
        <p:spPr bwMode="auto">
          <a:xfrm>
            <a:off x="0" y="779584"/>
            <a:ext cx="9144000" cy="0"/>
          </a:xfrm>
          <a:prstGeom prst="line">
            <a:avLst/>
          </a:prstGeom>
          <a:noFill/>
          <a:ln w="19050">
            <a:solidFill>
              <a:srgbClr val="FF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3" name="Picture Placeholder 2"/>
          <p:cNvSpPr>
            <a:spLocks noGrp="1"/>
          </p:cNvSpPr>
          <p:nvPr>
            <p:ph type="pic" sz="quarter" idx="12"/>
          </p:nvPr>
        </p:nvSpPr>
        <p:spPr/>
      </p:sp>
      <p:sp>
        <p:nvSpPr>
          <p:cNvPr id="245765"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通风</a:t>
            </a:r>
          </a:p>
        </p:txBody>
      </p:sp>
      <p:sp>
        <p:nvSpPr>
          <p:cNvPr id="245763" name="Rectangle 5"/>
          <p:cNvSpPr>
            <a:spLocks noGrp="1" noChangeArrowheads="1"/>
          </p:cNvSpPr>
          <p:nvPr>
            <p:ph idx="1"/>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通风系统：</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改善空气质量</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减少积聚的油脂和冷凝物</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必须清洁和维修 </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遵循制造商的建议。</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457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9-24</a:t>
            </a:r>
          </a:p>
        </p:txBody>
      </p:sp>
      <p:pic>
        <p:nvPicPr>
          <p:cNvPr id="2" name="Picture 1" descr="6e_c09_1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C7047DA-C021-4E7B-B668-A9B44CCC514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46788"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垃圾</a:t>
            </a:r>
          </a:p>
        </p:txBody>
      </p:sp>
      <p:sp>
        <p:nvSpPr>
          <p:cNvPr id="246786"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清除和清洁：</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尽快清除食品预制区的垃圾。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小心不要污染食品和食品接触面。</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应经常清洁垃圾箱的内部和外部。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将其置于远离食品预制区域和存放区域的位置。</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4678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9-25</a:t>
            </a:r>
          </a:p>
        </p:txBody>
      </p:sp>
      <p:pic>
        <p:nvPicPr>
          <p:cNvPr id="2" name="Picture 1"/>
          <p:cNvPicPr>
            <a:picLocks noChangeAspect="1"/>
          </p:cNvPicPr>
          <p:nvPr/>
        </p:nvPicPr>
        <p:blipFill>
          <a:blip r:embed="rId4"/>
          <a:stretch>
            <a:fillRect/>
          </a:stretch>
        </p:blipFill>
        <p:spPr>
          <a:xfrm>
            <a:off x="6523038" y="1243013"/>
            <a:ext cx="444500" cy="444500"/>
          </a:xfrm>
          <a:prstGeom prst="rect">
            <a:avLst/>
          </a:prstGeom>
        </p:spPr>
      </p:pic>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47812"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垃圾</a:t>
            </a:r>
          </a:p>
        </p:txBody>
      </p:sp>
      <p:sp>
        <p:nvSpPr>
          <p:cNvPr id="246786" name="Rectangle 3"/>
          <p:cNvSpPr>
            <a:spLocks noGrp="1" noChangeArrowheads="1"/>
          </p:cNvSpPr>
          <p:nvPr>
            <p:ph idx="1"/>
          </p:nvPr>
        </p:nvSpPr>
        <p:spPr/>
        <p:txBody>
          <a:bodyPr/>
          <a:lstStyle/>
          <a:p>
            <a:pPr marL="0" indent="0" eaLnBrk="1" hangingPunct="1">
              <a:buFont typeface="Wingdings" pitchFamily="2" charset="2"/>
              <a:buNone/>
              <a:defRPr/>
            </a:pPr>
            <a:r>
              <a:rPr dirty="0" err="1">
                <a:latin typeface="Arial Narrow" panose="020B0606020202030204" pitchFamily="34" charset="0"/>
                <a:ea typeface="SimHei" panose="02010609060101010101" pitchFamily="49" charset="-122"/>
                <a:cs typeface="SimSun"/>
                <a:sym typeface="Arial Narrow" panose="020B0606020202030204" pitchFamily="34" charset="0"/>
              </a:rPr>
              <a:t>室内垃圾箱必须</a:t>
            </a: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防泄漏、防水和防虫害。</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易于清洁。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闲置时盖好盖子。</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在女士卫生间放置一个带盖的垃圾箱。</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lvl="1" indent="0" eaLnBrk="1" hangingPunct="1">
              <a:buFont typeface="Wingdings" pitchFamily="2" charset="2"/>
              <a:buNone/>
              <a:defRPr/>
            </a:pPr>
            <a:endParaRPr lang="zh-CN" sz="2400" b="1" dirty="0">
              <a:solidFill>
                <a:srgbClr val="005CAB"/>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0" lvl="1" indent="0" eaLnBrk="1" hangingPunct="1">
              <a:buFont typeface="Wingdings" pitchFamily="2" charset="2"/>
              <a:buNone/>
              <a:defRPr/>
            </a:pPr>
            <a:r>
              <a:rPr lang="en-US" sz="2400" b="1" dirty="0" err="1">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指定的存放区域</a:t>
            </a: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远离食品和食品接触面存放废弃物和可回收垃圾。</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这类物品的存放不能引起公害或危及公共卫生。</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47811"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9-26</a:t>
            </a:r>
          </a:p>
        </p:txBody>
      </p:sp>
      <p:pic>
        <p:nvPicPr>
          <p:cNvPr id="2" name="Picture 1" descr="6e_c09_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pic>
        <p:nvPicPr>
          <p:cNvPr id="14" name="Picture Placeholder 3">
            <a:extLst>
              <a:ext uri="{FF2B5EF4-FFF2-40B4-BE49-F238E27FC236}">
                <a16:creationId xmlns:a16="http://schemas.microsoft.com/office/drawing/2014/main" id="{49FEC048-3F19-4D15-A86C-41461A2ACC7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1768" y="3525965"/>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9FEC048-3F19-4D15-A86C-41461A2ACC7F}"/>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48836"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垃圾</a:t>
            </a:r>
          </a:p>
        </p:txBody>
      </p:sp>
      <p:sp>
        <p:nvSpPr>
          <p:cNvPr id="247810"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err="1">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户外垃圾箱必须</a:t>
            </a: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放在光滑、耐用、不吸水的表面上：</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沥青或混凝土</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带有严密密封的盖子</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盖子要时刻盖上</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将垃圾箱的排泄塞固定到位</a:t>
            </a:r>
          </a:p>
        </p:txBody>
      </p:sp>
      <p:sp>
        <p:nvSpPr>
          <p:cNvPr id="24883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9-27</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B13A2AA-405E-43F4-BF03-0F94A4B554F3}"/>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248836"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设施维修</a:t>
            </a:r>
          </a:p>
        </p:txBody>
      </p:sp>
      <p:sp>
        <p:nvSpPr>
          <p:cNvPr id="247810" name="Rectangle 3"/>
          <p:cNvSpPr>
            <a:spLocks noGrp="1" noChangeArrowheads="1"/>
          </p:cNvSpPr>
          <p:nvPr>
            <p:ph idx="1"/>
          </p:nvPr>
        </p:nvSpPr>
        <p:spPr>
          <a:xfrm>
            <a:off x="409575" y="1143000"/>
            <a:ext cx="5543169" cy="4983163"/>
          </a:xfrm>
        </p:spPr>
        <p:txBody>
          <a:bodyPr/>
          <a:lstStyle/>
          <a:p>
            <a:pPr marL="0" lvl="1" indent="0" eaLnBrk="1" hangingPunct="1">
              <a:buFont typeface="Wingdings" pitchFamily="2" charset="2"/>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为预防因设施造成的食品安全问题：</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定期清洁餐饮机构。</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定期检查建筑系统。</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对建筑物进行维修：</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修理地板、地基、天花板或窗户上的</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泄漏、孔洞或裂缝</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正确维修外部设施，包括天井和停车场。</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控制虫害。</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48835"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9-28</a:t>
            </a:r>
          </a:p>
        </p:txBody>
      </p:sp>
    </p:spTree>
    <p:extLst>
      <p:ext uri="{BB962C8B-B14F-4D97-AF65-F5344CB8AC3E}">
        <p14:creationId xmlns:p14="http://schemas.microsoft.com/office/powerpoint/2010/main" val="298944514"/>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60"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影响设施的紧急状况</a:t>
            </a:r>
          </a:p>
        </p:txBody>
      </p:sp>
      <p:sp>
        <p:nvSpPr>
          <p:cNvPr id="249858"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紧迫的健康危害：</a:t>
            </a:r>
          </a:p>
          <a:p>
            <a:pPr lvl="1" indent="-34290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严重的健康威胁或危害</a:t>
            </a:r>
          </a:p>
          <a:p>
            <a:pPr lvl="1" indent="-34290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需要立即纠正或停业，以防造成伤害</a:t>
            </a: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可能的紧迫健康危害：</a:t>
            </a:r>
          </a:p>
          <a:p>
            <a:pPr lvl="1" indent="-34290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停电和冷藏故障</a:t>
            </a:r>
          </a:p>
          <a:p>
            <a:pPr lvl="1" indent="-34290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安全问题</a:t>
            </a:r>
          </a:p>
          <a:p>
            <a:pPr lvl="1" indent="-34290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火灾</a:t>
            </a:r>
          </a:p>
          <a:p>
            <a:pPr lvl="1" indent="-34290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供水问题</a:t>
            </a:r>
          </a:p>
          <a:p>
            <a:pPr lvl="1" indent="-34290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洪水和污水倒流</a:t>
            </a:r>
          </a:p>
        </p:txBody>
      </p:sp>
      <p:sp>
        <p:nvSpPr>
          <p:cNvPr id="24985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9-29</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保持食品安全</a:t>
            </a:r>
          </a:p>
        </p:txBody>
      </p:sp>
      <p:sp>
        <p:nvSpPr>
          <p:cNvPr id="22531"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培训和监督：</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监督员工，确保他们遵守规程。</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如果在完成任务时出现错误，则立即采取纠正行动。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如果一名或多名员工在完成某项任务时经常出错，则对其进行再培训。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lvl="1" indent="0" eaLnBrk="1" hangingPunct="1">
              <a:lnSpc>
                <a:spcPct val="100000"/>
              </a:lnSpc>
              <a:spcBef>
                <a:spcPts val="900"/>
              </a:spcBef>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36868"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1-27</a:t>
            </a:r>
          </a:p>
        </p:txBody>
      </p:sp>
      <p:pic>
        <p:nvPicPr>
          <p:cNvPr id="2" name="Picture 1" descr="6e_c01_08_demonstrating_rev.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403" y="1243013"/>
            <a:ext cx="2100072" cy="1414272"/>
          </a:xfrm>
          <a:prstGeom prst="rect">
            <a:avLst/>
          </a:prstGeom>
        </p:spPr>
      </p:pic>
    </p:spTree>
    <p:extLst>
      <p:ext uri="{BB962C8B-B14F-4D97-AF65-F5344CB8AC3E}">
        <p14:creationId xmlns:p14="http://schemas.microsoft.com/office/powerpoint/2010/main" val="1742034352"/>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影响设施的紧急状况</a:t>
            </a:r>
          </a:p>
        </p:txBody>
      </p:sp>
      <p:sp>
        <p:nvSpPr>
          <p:cNvPr id="249858"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如何应对影响设施的危机事件：</a:t>
            </a:r>
          </a:p>
          <a:p>
            <a:pPr lvl="1" indent="-342900"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确定是否会带来严重的食品安全风险。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indent="-342900"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如果会带来严重风险：</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indent="-342900"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停止服务。</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indent="-342900"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通知当地监管部门。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indent="-342900"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丢弃受到污染的食品和包装受损的食品。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9-30</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影响设施的紧急状况</a:t>
            </a:r>
          </a:p>
        </p:txBody>
      </p:sp>
      <p:sp>
        <p:nvSpPr>
          <p:cNvPr id="249858" name="Rectangle 3"/>
          <p:cNvSpPr>
            <a:spLocks noGrp="1" noChangeArrowheads="1"/>
          </p:cNvSpPr>
          <p:nvPr>
            <p:ph idx="1"/>
          </p:nvPr>
        </p:nvSpPr>
        <p:spPr/>
        <p:txBody>
          <a:bodyPr/>
          <a:lstStyle/>
          <a:p>
            <a:pPr marL="0" indent="0"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如何应对影响设施的危机事件：</a:t>
            </a:r>
          </a:p>
          <a:p>
            <a:pPr lvl="1" indent="-342900"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确定如何纠正问题：</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indent="-342900"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建立时间和温度控制。</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indent="-342900"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对接触面进行清洁和消毒。</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indent="-342900"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重建设施的实体安全。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indent="-342900"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验证水源是否可饮用。</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9-31</a:t>
            </a:r>
          </a:p>
        </p:txBody>
      </p:sp>
    </p:spTree>
    <p:extLst>
      <p:ext uri="{BB962C8B-B14F-4D97-AF65-F5344CB8AC3E}">
        <p14:creationId xmlns:p14="http://schemas.microsoft.com/office/powerpoint/2010/main" val="3145868694"/>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0884" name="Rectangle 10"/>
          <p:cNvSpPr>
            <a:spLocks noGrp="1" noChangeArrowheads="1"/>
          </p:cNvSpPr>
          <p:nvPr>
            <p:ph type="title"/>
          </p:nvPr>
        </p:nvSpPr>
        <p:spPr/>
        <p:txBody>
          <a:bodyPr/>
          <a:lstStyle/>
          <a:p>
            <a:pPr eaLnBrk="1" hangingPunct="1">
              <a:defRPr/>
            </a:pPr>
            <a:r>
              <a:rPr lang="zh-CN">
                <a:latin typeface="Arial Narrow" charset="0"/>
                <a:ea typeface="黑体" panose="02010609060101010101" pitchFamily="49" charset="-122"/>
                <a:cs typeface="+mj-cs"/>
              </a:rPr>
              <a:t>影响设施的紧急状况</a:t>
            </a:r>
          </a:p>
        </p:txBody>
      </p:sp>
      <p:sp>
        <p:nvSpPr>
          <p:cNvPr id="249858" name="Rectangle 3"/>
          <p:cNvSpPr>
            <a:spLocks noGrp="1" noChangeArrowheads="1"/>
          </p:cNvSpPr>
          <p:nvPr>
            <p:ph idx="1"/>
          </p:nvPr>
        </p:nvSpPr>
        <p:spPr>
          <a:xfrm>
            <a:off x="409576" y="1143000"/>
            <a:ext cx="7374547" cy="4983163"/>
          </a:xfrm>
        </p:spPr>
        <p:txBody>
          <a:bodyPr/>
          <a:lstStyle/>
          <a:p>
            <a:pPr marL="0" indent="0" eaLnBrk="1" hangingPunct="1">
              <a:lnSpc>
                <a:spcPct val="100000"/>
              </a:lnSpc>
              <a:defRPr/>
            </a:pPr>
            <a:r>
              <a:rPr lang="zh-CN" dirty="0">
                <a:ea typeface="黑体" panose="02010609060101010101" pitchFamily="49" charset="-122"/>
              </a:rPr>
              <a:t>如果食品服务机构满足以下条件，在供水/电力中断后仍</a:t>
            </a:r>
            <a:r>
              <a:rPr lang="zh-CN" i="1" dirty="0">
                <a:ea typeface="黑体" panose="02010609060101010101" pitchFamily="49" charset="-122"/>
                <a:cs typeface="+mn-cs"/>
              </a:rPr>
              <a:t>可</a:t>
            </a:r>
            <a:r>
              <a:rPr lang="zh-CN" dirty="0">
                <a:ea typeface="黑体" panose="02010609060101010101" pitchFamily="49" charset="-122"/>
              </a:rPr>
              <a:t>继续供应食品：</a:t>
            </a:r>
          </a:p>
          <a:p>
            <a:pPr lvl="1" indent="-342900" eaLnBrk="1" hangingPunct="1">
              <a:buFont typeface="Wingdings" pitchFamily="2" charset="2"/>
              <a:buChar char="l"/>
              <a:defRPr/>
            </a:pPr>
            <a:r>
              <a:rPr lang="zh-CN" dirty="0">
                <a:ea typeface="黑体" panose="02010609060101010101" pitchFamily="49" charset="-122"/>
              </a:rPr>
              <a:t>备有经预先批准的书面紧急运营计划</a:t>
            </a:r>
          </a:p>
          <a:p>
            <a:pPr lvl="1" indent="-342900" eaLnBrk="1" hangingPunct="1">
              <a:buFont typeface="Wingdings" pitchFamily="2" charset="2"/>
              <a:buChar char="l"/>
              <a:defRPr/>
            </a:pPr>
            <a:r>
              <a:rPr lang="zh-CN" dirty="0">
                <a:ea typeface="黑体" panose="02010609060101010101" pitchFamily="49" charset="-122"/>
              </a:rPr>
              <a:t>立即采取了纠正措施</a:t>
            </a:r>
          </a:p>
          <a:p>
            <a:pPr lvl="1" indent="-342900" eaLnBrk="1" hangingPunct="1">
              <a:buFont typeface="Wingdings" pitchFamily="2" charset="2"/>
              <a:buChar char="l"/>
              <a:defRPr/>
            </a:pPr>
            <a:r>
              <a:rPr lang="zh-CN" dirty="0">
                <a:ea typeface="黑体" panose="02010609060101010101" pitchFamily="49" charset="-122"/>
              </a:rPr>
              <a:t>实施计划时通知监管部门</a:t>
            </a:r>
          </a:p>
        </p:txBody>
      </p:sp>
      <p:sp>
        <p:nvSpPr>
          <p:cNvPr id="25088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zh-CN" sz="1200" b="0" i="0" u="none" strike="noStrike" cap="none" normalizeH="0" baseline="0" noProof="0">
                <a:ln>
                  <a:noFill/>
                </a:ln>
                <a:solidFill>
                  <a:srgbClr val="000000"/>
                </a:solidFill>
                <a:uLnTx/>
                <a:uFillTx/>
                <a:latin typeface="Arial" charset="0"/>
                <a:ea typeface="黑体" panose="02010609060101010101" pitchFamily="49" charset="-122"/>
                <a:cs typeface="+mn-cs"/>
              </a:rPr>
              <a:t>9-32</a:t>
            </a:r>
          </a:p>
        </p:txBody>
      </p:sp>
    </p:spTree>
    <p:custDataLst>
      <p:tags r:id="rId1"/>
    </p:custDataLst>
    <p:extLst>
      <p:ext uri="{BB962C8B-B14F-4D97-AF65-F5344CB8AC3E}">
        <p14:creationId xmlns:p14="http://schemas.microsoft.com/office/powerpoint/2010/main" val="1418320069"/>
      </p:ext>
    </p:extLst>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51906"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虫害管理</a:t>
            </a:r>
          </a:p>
        </p:txBody>
      </p:sp>
      <p:sp>
        <p:nvSpPr>
          <p:cNvPr id="251907" name="Rectangle 3"/>
          <p:cNvSpPr>
            <a:spLocks noGrp="1" noChangeArrowheads="1"/>
          </p:cNvSpPr>
          <p:nvPr>
            <p:ph idx="1"/>
          </p:nvPr>
        </p:nvSpPr>
        <p:spPr>
          <a:xfrm>
            <a:off x="409575" y="1143000"/>
            <a:ext cx="5719376"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预防虫害的三个原则：</a:t>
            </a:r>
          </a:p>
          <a:p>
            <a:pPr lvl="1" eaLnBrk="1" hangingPunct="1">
              <a:buSzTx/>
              <a:buFont typeface="Wingdings" charset="0"/>
              <a:buAutoNum type="arabicPeriod"/>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封堵虫害进入餐饮机构的通道。</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SzTx/>
              <a:buFont typeface="Wingdings" charset="0"/>
              <a:buAutoNum type="arabicPeriod"/>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杜绝虫害的食品、水和藏身之地。</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SzTx/>
              <a:buFont typeface="Wingdings" charset="0"/>
              <a:buAutoNum type="arabicPeriod"/>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与持照的虫害控制专员 (PCO) 合作。</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51908" name="Text Box 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9-33</a:t>
            </a:r>
          </a:p>
        </p:txBody>
      </p:sp>
      <p:pic>
        <p:nvPicPr>
          <p:cNvPr id="2" name="Picture 1" descr="6e_c09_24.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4978"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预防虫害</a:t>
            </a:r>
          </a:p>
        </p:txBody>
      </p:sp>
      <p:sp>
        <p:nvSpPr>
          <p:cNvPr id="254979"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杜绝虫害的藏身之地：</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尽快以正确的方式扔掉垃圾。</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维修垃圾箱和存放区域：</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保持垃圾箱干净、整洁并处于良好的状态。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盖紧户外容器。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立即清理垃圾箱周围的溢出物。</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正确存放可回收垃圾：</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将可回收垃圾存放在干净、防虫的垃圾箱中。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在法规允许的情况下，将垃圾箱放在尽可能远离建筑物的位置。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223837"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028700" lvl="2" indent="-342900" eaLnBrk="1" hangingPunct="1">
              <a:buFont typeface="Courier New" pitchFamily="49" charset="0"/>
              <a:buChar char="o"/>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5498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9-34</a:t>
            </a:r>
          </a:p>
        </p:txBody>
      </p:sp>
      <p:pic>
        <p:nvPicPr>
          <p:cNvPr id="2" name="Picture 1" descr="6e_c09_27.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extLst>
      <p:ext uri="{BB962C8B-B14F-4D97-AF65-F5344CB8AC3E}">
        <p14:creationId xmlns:p14="http://schemas.microsoft.com/office/powerpoint/2010/main" val="959511664"/>
      </p:ext>
    </p:extLst>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2"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预防虫害</a:t>
            </a:r>
          </a:p>
        </p:txBody>
      </p:sp>
      <p:sp>
        <p:nvSpPr>
          <p:cNvPr id="2" name="Content Placeholder 1"/>
          <p:cNvSpPr>
            <a:spLocks noGrp="1"/>
          </p:cNvSpPr>
          <p:nvPr>
            <p:ph idx="1"/>
          </p:nvPr>
        </p:nvSpPr>
        <p:spPr/>
        <p:txBody>
          <a:bodyPr/>
          <a:lstStyle/>
          <a:p>
            <a:r>
              <a:rPr dirty="0" err="1">
                <a:latin typeface="Arial Narrow" panose="020B0606020202030204" pitchFamily="34" charset="0"/>
                <a:ea typeface="SimHei" panose="02010609060101010101" pitchFamily="49" charset="-122"/>
                <a:cs typeface="SimSun"/>
                <a:sym typeface="Arial Narrow" panose="020B0606020202030204" pitchFamily="34" charset="0"/>
              </a:rPr>
              <a:t>杜绝虫害的藏身之地</a:t>
            </a: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尽快地正确存放食品和物料。</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物品的存放位置应该远离墙壁，并且距离地板至少 6 英寸</a:t>
            </a:r>
            <a:r>
              <a:rPr lang="en-US" altLang="ja-JP" sz="2200" dirty="0">
                <a:latin typeface="Arial Narrow" panose="020B0606020202030204" pitchFamily="34" charset="0"/>
                <a:ea typeface="SimHei" panose="02010609060101010101" pitchFamily="49" charset="-122"/>
                <a:cs typeface="SimSun"/>
                <a:sym typeface="Arial Narrow" panose="020B0606020202030204" pitchFamily="34" charset="0"/>
              </a:rPr>
              <a:t>（15 公分）。</a:t>
            </a:r>
            <a:endParaRPr lang="zh-CN" altLang="ja-JP" sz="2200"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周转产品（采用先进先出的方法），让虫害无法藏匿在产品中并繁殖。 </a:t>
            </a:r>
            <a:endParaRPr lang="zh-CN" sz="2200"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立即清理食品和饮料溢出物。</a:t>
            </a:r>
            <a:endParaRPr lang="zh-CN"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56004" name="Text Box 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9-35</a:t>
            </a:r>
          </a:p>
        </p:txBody>
      </p:sp>
    </p:spTree>
    <p:extLst>
      <p:ext uri="{BB962C8B-B14F-4D97-AF65-F5344CB8AC3E}">
        <p14:creationId xmlns:p14="http://schemas.microsoft.com/office/powerpoint/2010/main" val="1856732782"/>
      </p:ext>
    </p:extLst>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1B36E688-3D23-4F43-933A-599E0DAA6B70}"/>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5293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预防虫害</a:t>
            </a:r>
          </a:p>
        </p:txBody>
      </p:sp>
      <p:sp>
        <p:nvSpPr>
          <p:cNvPr id="27651" name="Rectangle 3"/>
          <p:cNvSpPr>
            <a:spLocks noGrp="1" noChangeArrowheads="1"/>
          </p:cNvSpPr>
          <p:nvPr>
            <p:ph idx="1"/>
          </p:nvPr>
        </p:nvSpPr>
        <p:spPr>
          <a:xfrm>
            <a:off x="409575" y="1143000"/>
            <a:ext cx="5570601" cy="4983163"/>
          </a:xfrm>
        </p:spPr>
        <p:txBody>
          <a:bodyPr/>
          <a:lstStyle/>
          <a:p>
            <a:pPr marL="0" indent="0" eaLnBrk="1" hangingPunct="1">
              <a:buFont typeface="Wingdings" pitchFamily="2" charset="2"/>
              <a:buNone/>
              <a:defRPr/>
            </a:pPr>
            <a:r>
              <a:rPr dirty="0" err="1">
                <a:latin typeface="Arial Narrow" panose="020B0606020202030204" pitchFamily="34" charset="0"/>
                <a:ea typeface="SimHei" panose="02010609060101010101" pitchFamily="49" charset="-122"/>
                <a:cs typeface="SimSun"/>
                <a:sym typeface="Arial Narrow" panose="020B0606020202030204" pitchFamily="34" charset="0"/>
              </a:rPr>
              <a:t>封堵虫害的进出通道</a:t>
            </a: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在准许货物进入餐饮机构之前，对其进行检查。</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如果发现虫害或虫害迹象，则拒收货物。</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切实保护好建筑物中所有可能被虫害利用的入口：</a:t>
            </a: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为窗户和通风口加上纱网</a:t>
            </a: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密封地板、墙壁以及管道周围的裂缝</a:t>
            </a:r>
          </a:p>
          <a:p>
            <a:pPr lvl="2" eaLnBrk="1" hangingPunct="1">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安装自闭门和风帘</a:t>
            </a:r>
          </a:p>
          <a:p>
            <a:pPr marL="566737" lvl="1" indent="-342900" eaLnBrk="1" hangingPunct="1">
              <a:buFont typeface="Wingdings" pitchFamily="2" charset="2"/>
              <a:buChar char="l"/>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52932"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9-36</a:t>
            </a:r>
          </a:p>
        </p:txBody>
      </p:sp>
      <p:pic>
        <p:nvPicPr>
          <p:cNvPr id="8" name="Picture Placeholder 6">
            <a:extLst>
              <a:ext uri="{FF2B5EF4-FFF2-40B4-BE49-F238E27FC236}">
                <a16:creationId xmlns:a16="http://schemas.microsoft.com/office/drawing/2014/main" id="{1B36E688-3D23-4F43-933A-599E0DAA6B70}"/>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bwMode="auto">
          <a:xfrm>
            <a:off x="6523038" y="3565589"/>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257026"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虫害控制 </a:t>
            </a:r>
          </a:p>
        </p:txBody>
      </p:sp>
      <p:sp>
        <p:nvSpPr>
          <p:cNvPr id="257027" name="Rectangle 3"/>
          <p:cNvSpPr>
            <a:spLocks noGrp="1" noChangeArrowheads="1"/>
          </p:cNvSpPr>
          <p:nvPr>
            <p:ph idx="1"/>
          </p:nvPr>
        </p:nvSpPr>
        <p:spPr/>
        <p:txBody>
          <a:bodyPr/>
          <a:lstStyle/>
          <a:p>
            <a:pPr marL="0" indent="0" eaLnBrk="1" hangingPunct="1">
              <a:lnSpc>
                <a:spcPct val="100000"/>
              </a:lnSpc>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如果发现上述问题或与虫害有关的其他任何问题，请立即联系您的 PCO：</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排泄物</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巢穴</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产品、包装和设施自身的破损</a:t>
            </a:r>
          </a:p>
          <a:p>
            <a:pPr marL="0" lvl="1" indent="0" eaLnBrk="1" hangingPunct="1">
              <a:spcBef>
                <a:spcPct val="100000"/>
              </a:spcBef>
              <a:buClr>
                <a:srgbClr val="009DDC"/>
              </a:buClr>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有毒的虫害控制材料只能由持照的应用人员施放。</a:t>
            </a:r>
            <a:endParaRPr lang="zh-CN"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0" lvl="1" indent="0" eaLnBrk="1" hangingPunct="1">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5702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9-37</a:t>
            </a:r>
          </a:p>
        </p:txBody>
      </p:sp>
      <p:pic>
        <p:nvPicPr>
          <p:cNvPr id="11" name="Picture Placeholder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523038" y="3634581"/>
            <a:ext cx="2103437" cy="2103120"/>
          </a:xfrm>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o="urn:schemas-microsoft-com:office:office" xmlns:v="urn:schemas-microsoft-com:vml" xmlns:wp="http://schemas.openxmlformats.org/drawingml/2006/powerpointprocessingDrawing" xmlns:wne="http://schemas.microsoft.com/office/powerpoint/2006/powerpointml" xmlns:cdr="http://schemas.openxmlformats.org/drawingml/2006/chartDrawing" xmlns:dgm="http://schemas.openxmlformats.org/drawingml/2006/diagram" xmlns:c="http://schemas.openxmlformats.org/drawingml/2006/chart" xmlns:a14="http://schemas.microsoft.com/office/drawing/2010/main" xmlns:mc="http://schemas.openxmlformats.org/markup-compatibility/2006" xmlns:ma14="http://schemas.microsoft.com/office/mac/drawingml/2011/main" val="1"/>
            </a:ext>
          </a:extLst>
        </p:spPr>
      </p:pic>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8052" name="Rectangle 1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清洁和消毒</a:t>
            </a:r>
          </a:p>
        </p:txBody>
      </p:sp>
      <p:sp>
        <p:nvSpPr>
          <p:cNvPr id="228354" name="Rectangle 3"/>
          <p:cNvSpPr>
            <a:spLocks noGrp="1" noChangeArrowheads="1"/>
          </p:cNvSpPr>
          <p:nvPr>
            <p:ph idx="1"/>
          </p:nvPr>
        </p:nvSpPr>
        <p:spPr>
          <a:noFill/>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目标：</a:t>
            </a:r>
          </a:p>
          <a:p>
            <a:pPr marL="0" lvl="1" indent="0" eaLnBrk="1" hangingPunct="1">
              <a:buNone/>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本章结束时，您应该能够认识以下事项：</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不同的消毒方法，以及每种方法的要求</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如何以及何时清洁和消毒接触面</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如何在洗碗机或三槽水槽中洗涤物品并在洗涤完后存放物品</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如何使用和存放清洁工具及清洁用品</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如何制定有效的清洁计划</a:t>
            </a:r>
          </a:p>
        </p:txBody>
      </p:sp>
      <p:sp>
        <p:nvSpPr>
          <p:cNvPr id="258051"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10-2</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zh-CN">
                <a:latin typeface="Arial Narrow" charset="0"/>
                <a:ea typeface="黑体" panose="02010609060101010101" pitchFamily="49" charset="-122"/>
                <a:cs typeface="+mj-cs"/>
              </a:rPr>
              <a:t>保持食品安全</a:t>
            </a:r>
          </a:p>
        </p:txBody>
      </p:sp>
      <p:sp>
        <p:nvSpPr>
          <p:cNvPr id="3" name="Content Placeholder 2"/>
          <p:cNvSpPr>
            <a:spLocks noGrp="1"/>
          </p:cNvSpPr>
          <p:nvPr>
            <p:ph idx="1"/>
          </p:nvPr>
        </p:nvSpPr>
        <p:spPr/>
        <p:txBody>
          <a:bodyPr/>
          <a:lstStyle/>
          <a:p>
            <a:pPr marL="0" lvl="1" indent="0" eaLnBrk="1" hangingPunct="1">
              <a:buFont typeface="Wingdings" pitchFamily="2" charset="2"/>
              <a:buNone/>
              <a:defRPr/>
            </a:pPr>
            <a:r>
              <a:rPr lang="zh-CN" sz="2400" b="1">
                <a:solidFill>
                  <a:srgbClr val="E97635"/>
                </a:solidFill>
                <a:ea typeface="黑体" panose="02010609060101010101" pitchFamily="49" charset="-122"/>
                <a:cs typeface="+mn-cs"/>
              </a:rPr>
              <a:t>负责人必须： </a:t>
            </a:r>
          </a:p>
          <a:p>
            <a:pPr lvl="1" eaLnBrk="1" hangingPunct="1">
              <a:defRPr/>
            </a:pPr>
            <a:r>
              <a:rPr lang="zh-CN">
                <a:latin typeface="Arial Narrow" charset="0"/>
                <a:ea typeface="黑体" panose="02010609060101010101" pitchFamily="49" charset="-122"/>
              </a:rPr>
              <a:t>成为认证食品安全经理 </a:t>
            </a:r>
          </a:p>
          <a:p>
            <a:pPr lvl="1" eaLnBrk="1" hangingPunct="1">
              <a:defRPr/>
            </a:pPr>
            <a:r>
              <a:rPr lang="zh-CN">
                <a:latin typeface="Arial Narrow" charset="0"/>
                <a:ea typeface="黑体" panose="02010609060101010101" pitchFamily="49" charset="-122"/>
              </a:rPr>
              <a:t>在营业时间内必须全程在现场 </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zh-CN" sz="1200" b="0" i="0" u="none" strike="noStrike" cap="none" normalizeH="0" baseline="0" noProof="0" dirty="0">
                <a:ln>
                  <a:noFill/>
                </a:ln>
                <a:solidFill>
                  <a:srgbClr val="000000"/>
                </a:solidFill>
                <a:uLnTx/>
                <a:uFillTx/>
                <a:latin typeface="Arial" charset="0"/>
                <a:ea typeface="黑体" panose="02010609060101010101" pitchFamily="49" charset="-122"/>
                <a:cs typeface="+mn-cs"/>
              </a:rPr>
              <a:t>1-28</a:t>
            </a:r>
          </a:p>
        </p:txBody>
      </p:sp>
      <p:pic>
        <p:nvPicPr>
          <p:cNvPr id="2" name="Picture 1" descr="6e_c01_23.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523355" y="1243013"/>
            <a:ext cx="2103120" cy="1402080"/>
          </a:xfrm>
          <a:prstGeom prst="rect">
            <a:avLst/>
          </a:prstGeom>
        </p:spPr>
      </p:pic>
    </p:spTree>
    <p:custDataLst>
      <p:tags r:id="rId2"/>
    </p:custDataLst>
    <p:extLst>
      <p:ext uri="{BB962C8B-B14F-4D97-AF65-F5344CB8AC3E}">
        <p14:creationId xmlns:p14="http://schemas.microsoft.com/office/powerpoint/2010/main" val="4009326240"/>
      </p:ext>
    </p:extLst>
  </p:cSld>
  <p:clrMapOvr>
    <a:overrideClrMapping bg1="lt1" tx1="dk1" bg2="lt2" tx2="dk2" accent1="accent1" accent2="accent2" accent3="accent3" accent4="accent4" accent5="accent5" accent6="accent6" hlink="hlink" folHlink="folHlink"/>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清洁和消毒</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59075"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去除接触面上的食品和其他污垢</a:t>
            </a: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消毒：</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将接触面上的病原体降低到安全的水平</a:t>
            </a: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10-3</a:t>
            </a:r>
          </a:p>
        </p:txBody>
      </p:sp>
    </p:spTree>
    <p:extLst>
      <p:ext uri="{BB962C8B-B14F-4D97-AF65-F5344CB8AC3E}">
        <p14:creationId xmlns:p14="http://schemas.microsoft.com/office/powerpoint/2010/main" val="964430304"/>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清洁剂</a:t>
            </a:r>
          </a:p>
        </p:txBody>
      </p:sp>
      <p:sp>
        <p:nvSpPr>
          <p:cNvPr id="259075"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清洁剂必须：</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稳定</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无腐蚀性 </a:t>
            </a:r>
          </a:p>
          <a:p>
            <a:pPr lvl="1"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能够安全使用</a:t>
            </a:r>
            <a:endParaRPr lang="en-US"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zh-CN" altLang="zh-CN" dirty="0">
                <a:latin typeface="Arial Narrow" charset="0"/>
                <a:ea typeface="黑体" panose="02010609060101010101" pitchFamily="49" charset="-122"/>
              </a:rPr>
              <a:t>可提供</a:t>
            </a:r>
            <a:endParaRPr lang="en-US" dirty="0">
              <a:latin typeface="Arial Narrow" panose="020B0606020202030204" pitchFamily="34" charset="0"/>
              <a:ea typeface="SimHei" panose="02010609060101010101" pitchFamily="49" charset="-122"/>
              <a:cs typeface="SimSun"/>
              <a:sym typeface="Arial Narrow" panose="020B0606020202030204" pitchFamily="34" charset="0"/>
            </a:endParaRP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清洁剂类型包括：</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清洁剂</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除油剂</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去垢剂</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擦洗剂</a:t>
            </a: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10-4</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074"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清洁剂</a:t>
            </a:r>
          </a:p>
        </p:txBody>
      </p:sp>
      <p:sp>
        <p:nvSpPr>
          <p:cNvPr id="259075"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要正确使用清洁剂：</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遵循制造商的说明。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仅将清洁剂用于预期用途。</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chemeClr val="accent2"/>
                </a:solidFill>
                <a:latin typeface="Arial Narrow" panose="020B0606020202030204" pitchFamily="34" charset="0"/>
                <a:ea typeface="SimHei" panose="02010609060101010101" pitchFamily="49" charset="-122"/>
                <a:cs typeface="SimSun"/>
                <a:sym typeface="Arial Narrow" panose="020B0606020202030204" pitchFamily="34" charset="0"/>
              </a:rPr>
              <a:t>请勿</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用一种清洁剂替代另一种清洁剂，除非用途完全相同。</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59077"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10-5</a:t>
            </a:r>
          </a:p>
        </p:txBody>
      </p:sp>
    </p:spTree>
    <p:extLst>
      <p:ext uri="{BB962C8B-B14F-4D97-AF65-F5344CB8AC3E}">
        <p14:creationId xmlns:p14="http://schemas.microsoft.com/office/powerpoint/2010/main" val="4074739815"/>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0098"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消毒剂</a:t>
            </a:r>
          </a:p>
        </p:txBody>
      </p:sp>
      <p:sp>
        <p:nvSpPr>
          <p:cNvPr id="3" name="Content Placeholder 2"/>
          <p:cNvSpPr>
            <a:spLocks noGrp="1"/>
          </p:cNvSpPr>
          <p:nvPr>
            <p:ph idx="1"/>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消毒方法：</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加热消毒：</a:t>
            </a: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将物品浸泡在温度不低于 171</a:t>
            </a:r>
            <a:r>
              <a:rPr lang="en-US" sz="2400" dirty="0">
                <a:latin typeface="Arial Narrow" panose="020B0606020202030204" pitchFamily="34" charset="0"/>
                <a:ea typeface="SimHei" panose="02010609060101010101" pitchFamily="49" charset="-122"/>
                <a:cs typeface="SimSun"/>
                <a:sym typeface="Arial Narrow" panose="020B0606020202030204" pitchFamily="34" charset="0"/>
              </a:rPr>
              <a:t>˚</a:t>
            </a: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F (77</a:t>
            </a:r>
            <a:r>
              <a:rPr lang="en-US" sz="2400" dirty="0">
                <a:latin typeface="Arial Narrow" panose="020B0606020202030204" pitchFamily="34" charset="0"/>
                <a:ea typeface="SimHei" panose="02010609060101010101" pitchFamily="49" charset="-122"/>
                <a:cs typeface="SimSun"/>
                <a:sym typeface="Arial Narrow" panose="020B0606020202030204" pitchFamily="34" charset="0"/>
              </a:rPr>
              <a:t>˚</a:t>
            </a: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C) 的水中至少 30 秒。 </a:t>
            </a:r>
            <a:endParaRPr lang="zh-CN" sz="2200"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使用高温洗碗机。</a:t>
            </a:r>
            <a:endParaRPr lang="zh-CN" sz="2200"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化学消毒：</a:t>
            </a: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将物品浸泡在消毒液中。 </a:t>
            </a:r>
            <a:endParaRPr lang="zh-CN" sz="2200"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sz="2200" dirty="0">
                <a:latin typeface="Arial Narrow" panose="020B0606020202030204" pitchFamily="34" charset="0"/>
                <a:ea typeface="SimHei" panose="02010609060101010101" pitchFamily="49" charset="-122"/>
                <a:cs typeface="SimSun"/>
                <a:sym typeface="Arial Narrow" panose="020B0606020202030204" pitchFamily="34" charset="0"/>
              </a:rPr>
              <a:t>用消毒液清洗、擦拭或喷洒物品。 </a:t>
            </a:r>
            <a:endParaRPr lang="zh-CN" sz="2200"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60099"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10-6</a:t>
            </a:r>
          </a:p>
        </p:txBody>
      </p:sp>
      <p:pic>
        <p:nvPicPr>
          <p:cNvPr id="2" name="Picture 1" descr="6e_c10_02_sanitiz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消毒剂</a:t>
            </a:r>
          </a:p>
        </p:txBody>
      </p:sp>
      <p:sp>
        <p:nvSpPr>
          <p:cNvPr id="261123" name="Rectangle 3"/>
          <p:cNvSpPr>
            <a:spLocks noGrp="1" noChangeArrowheads="1"/>
          </p:cNvSpPr>
          <p:nvPr>
            <p:ph idx="1"/>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化学消毒：</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常用的化学消毒剂包括：</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氯化合物。</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碘化合物。</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季铵化合物</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zh-CN" altLang="zh-CN" dirty="0">
                <a:latin typeface="Arial Narrow" charset="0"/>
                <a:ea typeface="黑体" panose="02010609060101010101" pitchFamily="49" charset="-122"/>
              </a:rPr>
              <a:t>消毒剂必须能随时供员工使用</a:t>
            </a:r>
            <a:endParaRPr lang="en-US"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某些情况下可使用清洁剂和消毒剂的混合物</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首先使用</a:t>
            </a: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清洁剂</a:t>
            </a: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清洁</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然后使用</a:t>
            </a: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消毒剂</a:t>
            </a: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消毒</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61124"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10-7</a:t>
            </a:r>
          </a:p>
        </p:txBody>
      </p:sp>
      <p:pic>
        <p:nvPicPr>
          <p:cNvPr id="6" name="Picture 5" descr="6e_c10_02_sanitize.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extLst>
      <p:ext uri="{BB962C8B-B14F-4D97-AF65-F5344CB8AC3E}">
        <p14:creationId xmlns:p14="http://schemas.microsoft.com/office/powerpoint/2010/main" val="2084439382"/>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7"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消毒剂的有效性</a:t>
            </a:r>
          </a:p>
        </p:txBody>
      </p:sp>
      <p:sp>
        <p:nvSpPr>
          <p:cNvPr id="262146" name="Rectangle 3"/>
          <p:cNvSpPr>
            <a:spLocks noGrp="1" noChangeArrowheads="1"/>
          </p:cNvSpPr>
          <p:nvPr>
            <p:ph idx="1"/>
          </p:nvPr>
        </p:nvSpPr>
        <p:spPr>
          <a:xfrm>
            <a:off x="409575" y="1143000"/>
            <a:ext cx="5561457"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浓度：</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应该用水将消毒剂混合到正确的浓度：</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b="1" dirty="0" err="1">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消毒剂份量不足</a:t>
            </a: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会导致消毒液低效甚至</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无效</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消毒剂过量</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会导致消毒液过浓、不安全，而且腐蚀金属。</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62149"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10-8</a:t>
            </a:r>
          </a:p>
        </p:txBody>
      </p:sp>
      <p:pic>
        <p:nvPicPr>
          <p:cNvPr id="2" name="Picture 1" descr="6e_c10_03_SanitizerK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1" name="Rectangle 5"/>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消毒剂的有效性</a:t>
            </a:r>
          </a:p>
        </p:txBody>
      </p:sp>
      <p:sp>
        <p:nvSpPr>
          <p:cNvPr id="265218" name="Rectangle 2"/>
          <p:cNvSpPr>
            <a:spLocks noGrp="1" noChangeArrowheads="1"/>
          </p:cNvSpPr>
          <p:nvPr>
            <p:ph idx="1"/>
          </p:nvPr>
        </p:nvSpPr>
        <p:spPr>
          <a:ln>
            <a:noFill/>
          </a:ln>
        </p:spPr>
        <p:txBody>
          <a:bodyPr/>
          <a:lstStyle/>
          <a:p>
            <a:pPr marL="0" indent="0"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浓度</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使用检测试剂盒检查浓度：</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确保试剂盒适合当前使用的消毒剂。</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确保试剂盒可供员工随时方便地取用。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kern="1200" dirty="0">
                <a:latin typeface="Arial Narrow" panose="020B0606020202030204" pitchFamily="34" charset="0"/>
                <a:ea typeface="SimHei" panose="02010609060101010101" pitchFamily="49" charset="-122"/>
                <a:cs typeface="SimSun"/>
                <a:sym typeface="Arial Narrow" panose="020B0606020202030204" pitchFamily="34" charset="0"/>
              </a:rPr>
              <a:t>请经常检查消毒液的浓度。</a:t>
            </a:r>
            <a:endParaRPr lang="zh-CN" kern="1200"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以下情况下应更换消毒液：</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消毒液变脏。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浓度过低。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6317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10-9</a:t>
            </a:r>
          </a:p>
        </p:txBody>
      </p:sp>
      <p:pic>
        <p:nvPicPr>
          <p:cNvPr id="6" name="Picture 5" descr="6e_c10_03_SanitizerKt.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28800"/>
          </a:xfrm>
          <a:prstGeom prst="rect">
            <a:avLst/>
          </a:prstGeom>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5"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消毒剂的有效性</a:t>
            </a:r>
          </a:p>
        </p:txBody>
      </p:sp>
      <p:sp>
        <p:nvSpPr>
          <p:cNvPr id="264194" name="Rectangle 3"/>
          <p:cNvSpPr>
            <a:spLocks noGrp="1" noChangeArrowheads="1"/>
          </p:cNvSpPr>
          <p:nvPr>
            <p:ph idx="1"/>
          </p:nvPr>
        </p:nvSpPr>
        <p:spPr>
          <a:xfrm>
            <a:off x="409575" y="1143000"/>
            <a:ext cx="5616321"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温度：</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遵循制造商的建议以获得正确的温度。</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接触时间：</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消毒液必须与物品持续接触特定的时间。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最短时间因每种消毒剂而异。</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64197"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10-10</a:t>
            </a:r>
          </a:p>
        </p:txBody>
      </p:sp>
      <p:pic>
        <p:nvPicPr>
          <p:cNvPr id="2" name="Picture 1" descr="6e_c10_03_SanitEquip.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1837173"/>
          </a:xfrm>
          <a:prstGeom prst="rect">
            <a:avLst/>
          </a:prstGeom>
        </p:spPr>
      </p:pic>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消毒剂的有效性</a:t>
            </a:r>
          </a:p>
        </p:txBody>
      </p:sp>
      <p:sp>
        <p:nvSpPr>
          <p:cNvPr id="265220" name="Rectangle 10"/>
          <p:cNvSpPr>
            <a:spLocks noGrp="1" noChangeArrowheads="1"/>
          </p:cNvSpPr>
          <p:nvPr>
            <p:ph idx="1"/>
          </p:nvPr>
        </p:nvSpPr>
        <p:spPr/>
        <p:txBody>
          <a:bodyPr/>
          <a:lstStyle/>
          <a:p>
            <a:pPr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水的硬度和酸硷度</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向市政当局了解餐饮机构当地的水硬度和酸硷度。</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与您的供应商共同确定水中正确的消毒剂含量。</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65219"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10-11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有效使用消毒剂的指引</a:t>
            </a:r>
          </a:p>
        </p:txBody>
      </p:sp>
      <p:sp>
        <p:nvSpPr>
          <p:cNvPr id="266243" name="Text Box 3"/>
          <p:cNvSpPr txBox="1">
            <a:spLocks noChangeArrowheads="1"/>
          </p:cNvSpPr>
          <p:nvPr/>
        </p:nvSpPr>
        <p:spPr bwMode="auto">
          <a:xfrm>
            <a:off x="6681788" y="6005513"/>
            <a:ext cx="1841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sz="2000"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266273"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10-12</a:t>
            </a:r>
          </a:p>
        </p:txBody>
      </p:sp>
      <p:graphicFrame>
        <p:nvGraphicFramePr>
          <p:cNvPr id="7" name="Group 3"/>
          <p:cNvGraphicFramePr>
            <a:graphicFrameLocks/>
          </p:cNvGraphicFramePr>
          <p:nvPr>
            <p:extLst>
              <p:ext uri="{D42A27DB-BD31-4B8C-83A1-F6EECF244321}">
                <p14:modId xmlns:p14="http://schemas.microsoft.com/office/powerpoint/2010/main" val="3523931621"/>
              </p:ext>
            </p:extLst>
          </p:nvPr>
        </p:nvGraphicFramePr>
        <p:xfrm>
          <a:off x="472567" y="1860695"/>
          <a:ext cx="8228013" cy="2384136"/>
        </p:xfrm>
        <a:graphic>
          <a:graphicData uri="http://schemas.openxmlformats.org/drawingml/2006/table">
            <a:tbl>
              <a:tblPr/>
              <a:tblGrid>
                <a:gridCol w="2854568">
                  <a:extLst>
                    <a:ext uri="{9D8B030D-6E8A-4147-A177-3AD203B41FA5}">
                      <a16:colId xmlns:a16="http://schemas.microsoft.com/office/drawing/2014/main" val="20000"/>
                    </a:ext>
                  </a:extLst>
                </a:gridCol>
                <a:gridCol w="2630774">
                  <a:extLst>
                    <a:ext uri="{9D8B030D-6E8A-4147-A177-3AD203B41FA5}">
                      <a16:colId xmlns:a16="http://schemas.microsoft.com/office/drawing/2014/main" val="20001"/>
                    </a:ext>
                  </a:extLst>
                </a:gridCol>
                <a:gridCol w="2742671">
                  <a:extLst>
                    <a:ext uri="{9D8B030D-6E8A-4147-A177-3AD203B41FA5}">
                      <a16:colId xmlns:a16="http://schemas.microsoft.com/office/drawing/2014/main" val="20002"/>
                    </a:ext>
                  </a:extLst>
                </a:gridCol>
              </a:tblGrid>
              <a:tr h="356990">
                <a:tc gridSpan="3">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                                                     氯化合物</a:t>
                      </a: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a:solidFill>
                          <a:srgbClr val="005CAB"/>
                        </a:solidFill>
                        <a:latin typeface="+mj-lt"/>
                        <a:ea typeface="+mn-ea"/>
                        <a:cs typeface="+mn-cs"/>
                      </a:endParaRPr>
                    </a:p>
                  </a:txBody>
                  <a:tcPr marT="45730" marB="45730" horzOverflow="overflow">
                    <a:lnL cap="flat">
                      <a:noFill/>
                    </a:lnL>
                    <a:lnR w="12700" cap="flat" cmpd="sng" algn="ctr">
                      <a:no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28600" marR="0" lvl="0" indent="-228600" algn="l"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a:solidFill>
                          <a:srgbClr val="005CAB"/>
                        </a:solidFill>
                        <a:latin typeface="+mj-lt"/>
                        <a:ea typeface="+mn-ea"/>
                        <a:cs typeface="+mn-cs"/>
                      </a:endParaRPr>
                    </a:p>
                  </a:txBody>
                  <a:tcPr marT="45730" marB="45730" horzOverflow="overflow">
                    <a:lnL cap="flat">
                      <a:noFill/>
                    </a:lnL>
                    <a:lnR w="12700" cap="flat" cmpd="sng" algn="ctr">
                      <a:solidFill>
                        <a:schemeClr val="bg2"/>
                      </a:solidFill>
                      <a:prstDash val="solid"/>
                      <a:round/>
                      <a:headEnd type="none" w="med" len="med"/>
                      <a:tailEnd type="none" w="med" len="med"/>
                    </a:lnR>
                    <a:lnT cap="flat">
                      <a:noFill/>
                    </a:lnT>
                    <a:lnB w="5715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水温</a:t>
                      </a:r>
                      <a:endParaRPr lang="zh-CN" sz="1800" b="1"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≥100</a:t>
                      </a:r>
                      <a:r>
                        <a:rPr dirty="0">
                          <a:latin typeface="Arial Narrow" panose="020B0606020202030204" pitchFamily="34" charset="0"/>
                          <a:ea typeface="SimHei" panose="02010609060101010101" pitchFamily="49" charset="-122"/>
                          <a:sym typeface="Arial Narrow" panose="020B0606020202030204" pitchFamily="34" charset="0"/>
                        </a:rPr>
                        <a:t>˚</a:t>
                      </a: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F (38</a:t>
                      </a:r>
                      <a:r>
                        <a:rPr dirty="0">
                          <a:latin typeface="Arial Narrow" panose="020B0606020202030204" pitchFamily="34" charset="0"/>
                          <a:ea typeface="SimHei" panose="02010609060101010101" pitchFamily="49" charset="-122"/>
                          <a:sym typeface="Arial Narrow" panose="020B0606020202030204" pitchFamily="34" charset="0"/>
                        </a:rPr>
                        <a:t>˚</a:t>
                      </a: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≥75</a:t>
                      </a:r>
                      <a:r>
                        <a:rPr>
                          <a:latin typeface="Arial Narrow" panose="020B0606020202030204" pitchFamily="34" charset="0"/>
                          <a:ea typeface="SimHei" panose="02010609060101010101" pitchFamily="49" charset="-122"/>
                          <a:sym typeface="Arial Narrow" panose="020B0606020202030204" pitchFamily="34" charset="0"/>
                        </a:rPr>
                        <a:t>˚</a:t>
                      </a: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F (24</a:t>
                      </a:r>
                      <a:r>
                        <a:rPr>
                          <a:latin typeface="Arial Narrow" panose="020B0606020202030204" pitchFamily="34" charset="0"/>
                          <a:ea typeface="SimHei" panose="02010609060101010101" pitchFamily="49" charset="-122"/>
                          <a:sym typeface="Arial Narrow" panose="020B0606020202030204" pitchFamily="34" charset="0"/>
                        </a:rPr>
                        <a:t>˚</a:t>
                      </a: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C)</a:t>
                      </a:r>
                    </a:p>
                  </a:txBody>
                  <a:tcPr marT="45730" marB="45730" horzOverflow="overflow">
                    <a:lnL cap="flat">
                      <a:noFill/>
                    </a:lnL>
                    <a:lnR w="381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水酸硷度</a:t>
                      </a:r>
                      <a:endParaRPr lang="zh-CN" sz="1800" b="1"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≤10</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≤8</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水硬度</a:t>
                      </a:r>
                      <a:endParaRPr lang="zh-CN" sz="1800" b="1"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gridSpan="2">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n-US" sz="1800" b="0" i="0" u="none" strike="noStrike" cap="none" normalizeH="0" baseline="0" dirty="0">
                          <a:ln>
                            <a:noFill/>
                          </a:ln>
                          <a:solidFill>
                            <a:schemeClr val="tx1"/>
                          </a:solidFill>
                          <a:effectLst/>
                          <a:latin typeface="Arial Narrow" panose="020B0606020202030204" pitchFamily="34" charset="0"/>
                          <a:ea typeface="SimHei" panose="02010609060101010101" pitchFamily="49" charset="-122"/>
                          <a:cs typeface="SimSun"/>
                          <a:sym typeface="Arial Narrow" panose="020B0606020202030204" pitchFamily="34" charset="0"/>
                        </a:rPr>
                        <a:t>遵循制造商的建议</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hMerge="1">
                  <a:txBody>
                    <a:bodyPr/>
                    <a:lstStyle/>
                    <a:p>
                      <a:pPr marL="285750" marR="0" lvl="0" indent="-285750" algn="l" defTabSz="914400" rtl="0" eaLnBrk="1" fontAlgn="base" latinLnBrk="0" hangingPunct="1">
                        <a:lnSpc>
                          <a:spcPct val="100000"/>
                        </a:lnSpc>
                        <a:spcBef>
                          <a:spcPts val="0"/>
                        </a:spcBef>
                        <a:spcAft>
                          <a:spcPct val="0"/>
                        </a:spcAft>
                        <a:buClr>
                          <a:schemeClr val="accent1"/>
                        </a:buClr>
                        <a:buSzPct val="100000"/>
                        <a:buFont typeface="Arial"/>
                        <a:buChar char="•"/>
                        <a:tabLst/>
                      </a:pPr>
                      <a:endParaRPr kumimoji="0" lang="en-US" sz="1800" b="0" i="0" u="none" strike="noStrike" cap="none" normalizeH="0" baseline="0" dirty="0">
                        <a:ln>
                          <a:noFill/>
                        </a:ln>
                        <a:solidFill>
                          <a:schemeClr val="tx1"/>
                        </a:solidFill>
                        <a:effectLst/>
                        <a:latin typeface="Arial Narrow"/>
                        <a:cs typeface="Arial Narrow"/>
                      </a:endParaRPr>
                    </a:p>
                  </a:txBody>
                  <a:tcPr marT="45730" marB="45730" horzOverflow="overflow">
                    <a:lnL cap="flat">
                      <a:noFill/>
                    </a:lnL>
                    <a:lnR w="12700" cap="flat" cmpd="sng" algn="ctr">
                      <a:solidFill>
                        <a:schemeClr val="bg2"/>
                      </a:solid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消毒剂浓度范围</a:t>
                      </a:r>
                      <a:endParaRPr lang="zh-CN" sz="1800" b="1"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kumimoji="0" lang="en-US" sz="1800" b="0" i="0" u="none" strike="noStrike" cap="none" normalizeH="0" baseline="0" dirty="0">
                          <a:ln>
                            <a:noFill/>
                          </a:ln>
                          <a:solidFill>
                            <a:schemeClr val="tx1"/>
                          </a:solidFill>
                          <a:effectLst/>
                          <a:latin typeface="Arial Narrow" panose="020B0606020202030204" pitchFamily="34" charset="0"/>
                          <a:ea typeface="SimHei" panose="02010609060101010101" pitchFamily="49" charset="-122"/>
                          <a:cs typeface="SimSun"/>
                          <a:sym typeface="Arial Narrow" panose="020B0606020202030204" pitchFamily="34" charset="0"/>
                        </a:rPr>
                        <a:t>50–99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a:ln>
                            <a:noFill/>
                          </a:ln>
                          <a:solidFill>
                            <a:schemeClr val="tx1"/>
                          </a:solidFill>
                          <a:effectLst/>
                          <a:latin typeface="Arial Narrow" panose="020B0606020202030204" pitchFamily="34" charset="0"/>
                          <a:ea typeface="SimHei" panose="02010609060101010101" pitchFamily="49" charset="-122"/>
                          <a:cs typeface="SimSun"/>
                          <a:sym typeface="Arial Narrow" panose="020B0606020202030204" pitchFamily="34" charset="0"/>
                        </a:rPr>
                        <a:t>50–99 ppm</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1" i="0" kern="120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消毒剂接触时间</a:t>
                      </a:r>
                      <a:endParaRPr lang="zh-CN" sz="1800" b="1"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pP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a:t>
                      </a:r>
                      <a:r>
                        <a:rPr kumimoji="0" lang="en-US" sz="1800" b="0" i="0" u="none" strike="noStrike" cap="none" normalizeH="0" baseline="0" dirty="0">
                          <a:ln>
                            <a:noFill/>
                          </a:ln>
                          <a:solidFill>
                            <a:schemeClr val="tx1"/>
                          </a:solidFill>
                          <a:effectLst/>
                          <a:latin typeface="Arial Narrow" panose="020B0606020202030204" pitchFamily="34" charset="0"/>
                          <a:ea typeface="SimHei" panose="02010609060101010101" pitchFamily="49" charset="-122"/>
                          <a:cs typeface="SimSun"/>
                          <a:sym typeface="Arial Narrow" panose="020B0606020202030204" pitchFamily="34" charset="0"/>
                        </a:rPr>
                        <a:t>7 秒</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75000"/>
                        <a:buFont typeface="Arial"/>
                        <a:buNone/>
                        <a:tabLst/>
                        <a:defRPr/>
                      </a:pP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a:t>
                      </a:r>
                      <a:r>
                        <a:rPr kumimoji="0" lang="en-US" sz="1800" b="0" i="0" u="none" strike="noStrike" cap="none" normalizeH="0" baseline="0" dirty="0">
                          <a:ln>
                            <a:noFill/>
                          </a:ln>
                          <a:solidFill>
                            <a:schemeClr val="tx1"/>
                          </a:solidFill>
                          <a:effectLst/>
                          <a:latin typeface="Arial Narrow" panose="020B0606020202030204" pitchFamily="34" charset="0"/>
                          <a:ea typeface="SimHei" panose="02010609060101010101" pitchFamily="49" charset="-122"/>
                          <a:cs typeface="SimSun"/>
                          <a:sym typeface="Arial Narrow" panose="020B0606020202030204" pitchFamily="34" charset="0"/>
                        </a:rPr>
                        <a:t>7 秒</a:t>
                      </a:r>
                    </a:p>
                  </a:txBody>
                  <a:tcPr marT="45730" marB="45730" horzOverflow="overflow">
                    <a:lnL cap="flat">
                      <a:noFill/>
                    </a:lnL>
                    <a:lnR w="381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提供安全的食品</a:t>
            </a:r>
          </a:p>
        </p:txBody>
      </p:sp>
      <p:sp>
        <p:nvSpPr>
          <p:cNvPr id="14339" name="Rectangle 3"/>
          <p:cNvSpPr>
            <a:spLocks noGrp="1" noChangeArrowheads="1"/>
          </p:cNvSpPr>
          <p:nvPr>
            <p:ph idx="1"/>
          </p:nvPr>
        </p:nvSpPr>
        <p:spPr>
          <a:noFill/>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目标：</a:t>
            </a:r>
          </a:p>
          <a:p>
            <a:pPr marL="0" lvl="1" indent="0" eaLnBrk="1" hangingPunct="1">
              <a:buNone/>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本章结束时，您应该能够认识以下事项：</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什么是食源性疾病，以及何时发生食源性疾病集中爆发</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TCS 和即食食物</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食源性疾病的 5 个风险因素</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可能罹患食源性疾病的高风险人士</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保持食品安全的方法</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政府机构在保持食品安全方面发挥的作用</a:t>
            </a:r>
          </a:p>
        </p:txBody>
      </p:sp>
      <p:sp>
        <p:nvSpPr>
          <p:cNvPr id="14340"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altLang="zh-CN" sz="1200" b="0" dirty="0">
                <a:solidFill>
                  <a:schemeClr val="tx1"/>
                </a:solidFill>
              </a:rPr>
              <a:t>1-2</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zh-CN">
                <a:latin typeface="Arial Narrow" charset="0"/>
                <a:ea typeface="黑体" panose="02010609060101010101" pitchFamily="49" charset="-122"/>
                <a:cs typeface="+mj-cs"/>
              </a:rPr>
              <a:t>保持食品安全</a:t>
            </a:r>
          </a:p>
        </p:txBody>
      </p:sp>
      <p:sp>
        <p:nvSpPr>
          <p:cNvPr id="3" name="Content Placeholder 2"/>
          <p:cNvSpPr>
            <a:spLocks noGrp="1"/>
          </p:cNvSpPr>
          <p:nvPr>
            <p:ph idx="1"/>
          </p:nvPr>
        </p:nvSpPr>
        <p:spPr>
          <a:xfrm>
            <a:off x="409575" y="1143000"/>
            <a:ext cx="7161657" cy="4983163"/>
          </a:xfrm>
        </p:spPr>
        <p:txBody>
          <a:bodyPr/>
          <a:lstStyle/>
          <a:p>
            <a:pPr marL="0" lvl="1" indent="0" eaLnBrk="1" hangingPunct="1">
              <a:buFont typeface="Wingdings" pitchFamily="2" charset="2"/>
              <a:buNone/>
              <a:defRPr/>
            </a:pPr>
            <a:r>
              <a:rPr lang="zh-CN" sz="2400" b="1">
                <a:solidFill>
                  <a:srgbClr val="E97635"/>
                </a:solidFill>
                <a:ea typeface="黑体" panose="02010609060101010101" pitchFamily="49" charset="-122"/>
                <a:cs typeface="+mn-cs"/>
              </a:rPr>
              <a:t>如果满足以下条件，负责人可以不必全程在现场： </a:t>
            </a:r>
          </a:p>
          <a:p>
            <a:pPr lvl="1" eaLnBrk="1" hangingPunct="1">
              <a:defRPr/>
            </a:pPr>
            <a:r>
              <a:rPr lang="zh-CN">
                <a:latin typeface="Arial Narrow" charset="0"/>
                <a:ea typeface="黑体" panose="02010609060101010101" pitchFamily="49" charset="-122"/>
              </a:rPr>
              <a:t>食品服务机构引发食源性疾病的风险极低</a:t>
            </a:r>
          </a:p>
          <a:p>
            <a:pPr lvl="2" eaLnBrk="1" hangingPunct="1">
              <a:defRPr/>
            </a:pPr>
            <a:r>
              <a:rPr lang="zh-CN">
                <a:latin typeface="Arial Narrow" charset="0"/>
                <a:ea typeface="黑体" panose="02010609060101010101" pitchFamily="49" charset="-122"/>
              </a:rPr>
              <a:t>根据食品服务机构的种类</a:t>
            </a:r>
          </a:p>
          <a:p>
            <a:pPr lvl="2" eaLnBrk="1" hangingPunct="1">
              <a:defRPr/>
            </a:pPr>
            <a:r>
              <a:rPr lang="zh-CN">
                <a:latin typeface="Arial Narrow" charset="0"/>
                <a:ea typeface="黑体" panose="02010609060101010101" pitchFamily="49" charset="-122"/>
              </a:rPr>
              <a:t>根据所供应或所出售食品的类型</a:t>
            </a:r>
          </a:p>
          <a:p>
            <a:pPr lvl="3" eaLnBrk="1" hangingPunct="1">
              <a:defRPr/>
            </a:pPr>
            <a:r>
              <a:rPr lang="zh-CN" sz="2000">
                <a:latin typeface="Arial Narrow" charset="0"/>
                <a:ea typeface="黑体" panose="02010609060101010101" pitchFamily="49" charset="-122"/>
              </a:rPr>
              <a:t>例如，无收银员市场和便利商店</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zh-CN" sz="1200" b="0" i="0" u="none" strike="noStrike" cap="none" normalizeH="0" baseline="0" noProof="0">
                <a:ln>
                  <a:noFill/>
                </a:ln>
                <a:solidFill>
                  <a:srgbClr val="000000"/>
                </a:solidFill>
                <a:uLnTx/>
                <a:uFillTx/>
                <a:latin typeface="Arial" charset="0"/>
                <a:ea typeface="黑体" panose="02010609060101010101" pitchFamily="49" charset="-122"/>
                <a:cs typeface="+mn-cs"/>
              </a:rPr>
              <a:t>1-29</a:t>
            </a:r>
          </a:p>
        </p:txBody>
      </p:sp>
    </p:spTree>
    <p:custDataLst>
      <p:tags r:id="rId2"/>
    </p:custDataLst>
    <p:extLst>
      <p:ext uri="{BB962C8B-B14F-4D97-AF65-F5344CB8AC3E}">
        <p14:creationId xmlns:p14="http://schemas.microsoft.com/office/powerpoint/2010/main" val="1547638991"/>
      </p:ext>
    </p:extLst>
  </p:cSld>
  <p:clrMapOvr>
    <a:overrideClrMapping bg1="lt1" tx1="dk1" bg2="lt2" tx2="dk2" accent1="accent1" accent2="accent2" accent3="accent3" accent4="accent4" accent5="accent5" accent6="accent6" hlink="hlink" folHlink="folHlink"/>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Group 3"/>
          <p:cNvGraphicFramePr>
            <a:graphicFrameLocks/>
          </p:cNvGraphicFramePr>
          <p:nvPr>
            <p:extLst>
              <p:ext uri="{D42A27DB-BD31-4B8C-83A1-F6EECF244321}">
                <p14:modId xmlns:p14="http://schemas.microsoft.com/office/powerpoint/2010/main" val="451696477"/>
              </p:ext>
            </p:extLst>
          </p:nvPr>
        </p:nvGraphicFramePr>
        <p:xfrm>
          <a:off x="396874" y="1143000"/>
          <a:ext cx="8457566" cy="2619134"/>
        </p:xfrm>
        <a:graphic>
          <a:graphicData uri="http://schemas.openxmlformats.org/drawingml/2006/table">
            <a:tbl>
              <a:tblPr/>
              <a:tblGrid>
                <a:gridCol w="2945462">
                  <a:extLst>
                    <a:ext uri="{9D8B030D-6E8A-4147-A177-3AD203B41FA5}">
                      <a16:colId xmlns:a16="http://schemas.microsoft.com/office/drawing/2014/main" val="20000"/>
                    </a:ext>
                  </a:extLst>
                </a:gridCol>
                <a:gridCol w="2586024">
                  <a:extLst>
                    <a:ext uri="{9D8B030D-6E8A-4147-A177-3AD203B41FA5}">
                      <a16:colId xmlns:a16="http://schemas.microsoft.com/office/drawing/2014/main" val="20001"/>
                    </a:ext>
                  </a:extLst>
                </a:gridCol>
                <a:gridCol w="2926080">
                  <a:extLst>
                    <a:ext uri="{9D8B030D-6E8A-4147-A177-3AD203B41FA5}">
                      <a16:colId xmlns:a16="http://schemas.microsoft.com/office/drawing/2014/main" val="20002"/>
                    </a:ext>
                  </a:extLst>
                </a:gridCol>
              </a:tblGrid>
              <a:tr h="356990">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endParaRPr lang="en-US" sz="2000" b="1" dirty="0">
                        <a:solidFill>
                          <a:srgbClr val="005CAB"/>
                        </a:solidFill>
                        <a:latin typeface="Arial Narrow" panose="020B0606020202030204" pitchFamily="34" charset="0"/>
                        <a:ea typeface="SimHei" panose="02010609060101010101" pitchFamily="49" charset="-122"/>
                        <a:cs typeface="+mn-cs"/>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碘化合物</a:t>
                      </a:r>
                      <a:endParaRPr lang="zh-CN" sz="20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50000"/>
                        </a:lnSpc>
                        <a:spcBef>
                          <a:spcPts val="0"/>
                        </a:spcBef>
                        <a:spcAft>
                          <a:spcPct val="0"/>
                        </a:spcAft>
                        <a:buClr>
                          <a:srgbClr val="009DDC"/>
                        </a:buClr>
                        <a:buSzPct val="75000"/>
                        <a:buFont typeface="Wingdings" pitchFamily="2" charset="2"/>
                        <a:buNone/>
                        <a:tabLst/>
                      </a:pPr>
                      <a:r>
                        <a:rPr lang="en-US" sz="2000" b="1" kern="1200"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季铵化合物</a:t>
                      </a:r>
                      <a:endParaRPr lang="zh-CN" sz="20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417685">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水温</a:t>
                      </a:r>
                      <a:endParaRPr lang="zh-CN" sz="1800" b="1"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68</a:t>
                      </a:r>
                      <a:r>
                        <a:rPr>
                          <a:latin typeface="Arial Narrow" panose="020B0606020202030204" pitchFamily="34" charset="0"/>
                          <a:ea typeface="SimHei" panose="02010609060101010101" pitchFamily="49" charset="-122"/>
                          <a:sym typeface="Arial Narrow" panose="020B0606020202030204" pitchFamily="34" charset="0"/>
                        </a:rPr>
                        <a:t>˚</a:t>
                      </a: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F (20</a:t>
                      </a:r>
                      <a:r>
                        <a:rPr>
                          <a:latin typeface="Arial Narrow" panose="020B0606020202030204" pitchFamily="34" charset="0"/>
                          <a:ea typeface="SimHei" panose="02010609060101010101" pitchFamily="49" charset="-122"/>
                          <a:sym typeface="Arial Narrow" panose="020B0606020202030204" pitchFamily="34" charset="0"/>
                        </a:rPr>
                        <a:t>˚</a:t>
                      </a: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75</a:t>
                      </a:r>
                      <a:r>
                        <a:rPr>
                          <a:latin typeface="Arial Narrow" panose="020B0606020202030204" pitchFamily="34" charset="0"/>
                          <a:ea typeface="SimHei" panose="02010609060101010101" pitchFamily="49" charset="-122"/>
                          <a:sym typeface="Arial Narrow" panose="020B0606020202030204" pitchFamily="34" charset="0"/>
                        </a:rPr>
                        <a:t>˚</a:t>
                      </a: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F (24</a:t>
                      </a:r>
                      <a:r>
                        <a:rPr>
                          <a:latin typeface="Arial Narrow" panose="020B0606020202030204" pitchFamily="34" charset="0"/>
                          <a:ea typeface="SimHei" panose="02010609060101010101" pitchFamily="49" charset="-122"/>
                          <a:sym typeface="Arial Narrow" panose="020B0606020202030204" pitchFamily="34" charset="0"/>
                        </a:rPr>
                        <a:t>˚</a:t>
                      </a: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C)</a:t>
                      </a:r>
                    </a:p>
                  </a:txBody>
                  <a:tcPr marT="45730" marB="45730" horzOverflow="overflow">
                    <a:lnL cap="flat">
                      <a:noFill/>
                    </a:lnL>
                    <a:lnR w="12700" cap="flat" cmpd="sng" algn="ctr">
                      <a:no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1" i="0" kern="120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水酸硷度</a:t>
                      </a:r>
                      <a:endParaRPr lang="zh-CN" sz="1800" b="1"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pP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≤5 或</a:t>
                      </a:r>
                      <a:r>
                        <a:rPr kumimoji="0" lang="en-US" sz="1800" b="0" i="0" u="none" strike="noStrike" kern="1200" cap="none" normalizeH="0" baseline="0" dirty="0">
                          <a:ln>
                            <a:noFill/>
                          </a:ln>
                          <a:solidFill>
                            <a:schemeClr val="tx1"/>
                          </a:solidFill>
                          <a:effectLst/>
                          <a:latin typeface="Arial Narrow" panose="020B0606020202030204" pitchFamily="34" charset="0"/>
                          <a:ea typeface="SimHei" panose="02010609060101010101" pitchFamily="49" charset="-122"/>
                          <a:cs typeface="SimSun"/>
                          <a:sym typeface="Arial Narrow" panose="020B0606020202030204" pitchFamily="34" charset="0"/>
                        </a:rPr>
                        <a:t>遵循</a:t>
                      </a:r>
                      <a:r>
                        <a:rPr kumimoji="0" lang="en-US" sz="1800" b="0" i="0" u="none" strike="noStrike" cap="none" normalizeH="0" baseline="0" dirty="0">
                          <a:ln>
                            <a:noFill/>
                          </a:ln>
                          <a:solidFill>
                            <a:schemeClr val="tx1"/>
                          </a:solidFill>
                          <a:effectLst/>
                          <a:latin typeface="Arial Narrow" panose="020B0606020202030204" pitchFamily="34" charset="0"/>
                          <a:ea typeface="SimHei" panose="02010609060101010101" pitchFamily="49" charset="-122"/>
                          <a:cs typeface="SimSun"/>
                          <a:sym typeface="Arial Narrow" panose="020B0606020202030204" pitchFamily="34" charset="0"/>
                        </a:rPr>
                        <a:t>制造商的建议 </a:t>
                      </a:r>
                      <a:endParaRPr lang="zh-CN"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a:ln>
                            <a:noFill/>
                          </a:ln>
                          <a:solidFill>
                            <a:schemeClr val="tx1"/>
                          </a:solidFill>
                          <a:effectLst/>
                          <a:latin typeface="Arial Narrow" panose="020B0606020202030204" pitchFamily="34" charset="0"/>
                          <a:ea typeface="SimHei" panose="02010609060101010101" pitchFamily="49" charset="-122"/>
                          <a:cs typeface="SimSun"/>
                          <a:sym typeface="Arial Narrow" panose="020B0606020202030204" pitchFamily="34" charset="0"/>
                        </a:rPr>
                        <a:t>遵循制造商的建议</a:t>
                      </a:r>
                      <a:endParaRPr lang="zh-CN"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2"/>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水硬度</a:t>
                      </a:r>
                      <a:endParaRPr lang="zh-CN" sz="1800" b="1"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a:ln>
                            <a:noFill/>
                          </a:ln>
                          <a:solidFill>
                            <a:schemeClr val="tx1"/>
                          </a:solidFill>
                          <a:effectLst/>
                          <a:latin typeface="Arial Narrow" panose="020B0606020202030204" pitchFamily="34" charset="0"/>
                          <a:ea typeface="SimHei" panose="02010609060101010101" pitchFamily="49" charset="-122"/>
                          <a:cs typeface="SimSun"/>
                          <a:sym typeface="Arial Narrow" panose="020B0606020202030204" pitchFamily="34" charset="0"/>
                        </a:rPr>
                        <a:t>遵循制造商的建议</a:t>
                      </a:r>
                      <a:endParaRPr lang="zh-CN"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≤500 ppm </a:t>
                      </a:r>
                      <a:r>
                        <a:rPr lang="en-US" sz="1800" b="0" i="0" kern="1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或</a:t>
                      </a:r>
                      <a:r>
                        <a:rPr kumimoji="0" lang="en-US" sz="1800" b="0" i="0" u="none" strike="noStrike" kern="1200" cap="none" normalizeH="0" baseline="0" dirty="0" err="1">
                          <a:ln>
                            <a:noFill/>
                          </a:ln>
                          <a:solidFill>
                            <a:schemeClr val="tx1"/>
                          </a:solidFill>
                          <a:effectLst/>
                          <a:latin typeface="Arial Narrow" panose="020B0606020202030204" pitchFamily="34" charset="0"/>
                          <a:ea typeface="SimHei" panose="02010609060101010101" pitchFamily="49" charset="-122"/>
                          <a:cs typeface="SimSun"/>
                          <a:sym typeface="Arial Narrow" panose="020B0606020202030204" pitchFamily="34" charset="0"/>
                        </a:rPr>
                        <a:t>遵循</a:t>
                      </a:r>
                      <a:r>
                        <a:rPr kumimoji="0" lang="en-US" sz="1800" b="0" i="0" u="none" strike="noStrike" cap="none" normalizeH="0" baseline="0" dirty="0" err="1">
                          <a:ln>
                            <a:noFill/>
                          </a:ln>
                          <a:solidFill>
                            <a:schemeClr val="tx1"/>
                          </a:solidFill>
                          <a:effectLst/>
                          <a:latin typeface="Arial Narrow" panose="020B0606020202030204" pitchFamily="34" charset="0"/>
                          <a:ea typeface="SimHei" panose="02010609060101010101" pitchFamily="49" charset="-122"/>
                          <a:cs typeface="SimSun"/>
                          <a:sym typeface="Arial Narrow" panose="020B0606020202030204" pitchFamily="34" charset="0"/>
                        </a:rPr>
                        <a:t>制造商的</a:t>
                      </a:r>
                      <a:r>
                        <a:rPr kumimoji="0" lang="en-US" sz="1800" b="0" i="0" u="none" strike="noStrike" cap="none" normalizeH="0" baseline="0" dirty="0">
                          <a:ln>
                            <a:noFill/>
                          </a:ln>
                          <a:solidFill>
                            <a:schemeClr val="tx1"/>
                          </a:solidFill>
                          <a:effectLst/>
                          <a:latin typeface="Arial Narrow" panose="020B0606020202030204" pitchFamily="34" charset="0"/>
                          <a:ea typeface="SimHei" panose="02010609060101010101" pitchFamily="49" charset="-122"/>
                          <a:cs typeface="SimSun"/>
                          <a:sym typeface="Arial Narrow" panose="020B0606020202030204" pitchFamily="34" charset="0"/>
                        </a:rPr>
                        <a:t/>
                      </a:r>
                      <a:br>
                        <a:rPr kumimoji="0" lang="en-US" sz="1800" b="0" i="0" u="none" strike="noStrike" cap="none" normalizeH="0" baseline="0" dirty="0">
                          <a:ln>
                            <a:noFill/>
                          </a:ln>
                          <a:solidFill>
                            <a:schemeClr val="tx1"/>
                          </a:solidFill>
                          <a:effectLst/>
                          <a:latin typeface="Arial Narrow" panose="020B0606020202030204" pitchFamily="34" charset="0"/>
                          <a:ea typeface="SimHei" panose="02010609060101010101" pitchFamily="49" charset="-122"/>
                          <a:cs typeface="SimSun"/>
                          <a:sym typeface="Arial Narrow" panose="020B0606020202030204" pitchFamily="34" charset="0"/>
                        </a:rPr>
                      </a:br>
                      <a:r>
                        <a:rPr kumimoji="0" lang="en-US" sz="1800" b="0" i="0" u="none" strike="noStrike" cap="none" normalizeH="0" baseline="0" dirty="0" err="1">
                          <a:ln>
                            <a:noFill/>
                          </a:ln>
                          <a:solidFill>
                            <a:schemeClr val="tx1"/>
                          </a:solidFill>
                          <a:effectLst/>
                          <a:latin typeface="Arial Narrow" panose="020B0606020202030204" pitchFamily="34" charset="0"/>
                          <a:ea typeface="SimHei" panose="02010609060101010101" pitchFamily="49" charset="-122"/>
                          <a:cs typeface="SimSun"/>
                          <a:sym typeface="Arial Narrow" panose="020B0606020202030204" pitchFamily="34" charset="0"/>
                        </a:rPr>
                        <a:t>建议</a:t>
                      </a:r>
                      <a:endParaRPr lang="zh-CN"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3"/>
                  </a:ext>
                </a:extLst>
              </a:tr>
              <a:tr h="405102">
                <a:tc>
                  <a:txBody>
                    <a:bodyPr/>
                    <a:lstStyle/>
                    <a:p>
                      <a:pPr marL="0" marR="0" lvl="0" indent="0" algn="l"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1" i="0" kern="120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消毒剂浓度范围</a:t>
                      </a:r>
                      <a:endParaRPr lang="zh-CN" sz="1800" b="1"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12.5-25 ppm</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0" marR="0" lvl="0" indent="0" algn="ctr" defTabSz="914400" rtl="0" eaLnBrk="1" fontAlgn="base" latinLnBrk="0" hangingPunct="1">
                        <a:lnSpc>
                          <a:spcPct val="100000"/>
                        </a:lnSpc>
                        <a:spcBef>
                          <a:spcPts val="0"/>
                        </a:spcBef>
                        <a:spcAft>
                          <a:spcPct val="0"/>
                        </a:spcAft>
                        <a:buClr>
                          <a:schemeClr val="accent1"/>
                        </a:buClr>
                        <a:buSzPct val="100000"/>
                        <a:buFont typeface="Arial"/>
                        <a:buNone/>
                        <a:tabLst/>
                        <a:defRPr/>
                      </a:pPr>
                      <a:r>
                        <a:rPr kumimoji="0" lang="en-US" sz="1800" b="0" i="0" u="none" strike="noStrike" cap="none" normalizeH="0" baseline="0" dirty="0">
                          <a:ln>
                            <a:noFill/>
                          </a:ln>
                          <a:solidFill>
                            <a:schemeClr val="tx1"/>
                          </a:solidFill>
                          <a:effectLst/>
                          <a:latin typeface="Arial Narrow" panose="020B0606020202030204" pitchFamily="34" charset="0"/>
                          <a:ea typeface="SimHei" panose="02010609060101010101" pitchFamily="49" charset="-122"/>
                          <a:cs typeface="SimSun"/>
                          <a:sym typeface="Arial Narrow" panose="020B0606020202030204" pitchFamily="34" charset="0"/>
                        </a:rPr>
                        <a:t>遵循制造商的建议</a:t>
                      </a:r>
                      <a:endParaRPr lang="zh-CN"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4"/>
                  </a:ext>
                </a:extLst>
              </a:tr>
              <a:tr h="394155">
                <a:tc>
                  <a:txBody>
                    <a:bodyPr/>
                    <a:lstStyle/>
                    <a:p>
                      <a:pPr marL="228600" marR="0" lvl="0" indent="-228600" algn="l"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1" i="0" kern="120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消毒剂接触时间</a:t>
                      </a:r>
                      <a:endParaRPr lang="zh-CN" sz="1800" b="1"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≥30 秒</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ctr" defTabSz="914400" rtl="0" eaLnBrk="1" fontAlgn="base" latinLnBrk="0" hangingPunct="1">
                        <a:lnSpc>
                          <a:spcPct val="100000"/>
                        </a:lnSpc>
                        <a:spcBef>
                          <a:spcPts val="0"/>
                        </a:spcBef>
                        <a:spcAft>
                          <a:spcPct val="0"/>
                        </a:spcAft>
                        <a:buClr>
                          <a:schemeClr val="accent1"/>
                        </a:buClr>
                        <a:buSzPct val="75000"/>
                        <a:buFont typeface="Wingdings" pitchFamily="2" charset="2"/>
                        <a:buNone/>
                        <a:tabLst/>
                        <a:defRPr/>
                      </a:pPr>
                      <a:r>
                        <a:rPr lang="en-US" sz="1800" b="0" i="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≥30 秒</a:t>
                      </a:r>
                    </a:p>
                  </a:txBody>
                  <a:tcPr marT="45730" marB="45730" horzOverflow="overflow">
                    <a:lnL cap="flat">
                      <a:noFill/>
                    </a:lnL>
                    <a:lnR w="12700" cap="flat" cmpd="sng" algn="ctr">
                      <a:noFill/>
                      <a:prstDash val="solid"/>
                      <a:round/>
                      <a:headEnd type="none" w="med" len="med"/>
                      <a:tailEnd type="none" w="med" len="med"/>
                    </a:lnR>
                    <a:lnT w="12700" cap="flat" cmpd="sng" algn="ctr">
                      <a:solidFill>
                        <a:srgbClr val="A4A7A6"/>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5"/>
                  </a:ext>
                </a:extLst>
              </a:tr>
            </a:tbl>
          </a:graphicData>
        </a:graphic>
      </p:graphicFrame>
      <p:sp>
        <p:nvSpPr>
          <p:cNvPr id="4" name="Rectangle 2"/>
          <p:cNvSpPr txBox="1">
            <a:spLocks noChangeArrowheads="1"/>
          </p:cNvSpPr>
          <p:nvPr/>
        </p:nvSpPr>
        <p:spPr>
          <a:xfrm>
            <a:off x="393192" y="158750"/>
            <a:ext cx="8307388" cy="519112"/>
          </a:xfrm>
          <a:prstGeom prst="rect">
            <a:avLst/>
          </a:prstGeom>
        </p:spPr>
        <p:txBody>
          <a:bodyPr/>
          <a:lstStyle>
            <a:lvl1pPr algn="l" rtl="0" eaLnBrk="0" fontAlgn="base" hangingPunct="0">
              <a:spcBef>
                <a:spcPct val="0"/>
              </a:spcBef>
              <a:spcAft>
                <a:spcPct val="0"/>
              </a:spcAft>
              <a:defRPr sz="2800" b="1">
                <a:solidFill>
                  <a:schemeClr val="bg1"/>
                </a:solidFill>
                <a:latin typeface="+mj-lt"/>
                <a:ea typeface="ＭＳ Ｐゴシック" charset="0"/>
                <a:cs typeface="ＭＳ Ｐゴシック" charset="0"/>
              </a:defRPr>
            </a:lvl1pPr>
            <a:lvl2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2pPr>
            <a:lvl3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3pPr>
            <a:lvl4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4pPr>
            <a:lvl5pPr algn="l" rtl="0" eaLnBrk="0" fontAlgn="base" hangingPunct="0">
              <a:spcBef>
                <a:spcPct val="0"/>
              </a:spcBef>
              <a:spcAft>
                <a:spcPct val="0"/>
              </a:spcAft>
              <a:defRPr sz="2800" b="1">
                <a:solidFill>
                  <a:schemeClr val="bg1"/>
                </a:solidFill>
                <a:latin typeface="Arial Narrow" pitchFamily="34" charset="0"/>
                <a:ea typeface="ＭＳ Ｐゴシック" charset="0"/>
                <a:cs typeface="ＭＳ Ｐゴシック" charset="0"/>
              </a:defRPr>
            </a:lvl5pPr>
            <a:lvl6pPr marL="457200" algn="l" rtl="0" eaLnBrk="1" fontAlgn="base" hangingPunct="1">
              <a:spcBef>
                <a:spcPct val="0"/>
              </a:spcBef>
              <a:spcAft>
                <a:spcPct val="0"/>
              </a:spcAft>
              <a:defRPr sz="2800" b="1">
                <a:solidFill>
                  <a:schemeClr val="bg1"/>
                </a:solidFill>
                <a:latin typeface="Arial Narrow" pitchFamily="34" charset="0"/>
              </a:defRPr>
            </a:lvl6pPr>
            <a:lvl7pPr marL="914400" algn="l" rtl="0" eaLnBrk="1" fontAlgn="base" hangingPunct="1">
              <a:spcBef>
                <a:spcPct val="0"/>
              </a:spcBef>
              <a:spcAft>
                <a:spcPct val="0"/>
              </a:spcAft>
              <a:defRPr sz="2800" b="1">
                <a:solidFill>
                  <a:schemeClr val="bg1"/>
                </a:solidFill>
                <a:latin typeface="Arial Narrow" pitchFamily="34" charset="0"/>
              </a:defRPr>
            </a:lvl7pPr>
            <a:lvl8pPr marL="1371600" algn="l" rtl="0" eaLnBrk="1" fontAlgn="base" hangingPunct="1">
              <a:spcBef>
                <a:spcPct val="0"/>
              </a:spcBef>
              <a:spcAft>
                <a:spcPct val="0"/>
              </a:spcAft>
              <a:defRPr sz="2800" b="1">
                <a:solidFill>
                  <a:schemeClr val="bg1"/>
                </a:solidFill>
                <a:latin typeface="Arial Narrow" pitchFamily="34" charset="0"/>
              </a:defRPr>
            </a:lvl8pPr>
            <a:lvl9pPr marL="1828800" algn="l" rtl="0" eaLnBrk="1" fontAlgn="base" hangingPunct="1">
              <a:spcBef>
                <a:spcPct val="0"/>
              </a:spcBef>
              <a:spcAft>
                <a:spcPct val="0"/>
              </a:spcAft>
              <a:defRPr sz="2800" b="1">
                <a:solidFill>
                  <a:schemeClr val="bg1"/>
                </a:solidFill>
                <a:latin typeface="Arial Narrow" pitchFamily="34" charset="0"/>
              </a:defRPr>
            </a:lvl9pPr>
          </a:lstStyle>
          <a:p>
            <a:pPr eaLnBrk="1" hangingPunct="1">
              <a:defRPr/>
            </a:pPr>
            <a:r>
              <a:rPr lang="en-US" dirty="0">
                <a:solidFill>
                  <a:srgbClr val="FFFFFF"/>
                </a:solidFill>
                <a:ea typeface="SimHei" panose="02010609060101010101" pitchFamily="49" charset="-122"/>
                <a:cs typeface="SimSun"/>
                <a:sym typeface="Arial Narrow" panose="020B0606020202030204" pitchFamily="34" charset="0"/>
              </a:rPr>
              <a:t>有效使用消毒剂的指引</a:t>
            </a:r>
          </a:p>
        </p:txBody>
      </p:sp>
      <p:sp>
        <p:nvSpPr>
          <p:cNvPr id="5" name="Text Box 3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10-13</a:t>
            </a:r>
          </a:p>
        </p:txBody>
      </p:sp>
    </p:spTree>
    <p:extLst>
      <p:ext uri="{BB962C8B-B14F-4D97-AF65-F5344CB8AC3E}">
        <p14:creationId xmlns:p14="http://schemas.microsoft.com/office/powerpoint/2010/main" val="983927022"/>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12"/>
          <p:cNvSpPr>
            <a:spLocks noGrp="1"/>
          </p:cNvSpPr>
          <p:nvPr>
            <p:ph type="body" sz="quarter" idx="21"/>
          </p:nvPr>
        </p:nvSpPr>
        <p:spPr>
          <a:xfrm>
            <a:off x="4813805" y="5945895"/>
            <a:ext cx="2723578" cy="395287"/>
          </a:xfrm>
        </p:spPr>
        <p:txBody>
          <a:bodyPr/>
          <a:lstStyle/>
          <a:p>
            <a:pPr marL="0" indent="0">
              <a:spcBef>
                <a:spcPts val="0"/>
              </a:spcBef>
            </a:pPr>
            <a:r>
              <a:rPr dirty="0">
                <a:latin typeface="Arial Narrow" panose="020B0606020202030204" pitchFamily="34" charset="0"/>
                <a:ea typeface="SimHei" panose="02010609060101010101" pitchFamily="49" charset="-122"/>
                <a:cs typeface="SimSun"/>
                <a:sym typeface="Arial Narrow" panose="020B0606020202030204" pitchFamily="34" charset="0"/>
              </a:rPr>
              <a:t>5.</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t>
            </a:r>
            <a:r>
              <a:rPr dirty="0" err="1">
                <a:latin typeface="Arial Narrow" panose="020B0606020202030204" pitchFamily="34" charset="0"/>
                <a:ea typeface="SimHei" panose="02010609060101010101" pitchFamily="49" charset="-122"/>
                <a:cs typeface="SimSun"/>
                <a:sym typeface="Arial Narrow" panose="020B0606020202030204" pitchFamily="34" charset="0"/>
              </a:rPr>
              <a:t>风干接触面</a:t>
            </a:r>
            <a:r>
              <a:rPr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2" name="Text Placeholder 11"/>
          <p:cNvSpPr>
            <a:spLocks noGrp="1"/>
          </p:cNvSpPr>
          <p:nvPr>
            <p:ph type="body" sz="quarter" idx="20"/>
          </p:nvPr>
        </p:nvSpPr>
        <p:spPr>
          <a:xfrm>
            <a:off x="1842531" y="5945895"/>
            <a:ext cx="2723578"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4.</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t>
            </a:r>
            <a:r>
              <a:rPr dirty="0" err="1">
                <a:latin typeface="Arial Narrow" panose="020B0606020202030204" pitchFamily="34" charset="0"/>
                <a:ea typeface="SimHei" panose="02010609060101010101" pitchFamily="49" charset="-122"/>
                <a:cs typeface="SimSun"/>
                <a:sym typeface="Arial Narrow" panose="020B0606020202030204" pitchFamily="34" charset="0"/>
              </a:rPr>
              <a:t>消毒接触面</a:t>
            </a:r>
            <a:r>
              <a:rPr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1" name="Text Placeholder 10"/>
          <p:cNvSpPr>
            <a:spLocks noGrp="1"/>
          </p:cNvSpPr>
          <p:nvPr>
            <p:ph type="body" sz="quarter" idx="19"/>
          </p:nvPr>
        </p:nvSpPr>
        <p:spPr>
          <a:xfrm>
            <a:off x="6220764" y="3370652"/>
            <a:ext cx="2723578"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3.</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t>
            </a:r>
            <a:r>
              <a:rPr dirty="0" err="1">
                <a:latin typeface="Arial Narrow" panose="020B0606020202030204" pitchFamily="34" charset="0"/>
                <a:ea typeface="SimHei" panose="02010609060101010101" pitchFamily="49" charset="-122"/>
                <a:cs typeface="SimSun"/>
                <a:sym typeface="Arial Narrow" panose="020B0606020202030204" pitchFamily="34" charset="0"/>
              </a:rPr>
              <a:t>冲洗接触面</a:t>
            </a:r>
            <a:r>
              <a:rPr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 name="Text Placeholder 9"/>
          <p:cNvSpPr>
            <a:spLocks noGrp="1"/>
          </p:cNvSpPr>
          <p:nvPr>
            <p:ph type="body" sz="quarter" idx="18"/>
          </p:nvPr>
        </p:nvSpPr>
        <p:spPr>
          <a:xfrm>
            <a:off x="3519085" y="3370652"/>
            <a:ext cx="2723578"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2.</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t>
            </a:r>
            <a:r>
              <a:rPr dirty="0" err="1">
                <a:latin typeface="Arial Narrow" panose="020B0606020202030204" pitchFamily="34" charset="0"/>
                <a:ea typeface="SimHei" panose="02010609060101010101" pitchFamily="49" charset="-122"/>
                <a:cs typeface="SimSun"/>
                <a:sym typeface="Arial Narrow" panose="020B0606020202030204" pitchFamily="34" charset="0"/>
              </a:rPr>
              <a:t>洗涤接触面</a:t>
            </a:r>
            <a:r>
              <a:rPr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9" name="Text Placeholder 8"/>
          <p:cNvSpPr>
            <a:spLocks noGrp="1"/>
          </p:cNvSpPr>
          <p:nvPr>
            <p:ph type="body" sz="quarter" idx="17"/>
          </p:nvPr>
        </p:nvSpPr>
        <p:spPr>
          <a:xfrm>
            <a:off x="718471" y="3370652"/>
            <a:ext cx="2723578" cy="395287"/>
          </a:xfrm>
        </p:spPr>
        <p:txBody>
          <a:bodyPr/>
          <a:lstStyle/>
          <a:p>
            <a:pPr marL="0" indent="0">
              <a:spcBef>
                <a:spcPts val="0"/>
              </a:spcBef>
            </a:pPr>
            <a:r>
              <a:rPr dirty="0">
                <a:latin typeface="Arial Narrow" panose="020B0606020202030204" pitchFamily="34" charset="0"/>
                <a:ea typeface="SimHei" panose="02010609060101010101" pitchFamily="49" charset="-122"/>
                <a:cs typeface="SimSun"/>
                <a:sym typeface="Arial Narrow" panose="020B0606020202030204" pitchFamily="34" charset="0"/>
              </a:rPr>
              <a:t>1.</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t>
            </a:r>
            <a:r>
              <a:rPr dirty="0" err="1">
                <a:latin typeface="Arial Narrow" panose="020B0606020202030204" pitchFamily="34" charset="0"/>
                <a:ea typeface="SimHei" panose="02010609060101010101" pitchFamily="49" charset="-122"/>
                <a:cs typeface="SimSun"/>
                <a:sym typeface="Arial Narrow" panose="020B0606020202030204" pitchFamily="34" charset="0"/>
              </a:rPr>
              <a:t>刮下或清除接触面上的食品残渣</a:t>
            </a:r>
            <a:r>
              <a:rPr dirty="0">
                <a:latin typeface="Arial Narrow" panose="020B0606020202030204" pitchFamily="34" charset="0"/>
                <a:ea typeface="SimHei" panose="02010609060101010101" pitchFamily="49" charset="-122"/>
                <a:cs typeface="SimSun"/>
                <a:sym typeface="Arial Narrow" panose="020B0606020202030204" pitchFamily="34" charset="0"/>
              </a:rPr>
              <a:t>。 </a:t>
            </a:r>
            <a:endParaRPr lang="zh-CN"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27" name="Picture Placeholder 26">
            <a:extLst>
              <a:ext uri="{FF2B5EF4-FFF2-40B4-BE49-F238E27FC236}">
                <a16:creationId xmlns:a16="http://schemas.microsoft.com/office/drawing/2014/main" id="{75B98058-3B3F-4E2F-9FE1-7317735C83D3}"/>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a:stretch/>
        </p:blipFill>
        <p:spPr>
          <a:xfrm>
            <a:off x="5126493" y="4317393"/>
            <a:ext cx="2093912" cy="1502664"/>
          </a:xfrm>
        </p:spPr>
      </p:pic>
      <p:pic>
        <p:nvPicPr>
          <p:cNvPr id="25" name="Picture Placeholder 24">
            <a:extLst>
              <a:ext uri="{FF2B5EF4-FFF2-40B4-BE49-F238E27FC236}">
                <a16:creationId xmlns:a16="http://schemas.microsoft.com/office/drawing/2014/main" id="{7C497182-ADF4-441F-8F7C-8336BC989787}"/>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a:ext>
            </a:extLst>
          </a:blip>
          <a:srcRect/>
          <a:stretch/>
        </p:blipFill>
        <p:spPr>
          <a:xfrm>
            <a:off x="2162175" y="4338638"/>
            <a:ext cx="2093913" cy="1501775"/>
          </a:xfrm>
        </p:spPr>
      </p:pic>
      <p:pic>
        <p:nvPicPr>
          <p:cNvPr id="23" name="Picture Placeholder 22">
            <a:extLst>
              <a:ext uri="{FF2B5EF4-FFF2-40B4-BE49-F238E27FC236}">
                <a16:creationId xmlns:a16="http://schemas.microsoft.com/office/drawing/2014/main" id="{7B0A75EB-B216-46F1-B0A9-6551B6B4CF04}"/>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6540597" y="1784884"/>
            <a:ext cx="2093912" cy="1502664"/>
          </a:xfrm>
        </p:spPr>
      </p:pic>
      <p:pic>
        <p:nvPicPr>
          <p:cNvPr id="21" name="Picture Placeholder 20">
            <a:extLst>
              <a:ext uri="{FF2B5EF4-FFF2-40B4-BE49-F238E27FC236}">
                <a16:creationId xmlns:a16="http://schemas.microsoft.com/office/drawing/2014/main" id="{ED5DBA58-12D8-4B42-96DD-5777CFD1296D}"/>
              </a:ext>
            </a:extLst>
          </p:cNvPr>
          <p:cNvPicPr>
            <a:picLocks noGrp="1" noChangeAspect="1"/>
          </p:cNvPicPr>
          <p:nvPr>
            <p:ph type="pic" sz="quarter" idx="13"/>
          </p:nvPr>
        </p:nvPicPr>
        <p:blipFill rotWithShape="1">
          <a:blip r:embed="rId6" cstate="print">
            <a:extLst>
              <a:ext uri="{28A0092B-C50C-407E-A947-70E740481C1C}">
                <a14:useLocalDpi xmlns:a14="http://schemas.microsoft.com/office/drawing/2010/main"/>
              </a:ext>
            </a:extLst>
          </a:blip>
          <a:srcRect/>
          <a:stretch/>
        </p:blipFill>
        <p:spPr>
          <a:xfrm>
            <a:off x="3826874" y="1784884"/>
            <a:ext cx="2093912" cy="1502664"/>
          </a:xfrm>
        </p:spPr>
      </p:pic>
      <p:pic>
        <p:nvPicPr>
          <p:cNvPr id="15" name="Picture Placeholder 14">
            <a:extLst>
              <a:ext uri="{FF2B5EF4-FFF2-40B4-BE49-F238E27FC236}">
                <a16:creationId xmlns:a16="http://schemas.microsoft.com/office/drawing/2014/main" id="{54C972AE-EE54-4334-94F9-3C700FD52270}"/>
              </a:ext>
            </a:extLst>
          </p:cNvPr>
          <p:cNvPicPr>
            <a:picLocks noGrp="1" noChangeAspect="1"/>
          </p:cNvPicPr>
          <p:nvPr>
            <p:ph type="pic" sz="quarter" idx="12"/>
          </p:nvPr>
        </p:nvPicPr>
        <p:blipFill rotWithShape="1">
          <a:blip r:embed="rId7" cstate="print">
            <a:extLst>
              <a:ext uri="{28A0092B-C50C-407E-A947-70E740481C1C}">
                <a14:useLocalDpi xmlns:a14="http://schemas.microsoft.com/office/drawing/2010/main"/>
              </a:ext>
            </a:extLst>
          </a:blip>
          <a:srcRect/>
          <a:stretch/>
        </p:blipFill>
        <p:spPr>
          <a:xfrm>
            <a:off x="1030288" y="1793998"/>
            <a:ext cx="2093912" cy="1502664"/>
          </a:xfrm>
        </p:spPr>
      </p:pic>
      <p:sp>
        <p:nvSpPr>
          <p:cNvPr id="268295"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如何清洁和消毒</a:t>
            </a:r>
          </a:p>
        </p:txBody>
      </p:sp>
      <p:sp>
        <p:nvSpPr>
          <p:cNvPr id="3" name="Content Placeholder 2"/>
          <p:cNvSpPr>
            <a:spLocks noGrp="1"/>
          </p:cNvSpPr>
          <p:nvPr>
            <p:ph idx="1"/>
          </p:nvPr>
        </p:nvSpPr>
        <p:spPr>
          <a:xfrm>
            <a:off x="400050" y="1095785"/>
            <a:ext cx="8220075" cy="474133"/>
          </a:xfrm>
        </p:spPr>
        <p:txBody>
          <a:bodyPr/>
          <a:lstStyle/>
          <a:p>
            <a:r>
              <a:rPr dirty="0" err="1">
                <a:latin typeface="Arial Narrow" panose="020B0606020202030204" pitchFamily="34" charset="0"/>
                <a:ea typeface="SimHei" panose="02010609060101010101" pitchFamily="49" charset="-122"/>
                <a:cs typeface="SimSun"/>
                <a:sym typeface="Arial Narrow" panose="020B0606020202030204" pitchFamily="34" charset="0"/>
              </a:rPr>
              <a:t>如何清洁和消毒</a:t>
            </a: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68297"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10-14</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269315"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何时清洁和消毒</a:t>
            </a:r>
          </a:p>
        </p:txBody>
      </p:sp>
      <p:sp>
        <p:nvSpPr>
          <p:cNvPr id="269314" name="Rectangle 3"/>
          <p:cNvSpPr>
            <a:spLocks noGrp="1" noChangeArrowheads="1"/>
          </p:cNvSpPr>
          <p:nvPr>
            <p:ph idx="1"/>
          </p:nvPr>
        </p:nvSpPr>
        <p:spPr>
          <a:xfrm>
            <a:off x="409575" y="1143000"/>
            <a:ext cx="5625465" cy="4983163"/>
          </a:xfrm>
        </p:spPr>
        <p:txBody>
          <a:bodyPr/>
          <a:lstStyle/>
          <a:p>
            <a:pPr marL="0" indent="0"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食品接触面在以下情况下必须清洁和</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消毒</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每次使用之后</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开始加工另一种食品之前</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在处理不同的生食 TCS 水果和蔬菜之后</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每次任务被中断并且物品可能受到污染时</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物品连续使用 4 个小时之后 </a:t>
            </a:r>
          </a:p>
        </p:txBody>
      </p:sp>
      <p:sp>
        <p:nvSpPr>
          <p:cNvPr id="26931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10-15</a:t>
            </a:r>
          </a:p>
        </p:txBody>
      </p:sp>
      <p:pic>
        <p:nvPicPr>
          <p:cNvPr id="2" name="Picture 1" descr="6e_c10_1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1768" y="1243013"/>
            <a:ext cx="2103120" cy="2103120"/>
          </a:xfrm>
          <a:prstGeom prst="rect">
            <a:avLst/>
          </a:prstGeom>
        </p:spPr>
      </p:pic>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2F044B23-3188-4FCA-9EA3-B07B24EB1983}"/>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70339"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清洁和消毒固定设备</a:t>
            </a:r>
          </a:p>
        </p:txBody>
      </p:sp>
      <p:sp>
        <p:nvSpPr>
          <p:cNvPr id="270338"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请遵循制造商的指示。</a:t>
            </a:r>
          </a:p>
          <a:p>
            <a:pPr marL="0" indent="0"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一般步骤</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拔下设备的电源线。</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取下设备的可拆卸部件。</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用手或在允许的情况下通过洗碗机对这些部件进行洗涤、清洗和消毒。</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刮下或清除设备接触面上的食品残渣。</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7034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10-16</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6443C243-8E7A-4455-9721-932253545F99}"/>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71363"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清洁和消毒固定设备</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71362" name="Rectangle 3"/>
          <p:cNvSpPr>
            <a:spLocks noGrp="1" noChangeArrowheads="1"/>
          </p:cNvSpPr>
          <p:nvPr>
            <p:ph idx="1"/>
          </p:nvPr>
        </p:nvSpPr>
        <p:spPr/>
        <p:txBody>
          <a:bodyPr/>
          <a:lstStyle/>
          <a:p>
            <a:pPr marL="0" indent="0"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一般步骤</a:t>
            </a:r>
            <a:r>
              <a:rPr lang="en-US" sz="2000" dirty="0" err="1">
                <a:latin typeface="Arial Narrow" panose="020B0606020202030204" pitchFamily="34" charset="0"/>
                <a:ea typeface="SimHei" panose="02010609060101010101" pitchFamily="49" charset="-122"/>
                <a:cs typeface="SimSun"/>
                <a:sym typeface="Arial Narrow" panose="020B0606020202030204" pitchFamily="34" charset="0"/>
              </a:rPr>
              <a:t>（续</a:t>
            </a:r>
            <a:r>
              <a:rPr lang="en-US" sz="2000" dirty="0">
                <a:latin typeface="Arial Narrow" panose="020B0606020202030204" pitchFamily="34" charset="0"/>
                <a:ea typeface="SimHei" panose="02010609060101010101" pitchFamily="49" charset="-122"/>
                <a:cs typeface="SimSun"/>
                <a:sym typeface="Arial Narrow" panose="020B0606020202030204" pitchFamily="34" charset="0"/>
              </a:rPr>
              <a:t>）</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sz="1800" i="1"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清洗设备接触面。</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使用清水清洗设备的接触面。</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消毒设备接触面。</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确保消毒剂与每个接触面接触。</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风干所有接触面。</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重新组装设备。</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7136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10-17</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7"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将原位清洗设备清洁和消毒</a:t>
            </a:r>
          </a:p>
        </p:txBody>
      </p:sp>
      <p:sp>
        <p:nvSpPr>
          <p:cNvPr id="272386"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用于存放和自动供应 TCS 食品的设备：</a:t>
            </a:r>
            <a:endParaRPr lang="zh-CN" i="1"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除非制造商另行指示，否则必须每天进行清洁和消毒</a:t>
            </a:r>
          </a:p>
        </p:txBody>
      </p:sp>
      <p:sp>
        <p:nvSpPr>
          <p:cNvPr id="272388"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10-18</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8E19AD75-94BC-4B6C-B7FD-596A1EC40AE1}"/>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27341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洗碗机洗碗</a:t>
            </a:r>
          </a:p>
        </p:txBody>
      </p:sp>
      <p:sp>
        <p:nvSpPr>
          <p:cNvPr id="273411" name="Rectangle 3"/>
          <p:cNvSpPr>
            <a:spLocks noGrp="1" noChangeArrowheads="1"/>
          </p:cNvSpPr>
          <p:nvPr>
            <p:ph idx="1"/>
          </p:nvPr>
        </p:nvSpPr>
        <p:spPr>
          <a:xfrm>
            <a:off x="409575" y="1143000"/>
            <a:ext cx="5598033"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高温洗碗机：</a:t>
            </a:r>
          </a:p>
          <a:p>
            <a:pPr lvl="1"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最终消毒清洗温度不得低于</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180</a:t>
            </a: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˚F</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(82</a:t>
            </a: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˚C</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固定架子、单一温度型洗碗机，不得低于</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165</a:t>
            </a: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˚F</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(74</a:t>
            </a: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˚C</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化学消毒洗碗机：</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在非常低温的情况下清洁和消毒物品。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遵循制造商提供的温度指引。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Wingdings"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73412"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10-19</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854F33CD-472B-4889-AF4E-BD4908A93E0E}"/>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74435" name="Rectangle 4"/>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洗碗机操作</a:t>
            </a:r>
          </a:p>
        </p:txBody>
      </p:sp>
      <p:sp>
        <p:nvSpPr>
          <p:cNvPr id="274434" name="Rectangle 2"/>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指引：</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根据需要经常清洁洗碗机。</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在洗涤之前刮掉物品上的残留物。</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使用正确的碗碟架。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切勿</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将碗碟架装得过满。</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风干所有物品。</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74436"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10-20</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
        <p:nvSpPr>
          <p:cNvPr id="2" name="Title 1"/>
          <p:cNvSpPr>
            <a:spLocks noGrp="1"/>
          </p:cNvSpPr>
          <p:nvPr>
            <p:ph type="title"/>
          </p:nvPr>
        </p:nvSpPr>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洗碗机操作</a:t>
            </a:r>
          </a:p>
        </p:txBody>
      </p:sp>
      <p:sp>
        <p:nvSpPr>
          <p:cNvPr id="3" name="Content Placeholder 2"/>
          <p:cNvSpPr>
            <a:spLocks noGrp="1"/>
          </p:cNvSpPr>
          <p:nvPr>
            <p:ph idx="1"/>
          </p:nvPr>
        </p:nvSpPr>
        <p:spPr>
          <a:xfrm>
            <a:off x="409575" y="1143000"/>
            <a:ext cx="5598033" cy="4983163"/>
          </a:xfrm>
        </p:spPr>
        <p:txBody>
          <a:bodyPr/>
          <a:lstStyle/>
          <a:p>
            <a:pPr marL="0" lvl="1" indent="0">
              <a:buNone/>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指引：</a:t>
            </a:r>
          </a:p>
          <a:p>
            <a:pPr lvl="1"/>
            <a:r>
              <a:rPr dirty="0">
                <a:latin typeface="Arial Narrow" panose="020B0606020202030204" pitchFamily="34" charset="0"/>
                <a:ea typeface="SimHei" panose="02010609060101010101" pitchFamily="49" charset="-122"/>
                <a:cs typeface="SimSun"/>
                <a:sym typeface="Arial Narrow" panose="020B0606020202030204" pitchFamily="34" charset="0"/>
              </a:rPr>
              <a:t>检查洗碗机的水温、水压和消毒剂浓度。</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a:r>
              <a:rPr dirty="0">
                <a:latin typeface="Arial Narrow" panose="020B0606020202030204" pitchFamily="34" charset="0"/>
                <a:ea typeface="SimHei" panose="02010609060101010101" pitchFamily="49" charset="-122"/>
                <a:cs typeface="SimSun"/>
                <a:sym typeface="Arial Narrow" panose="020B0606020202030204" pitchFamily="34" charset="0"/>
              </a:rPr>
              <a:t>如果需要，采取纠正行动。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a:r>
              <a:rPr dirty="0">
                <a:latin typeface="Arial Narrow" panose="020B0606020202030204" pitchFamily="34" charset="0"/>
                <a:ea typeface="SimHei" panose="02010609060101010101" pitchFamily="49" charset="-122"/>
                <a:cs typeface="SimSun"/>
                <a:sym typeface="Arial Narrow" panose="020B0606020202030204" pitchFamily="34" charset="0"/>
              </a:rPr>
              <a:t>对于高温洗碗机，提供用于检查被消毒物品温度的工具，例如：</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a:r>
              <a:rPr dirty="0">
                <a:latin typeface="Arial Narrow" panose="020B0606020202030204" pitchFamily="34" charset="0"/>
                <a:ea typeface="SimHei" panose="02010609060101010101" pitchFamily="49" charset="-122"/>
                <a:cs typeface="SimSun"/>
                <a:sym typeface="Arial Narrow" panose="020B0606020202030204" pitchFamily="34" charset="0"/>
              </a:rPr>
              <a:t>能够记录最高温度的温度计。</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a:r>
              <a:rPr dirty="0">
                <a:latin typeface="Arial Narrow" panose="020B0606020202030204" pitchFamily="34" charset="0"/>
                <a:ea typeface="SimHei" panose="02010609060101010101" pitchFamily="49" charset="-122"/>
                <a:cs typeface="SimSun"/>
                <a:sym typeface="Arial Narrow" panose="020B0606020202030204" pitchFamily="34" charset="0"/>
              </a:rPr>
              <a:t>温度指示胶带。</a:t>
            </a:r>
            <a:endParaRPr lang="zh-CN"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4" name="Text Box 9"/>
          <p:cNvSpPr txBox="1">
            <a:spLocks noChangeArrowheads="1"/>
          </p:cNvSpPr>
          <p:nvPr/>
        </p:nvSpPr>
        <p:spPr bwMode="auto">
          <a:xfrm>
            <a:off x="0" y="6581001"/>
            <a:ext cx="571500"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10-21</a:t>
            </a:r>
          </a:p>
        </p:txBody>
      </p:sp>
    </p:spTree>
    <p:extLst>
      <p:ext uri="{BB962C8B-B14F-4D97-AF65-F5344CB8AC3E}">
        <p14:creationId xmlns:p14="http://schemas.microsoft.com/office/powerpoint/2010/main" val="4011612860"/>
      </p:ext>
    </p:extLst>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61" name="Rectangle 11"/>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用手洗碗</a:t>
            </a:r>
          </a:p>
        </p:txBody>
      </p:sp>
      <p:sp>
        <p:nvSpPr>
          <p:cNvPr id="275458" name="Rectangle 3"/>
          <p:cNvSpPr>
            <a:spLocks noGrp="1" noChangeArrowheads="1"/>
          </p:cNvSpPr>
          <p:nvPr>
            <p:ph idx="1"/>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准备三槽水槽：</a:t>
            </a:r>
          </a:p>
          <a:p>
            <a:pPr lvl="1" eaLnBrk="1" hangingPunct="1">
              <a:defRPr/>
            </a:pP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对每个水槽和排水板进行清洁和消毒。</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注入水槽中：</a:t>
            </a:r>
          </a:p>
          <a:p>
            <a:pPr lvl="2" eaLnBrk="1" hangingPunct="1">
              <a:defRPr/>
            </a:pP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第一个水槽 — 清洁剂和水，温度不低于</a:t>
            </a:r>
            <a:r>
              <a:rPr>
                <a:latin typeface="Arial Narrow" panose="020B0606020202030204" pitchFamily="34" charset="0"/>
                <a:ea typeface="SimHei" panose="02010609060101010101" pitchFamily="49" charset="-122"/>
                <a:sym typeface="Arial Narrow" panose="020B0606020202030204" pitchFamily="34" charset="0"/>
              </a:rPr>
              <a:t/>
            </a:r>
            <a:br>
              <a:rPr>
                <a:latin typeface="Arial Narrow" panose="020B0606020202030204" pitchFamily="34" charset="0"/>
                <a:ea typeface="SimHei" panose="02010609060101010101" pitchFamily="49" charset="-122"/>
                <a:sym typeface="Arial Narrow" panose="020B0606020202030204" pitchFamily="34" charset="0"/>
              </a:rPr>
            </a:b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110˚F (43˚C) </a:t>
            </a:r>
          </a:p>
          <a:p>
            <a:pPr lvl="2" eaLnBrk="1" hangingPunct="1">
              <a:defRPr/>
            </a:pP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第二个水槽 — 清水</a:t>
            </a:r>
          </a:p>
          <a:p>
            <a:pPr lvl="2" eaLnBrk="1" hangingPunct="1">
              <a:defRPr/>
            </a:pP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第三个水槽 — 水和消毒剂</a:t>
            </a:r>
          </a:p>
          <a:p>
            <a:pPr marL="0" lvl="1" indent="0" eaLnBrk="1" hangingPunct="1">
              <a:buNone/>
              <a:defRPr/>
            </a:pPr>
            <a:endParaRPr lang="zh-CN" sz="2400" b="1" dirty="0">
              <a:solidFill>
                <a:srgbClr val="005CAB"/>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0" lvl="1" indent="0" eaLnBrk="1" hangingPunct="1">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准备一个带秒针的时钟。</a:t>
            </a:r>
            <a:endParaRPr lang="zh-CN"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endParaRPr>
          </a:p>
          <a:p>
            <a:pPr eaLnBrk="1" hangingPunct="1">
              <a:defRPr/>
            </a:pP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75459" name="Text Box 4"/>
          <p:cNvSpPr txBox="1">
            <a:spLocks noChangeArrowheads="1"/>
          </p:cNvSpPr>
          <p:nvPr/>
        </p:nvSpPr>
        <p:spPr bwMode="auto">
          <a:xfrm>
            <a:off x="6681788" y="58578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275460"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10-22</a:t>
            </a:r>
          </a:p>
        </p:txBody>
      </p:sp>
      <p:pic>
        <p:nvPicPr>
          <p:cNvPr id="8" name="Picture Placeholder 1"/>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zh-CN">
                <a:latin typeface="Arial Narrow" charset="0"/>
                <a:ea typeface="黑体" panose="02010609060101010101" pitchFamily="49" charset="-122"/>
                <a:cs typeface="+mj-cs"/>
              </a:rPr>
              <a:t>保持食品安全</a:t>
            </a:r>
          </a:p>
        </p:txBody>
      </p:sp>
      <p:sp>
        <p:nvSpPr>
          <p:cNvPr id="3" name="Content Placeholder 2"/>
          <p:cNvSpPr>
            <a:spLocks noGrp="1"/>
          </p:cNvSpPr>
          <p:nvPr>
            <p:ph idx="1"/>
          </p:nvPr>
        </p:nvSpPr>
        <p:spPr>
          <a:xfrm>
            <a:off x="409575" y="1109547"/>
            <a:ext cx="8220075" cy="4983163"/>
          </a:xfrm>
        </p:spPr>
        <p:txBody>
          <a:bodyPr/>
          <a:lstStyle/>
          <a:p>
            <a:pPr marL="0" lvl="1" indent="0" eaLnBrk="1" hangingPunct="1">
              <a:buFont typeface="Wingdings" pitchFamily="2" charset="2"/>
              <a:buNone/>
              <a:defRPr/>
            </a:pPr>
            <a:r>
              <a:rPr lang="zh-CN" sz="2400" b="1">
                <a:solidFill>
                  <a:srgbClr val="E97635"/>
                </a:solidFill>
                <a:ea typeface="黑体" panose="02010609060101010101" pitchFamily="49" charset="-122"/>
                <a:cs typeface="+mn-cs"/>
              </a:rPr>
              <a:t>要成为认证食品安全经理： </a:t>
            </a:r>
          </a:p>
          <a:p>
            <a:pPr lvl="1" eaLnBrk="1" hangingPunct="1">
              <a:defRPr/>
            </a:pPr>
            <a:r>
              <a:rPr lang="zh-CN">
                <a:latin typeface="Arial Narrow" charset="0"/>
                <a:ea typeface="黑体" panose="02010609060101010101" pitchFamily="49" charset="-122"/>
              </a:rPr>
              <a:t>必须通过认证课程的考试</a:t>
            </a:r>
          </a:p>
          <a:p>
            <a:pPr lvl="1" eaLnBrk="1" hangingPunct="1">
              <a:defRPr/>
            </a:pPr>
            <a:r>
              <a:rPr lang="zh-CN">
                <a:latin typeface="Arial Narrow" charset="0"/>
                <a:ea typeface="黑体" panose="02010609060101010101" pitchFamily="49" charset="-122"/>
              </a:rPr>
              <a:t>该课程必须得到经食品安全会议批准的机构的认证</a:t>
            </a:r>
          </a:p>
          <a:p>
            <a:pPr lvl="1" eaLnBrk="1" hangingPunct="1">
              <a:defRPr/>
            </a:pPr>
            <a:r>
              <a:rPr lang="zh-CN">
                <a:latin typeface="Arial Narrow" charset="0"/>
                <a:ea typeface="黑体" panose="02010609060101010101" pitchFamily="49" charset="-122"/>
              </a:rPr>
              <a:t>完成此课程和通过 ServSafe 考试可满足此要求</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zh-CN" sz="1200" b="0" i="0" u="none" strike="noStrike" cap="none" normalizeH="0" baseline="0" noProof="0">
                <a:ln>
                  <a:noFill/>
                </a:ln>
                <a:solidFill>
                  <a:srgbClr val="000000"/>
                </a:solidFill>
                <a:uLnTx/>
                <a:uFillTx/>
                <a:latin typeface="Arial" charset="0"/>
                <a:ea typeface="黑体" panose="02010609060101010101" pitchFamily="49" charset="-122"/>
                <a:cs typeface="+mn-cs"/>
              </a:rPr>
              <a:t>1-30</a:t>
            </a:r>
          </a:p>
        </p:txBody>
      </p:sp>
    </p:spTree>
    <p:custDataLst>
      <p:tags r:id="rId2"/>
    </p:custDataLst>
    <p:extLst>
      <p:ext uri="{BB962C8B-B14F-4D97-AF65-F5344CB8AC3E}">
        <p14:creationId xmlns:p14="http://schemas.microsoft.com/office/powerpoint/2010/main" val="3235900230"/>
      </p:ext>
    </p:extLst>
  </p:cSld>
  <p:clrMapOvr>
    <a:overrideClrMapping bg1="lt1" tx1="dk1" bg2="lt2" tx2="dk2" accent1="accent1" accent2="accent2" accent3="accent3" accent4="accent4" accent5="accent5" accent6="accent6" hlink="hlink" folHlink="folHlink"/>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21"/>
          </p:nvPr>
        </p:nvSpPr>
        <p:spPr>
          <a:xfrm>
            <a:off x="4813805" y="5945895"/>
            <a:ext cx="2723578" cy="395287"/>
          </a:xfrm>
        </p:spPr>
        <p:txBody>
          <a:bodyPr/>
          <a:lstStyle/>
          <a:p>
            <a:pPr marL="0" indent="0">
              <a:spcBef>
                <a:spcPts val="0"/>
              </a:spcBef>
            </a:pPr>
            <a:r>
              <a:rPr dirty="0">
                <a:latin typeface="Arial Narrow" panose="020B0606020202030204" pitchFamily="34" charset="0"/>
                <a:ea typeface="SimHei" panose="02010609060101010101" pitchFamily="49" charset="-122"/>
                <a:cs typeface="SimSun"/>
                <a:sym typeface="Arial Narrow" panose="020B0606020202030204" pitchFamily="34" charset="0"/>
              </a:rPr>
              <a:t>5.</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t>
            </a:r>
            <a:r>
              <a:rPr dirty="0" err="1">
                <a:latin typeface="Arial Narrow" panose="020B0606020202030204" pitchFamily="34" charset="0"/>
                <a:ea typeface="SimHei" panose="02010609060101010101" pitchFamily="49" charset="-122"/>
                <a:cs typeface="SimSun"/>
                <a:sym typeface="Arial Narrow" panose="020B0606020202030204" pitchFamily="34" charset="0"/>
              </a:rPr>
              <a:t>在干净且已消毒的</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err="1">
                <a:latin typeface="Arial Narrow" panose="020B0606020202030204" pitchFamily="34" charset="0"/>
                <a:ea typeface="SimHei" panose="02010609060101010101" pitchFamily="49" charset="-122"/>
                <a:cs typeface="SimSun"/>
                <a:sym typeface="Arial Narrow" panose="020B0606020202030204" pitchFamily="34" charset="0"/>
              </a:rPr>
              <a:t>表面风干物品</a:t>
            </a:r>
            <a:r>
              <a:rPr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1" name="Text Placeholder 10"/>
          <p:cNvSpPr>
            <a:spLocks noGrp="1"/>
          </p:cNvSpPr>
          <p:nvPr>
            <p:ph type="body" sz="quarter" idx="20"/>
          </p:nvPr>
        </p:nvSpPr>
        <p:spPr/>
        <p:txBody>
          <a:bodyPr/>
          <a:lstStyle/>
          <a:p>
            <a:pPr marL="0" indent="0"/>
            <a:r>
              <a:rPr dirty="0">
                <a:latin typeface="Arial Narrow" panose="020B0606020202030204" pitchFamily="34" charset="0"/>
                <a:ea typeface="SimHei" panose="02010609060101010101" pitchFamily="49" charset="-122"/>
                <a:cs typeface="SimSun"/>
                <a:sym typeface="Arial Narrow" panose="020B0606020202030204" pitchFamily="34" charset="0"/>
              </a:rPr>
              <a:t>4.</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t>
            </a:r>
            <a:r>
              <a:rPr dirty="0" err="1">
                <a:latin typeface="Arial Narrow" panose="020B0606020202030204" pitchFamily="34" charset="0"/>
                <a:ea typeface="SimHei" panose="02010609060101010101" pitchFamily="49" charset="-122"/>
                <a:cs typeface="SimSun"/>
                <a:sym typeface="Arial Narrow" panose="020B0606020202030204" pitchFamily="34" charset="0"/>
              </a:rPr>
              <a:t>在第三个水槽中</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err="1">
                <a:latin typeface="Arial Narrow" panose="020B0606020202030204" pitchFamily="34" charset="0"/>
                <a:ea typeface="SimHei" panose="02010609060101010101" pitchFamily="49" charset="-122"/>
                <a:cs typeface="SimSun"/>
                <a:sym typeface="Arial Narrow" panose="020B0606020202030204" pitchFamily="34" charset="0"/>
              </a:rPr>
              <a:t>消毒物品</a:t>
            </a:r>
            <a:r>
              <a:rPr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0" name="Text Placeholder 9"/>
          <p:cNvSpPr>
            <a:spLocks noGrp="1"/>
          </p:cNvSpPr>
          <p:nvPr>
            <p:ph type="body" sz="quarter" idx="19"/>
          </p:nvPr>
        </p:nvSpPr>
        <p:spPr>
          <a:xfrm>
            <a:off x="6220764" y="3370652"/>
            <a:ext cx="2723578" cy="395287"/>
          </a:xfrm>
        </p:spPr>
        <p:txBody>
          <a:bodyPr/>
          <a:lstStyle/>
          <a:p>
            <a:pPr marL="0" indent="0">
              <a:spcBef>
                <a:spcPts val="0"/>
              </a:spcBef>
            </a:pPr>
            <a:r>
              <a:rPr dirty="0">
                <a:latin typeface="Arial Narrow" panose="020B0606020202030204" pitchFamily="34" charset="0"/>
                <a:ea typeface="SimHei" panose="02010609060101010101" pitchFamily="49" charset="-122"/>
                <a:cs typeface="SimSun"/>
                <a:sym typeface="Arial Narrow" panose="020B0606020202030204" pitchFamily="34" charset="0"/>
              </a:rPr>
              <a:t>3.</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t>
            </a:r>
            <a:r>
              <a:rPr dirty="0" err="1">
                <a:latin typeface="Arial Narrow" panose="020B0606020202030204" pitchFamily="34" charset="0"/>
                <a:ea typeface="SimHei" panose="02010609060101010101" pitchFamily="49" charset="-122"/>
                <a:cs typeface="SimSun"/>
                <a:sym typeface="Arial Narrow" panose="020B0606020202030204" pitchFamily="34" charset="0"/>
              </a:rPr>
              <a:t>在第二个水槽中</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err="1">
                <a:latin typeface="Arial Narrow" panose="020B0606020202030204" pitchFamily="34" charset="0"/>
                <a:ea typeface="SimHei" panose="02010609060101010101" pitchFamily="49" charset="-122"/>
                <a:cs typeface="SimSun"/>
                <a:sym typeface="Arial Narrow" panose="020B0606020202030204" pitchFamily="34" charset="0"/>
              </a:rPr>
              <a:t>清洗物品</a:t>
            </a:r>
            <a:r>
              <a:rPr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9" name="Text Placeholder 8"/>
          <p:cNvSpPr>
            <a:spLocks noGrp="1"/>
          </p:cNvSpPr>
          <p:nvPr>
            <p:ph type="body" sz="quarter" idx="18"/>
          </p:nvPr>
        </p:nvSpPr>
        <p:spPr>
          <a:xfrm>
            <a:off x="3519085" y="3370652"/>
            <a:ext cx="2723578" cy="395287"/>
          </a:xfrm>
        </p:spPr>
        <p:txBody>
          <a:bodyPr/>
          <a:lstStyle/>
          <a:p>
            <a:pPr marL="0" indent="0">
              <a:spcBef>
                <a:spcPts val="0"/>
              </a:spcBef>
            </a:pPr>
            <a:r>
              <a:rPr dirty="0">
                <a:latin typeface="Arial Narrow" panose="020B0606020202030204" pitchFamily="34" charset="0"/>
                <a:ea typeface="SimHei" panose="02010609060101010101" pitchFamily="49" charset="-122"/>
                <a:cs typeface="SimSun"/>
                <a:sym typeface="Arial Narrow" panose="020B0606020202030204" pitchFamily="34" charset="0"/>
              </a:rPr>
              <a:t>2.</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t>
            </a:r>
            <a:r>
              <a:rPr dirty="0" err="1">
                <a:latin typeface="Arial Narrow" panose="020B0606020202030204" pitchFamily="34" charset="0"/>
                <a:ea typeface="SimHei" panose="02010609060101010101" pitchFamily="49" charset="-122"/>
                <a:cs typeface="SimSun"/>
                <a:sym typeface="Arial Narrow" panose="020B0606020202030204" pitchFamily="34" charset="0"/>
              </a:rPr>
              <a:t>在第一个水槽中</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err="1">
                <a:latin typeface="Arial Narrow" panose="020B0606020202030204" pitchFamily="34" charset="0"/>
                <a:ea typeface="SimHei" panose="02010609060101010101" pitchFamily="49" charset="-122"/>
                <a:cs typeface="SimSun"/>
                <a:sym typeface="Arial Narrow" panose="020B0606020202030204" pitchFamily="34" charset="0"/>
              </a:rPr>
              <a:t>洗涤物品</a:t>
            </a:r>
            <a:r>
              <a:rPr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76482" name="Rectangle 3"/>
          <p:cNvSpPr>
            <a:spLocks noGrp="1" noChangeArrowheads="1"/>
          </p:cNvSpPr>
          <p:nvPr>
            <p:ph type="body" sz="quarter" idx="17"/>
          </p:nvPr>
        </p:nvSpPr>
        <p:spPr>
          <a:xfrm>
            <a:off x="718471" y="3370652"/>
            <a:ext cx="2723578" cy="395287"/>
          </a:xfrm>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1. </a:t>
            </a: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刮掉物品上的</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残留物</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pic>
        <p:nvPicPr>
          <p:cNvPr id="26" name="Picture Placeholder 25">
            <a:extLst>
              <a:ext uri="{FF2B5EF4-FFF2-40B4-BE49-F238E27FC236}">
                <a16:creationId xmlns:a16="http://schemas.microsoft.com/office/drawing/2014/main" id="{753F6A1B-A61D-4DC5-BE8B-0A045EDBB87C}"/>
              </a:ext>
            </a:extLst>
          </p:cNvPr>
          <p:cNvPicPr>
            <a:picLocks noGrp="1" noChangeAspect="1"/>
          </p:cNvPicPr>
          <p:nvPr>
            <p:ph type="pic" sz="quarter" idx="16"/>
          </p:nvPr>
        </p:nvPicPr>
        <p:blipFill rotWithShape="1">
          <a:blip r:embed="rId3" cstate="print">
            <a:extLst>
              <a:ext uri="{28A0092B-C50C-407E-A947-70E740481C1C}">
                <a14:useLocalDpi xmlns:a14="http://schemas.microsoft.com/office/drawing/2010/main"/>
              </a:ext>
            </a:extLst>
          </a:blip>
          <a:srcRect/>
          <a:stretch/>
        </p:blipFill>
        <p:spPr>
          <a:xfrm>
            <a:off x="5126493" y="4317393"/>
            <a:ext cx="2093912" cy="1502664"/>
          </a:xfrm>
        </p:spPr>
      </p:pic>
      <p:pic>
        <p:nvPicPr>
          <p:cNvPr id="24" name="Picture Placeholder 23">
            <a:extLst>
              <a:ext uri="{FF2B5EF4-FFF2-40B4-BE49-F238E27FC236}">
                <a16:creationId xmlns:a16="http://schemas.microsoft.com/office/drawing/2014/main" id="{5B2251A5-59A3-448C-9342-D9D2C29634DD}"/>
              </a:ext>
            </a:extLst>
          </p:cNvPr>
          <p:cNvPicPr>
            <a:picLocks noGrp="1" noChangeAspect="1"/>
          </p:cNvPicPr>
          <p:nvPr>
            <p:ph type="pic" sz="quarter" idx="15"/>
          </p:nvPr>
        </p:nvPicPr>
        <p:blipFill rotWithShape="1">
          <a:blip r:embed="rId4" cstate="print">
            <a:extLst>
              <a:ext uri="{28A0092B-C50C-407E-A947-70E740481C1C}">
                <a14:useLocalDpi xmlns:a14="http://schemas.microsoft.com/office/drawing/2010/main"/>
              </a:ext>
            </a:extLst>
          </a:blip>
          <a:srcRect/>
          <a:stretch/>
        </p:blipFill>
        <p:spPr>
          <a:xfrm>
            <a:off x="2129932" y="4325394"/>
            <a:ext cx="2093912" cy="1502664"/>
          </a:xfrm>
        </p:spPr>
      </p:pic>
      <p:pic>
        <p:nvPicPr>
          <p:cNvPr id="22" name="Picture Placeholder 21">
            <a:extLst>
              <a:ext uri="{FF2B5EF4-FFF2-40B4-BE49-F238E27FC236}">
                <a16:creationId xmlns:a16="http://schemas.microsoft.com/office/drawing/2014/main" id="{EA114700-17B8-4278-9219-AD6A7DF289DD}"/>
              </a:ext>
            </a:extLst>
          </p:cNvPr>
          <p:cNvPicPr>
            <a:picLocks noGrp="1" noChangeAspect="1"/>
          </p:cNvPicPr>
          <p:nvPr>
            <p:ph type="pic" sz="quarter" idx="14"/>
          </p:nvPr>
        </p:nvPicPr>
        <p:blipFill rotWithShape="1">
          <a:blip r:embed="rId5" cstate="print">
            <a:extLst>
              <a:ext uri="{28A0092B-C50C-407E-A947-70E740481C1C}">
                <a14:useLocalDpi xmlns:a14="http://schemas.microsoft.com/office/drawing/2010/main"/>
              </a:ext>
            </a:extLst>
          </a:blip>
          <a:srcRect/>
          <a:stretch/>
        </p:blipFill>
        <p:spPr>
          <a:xfrm>
            <a:off x="6540597" y="1784884"/>
            <a:ext cx="2093912" cy="1502664"/>
          </a:xfrm>
        </p:spPr>
      </p:pic>
      <p:pic>
        <p:nvPicPr>
          <p:cNvPr id="16" name="Picture Placeholder 15">
            <a:extLst>
              <a:ext uri="{FF2B5EF4-FFF2-40B4-BE49-F238E27FC236}">
                <a16:creationId xmlns:a16="http://schemas.microsoft.com/office/drawing/2014/main" id="{CEDF88B2-2D1A-4A05-9165-761611E80805}"/>
              </a:ext>
            </a:extLst>
          </p:cNvPr>
          <p:cNvPicPr>
            <a:picLocks noGrp="1" noChangeAspect="1"/>
          </p:cNvPicPr>
          <p:nvPr>
            <p:ph type="pic" sz="quarter" idx="13"/>
          </p:nvPr>
        </p:nvPicPr>
        <p:blipFill rotWithShape="1">
          <a:blip r:embed="rId6" cstate="print">
            <a:extLst>
              <a:ext uri="{28A0092B-C50C-407E-A947-70E740481C1C}">
                <a14:useLocalDpi xmlns:a14="http://schemas.microsoft.com/office/drawing/2010/main"/>
              </a:ext>
            </a:extLst>
          </a:blip>
          <a:srcRect/>
          <a:stretch/>
        </p:blipFill>
        <p:spPr>
          <a:xfrm>
            <a:off x="3826874" y="1784884"/>
            <a:ext cx="2093912" cy="1502664"/>
          </a:xfrm>
        </p:spPr>
      </p:pic>
      <p:pic>
        <p:nvPicPr>
          <p:cNvPr id="14" name="Picture Placeholder 13">
            <a:extLst>
              <a:ext uri="{FF2B5EF4-FFF2-40B4-BE49-F238E27FC236}">
                <a16:creationId xmlns:a16="http://schemas.microsoft.com/office/drawing/2014/main" id="{EB2CF01A-F450-4DA4-B144-634AF094C464}"/>
              </a:ext>
            </a:extLst>
          </p:cNvPr>
          <p:cNvPicPr>
            <a:picLocks noGrp="1" noChangeAspect="1"/>
          </p:cNvPicPr>
          <p:nvPr>
            <p:ph type="pic" sz="quarter" idx="12"/>
          </p:nvPr>
        </p:nvPicPr>
        <p:blipFill rotWithShape="1">
          <a:blip r:embed="rId7" cstate="print">
            <a:extLst>
              <a:ext uri="{28A0092B-C50C-407E-A947-70E740481C1C}">
                <a14:useLocalDpi xmlns:a14="http://schemas.microsoft.com/office/drawing/2010/main"/>
              </a:ext>
            </a:extLst>
          </a:blip>
          <a:srcRect/>
          <a:stretch/>
        </p:blipFill>
        <p:spPr>
          <a:xfrm>
            <a:off x="1030288" y="1793998"/>
            <a:ext cx="2093912" cy="1502664"/>
          </a:xfrm>
        </p:spPr>
      </p:pic>
      <p:sp>
        <p:nvSpPr>
          <p:cNvPr id="276485" name="Rectangle 11"/>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三槽水槽</a:t>
            </a:r>
          </a:p>
        </p:txBody>
      </p:sp>
      <p:sp>
        <p:nvSpPr>
          <p:cNvPr id="3" name="Content Placeholder 2"/>
          <p:cNvSpPr>
            <a:spLocks noGrp="1"/>
          </p:cNvSpPr>
          <p:nvPr>
            <p:ph idx="1"/>
          </p:nvPr>
        </p:nvSpPr>
        <p:spPr/>
        <p:txBody>
          <a:bodyPr/>
          <a:lstStyle/>
          <a:p>
            <a:r>
              <a:rPr lang="en-US" sz="2800" dirty="0">
                <a:latin typeface="Arial Narrow" panose="020B0606020202030204" pitchFamily="34" charset="0"/>
                <a:ea typeface="SimHei" panose="02010609060101010101" pitchFamily="49" charset="-122"/>
                <a:cs typeface="SimSun"/>
                <a:sym typeface="Arial Narrow" panose="020B0606020202030204" pitchFamily="34" charset="0"/>
              </a:rPr>
              <a:t>清洁和消毒步骤：</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76483" name="Text Box 4"/>
          <p:cNvSpPr txBox="1">
            <a:spLocks noChangeArrowheads="1"/>
          </p:cNvSpPr>
          <p:nvPr/>
        </p:nvSpPr>
        <p:spPr bwMode="auto">
          <a:xfrm>
            <a:off x="6681788" y="5857875"/>
            <a:ext cx="18415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276484" name="Text Box 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10-23</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FA46650C-441D-43DA-B848-6F4D48A13B0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77511" name="Rectangle 1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存放餐具和设备</a:t>
            </a:r>
          </a:p>
        </p:txBody>
      </p:sp>
      <p:sp>
        <p:nvSpPr>
          <p:cNvPr id="277506" name="Rectangle 3"/>
          <p:cNvSpPr>
            <a:spLocks noGrp="1" noChangeArrowheads="1"/>
          </p:cNvSpPr>
          <p:nvPr>
            <p:ph idx="1"/>
          </p:nvPr>
        </p:nvSpPr>
        <p:spPr>
          <a:xfrm>
            <a:off x="409575" y="1143000"/>
            <a:ext cx="5479161"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在存放干净并已消毒的餐具和设备时：</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将物品存放在距离地板至少 6 </a:t>
            </a: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英寸</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a:latin typeface="Arial Narrow" panose="020B0606020202030204" pitchFamily="34" charset="0"/>
                <a:ea typeface="SimHei" panose="02010609060101010101" pitchFamily="49" charset="-122"/>
                <a:cs typeface="SimSun"/>
                <a:sym typeface="Arial Narrow" panose="020B0606020202030204" pitchFamily="34" charset="0"/>
              </a:rPr>
              <a:t>（15 公分）的位置。</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清洁和消毒所有的抽屉和架子，然后存放物品。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将玻璃杯和茶杯头朝下放在干净并已消毒的搁板或架子上。</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7751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10-24</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5"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存放餐具和设备</a:t>
            </a:r>
          </a:p>
        </p:txBody>
      </p:sp>
      <p:sp>
        <p:nvSpPr>
          <p:cNvPr id="278530" name="Rectangle 3"/>
          <p:cNvSpPr>
            <a:spLocks noGrp="1" noChangeArrowheads="1"/>
          </p:cNvSpPr>
          <p:nvPr>
            <p:ph idx="1"/>
          </p:nvPr>
        </p:nvSpPr>
        <p:spPr>
          <a:xfrm>
            <a:off x="409575" y="1143000"/>
            <a:ext cx="5396865" cy="4983163"/>
          </a:xfrm>
        </p:spPr>
        <p:txBody>
          <a:bodyPr/>
          <a:lstStyle/>
          <a:p>
            <a:pPr marL="0" indent="0"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在存放干净并已消毒的餐具和设备时</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sz="1800"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存放餐具和厨房用具时应将把手朝上。</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运送干净餐具及厨房用具的托盘和手推车，必须清洁和消毒。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遮盖住固定设备的食品接触面，直至开始使用。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78534"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10-25</a:t>
            </a:r>
          </a:p>
        </p:txBody>
      </p:sp>
      <p:pic>
        <p:nvPicPr>
          <p:cNvPr id="7" name="Picture Placeholder 3">
            <a:extLst>
              <a:ext uri="{FF2B5EF4-FFF2-40B4-BE49-F238E27FC236}">
                <a16:creationId xmlns:a16="http://schemas.microsoft.com/office/drawing/2014/main" id="{FA46650C-441D-43DA-B848-6F4D48A13B0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1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餐饮机构的清洁和消毒</a:t>
            </a:r>
          </a:p>
        </p:txBody>
      </p:sp>
      <p:sp>
        <p:nvSpPr>
          <p:cNvPr id="279554"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抹布：</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用于擦拭食品溢出物和设备。</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两种类型：</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湿抹布</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干抹布</a:t>
            </a:r>
          </a:p>
          <a:p>
            <a:pPr lvl="1" eaLnBrk="1" hangingPunct="1">
              <a:defRPr/>
            </a:pPr>
            <a:r>
              <a:rPr lang="en-US" dirty="0">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切勿</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将专门用于擦拭食品溢出物的抹布用于其他任何用途。</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10-26</a:t>
            </a:r>
          </a:p>
        </p:txBody>
      </p:sp>
    </p:spTree>
    <p:extLst>
      <p:ext uri="{BB962C8B-B14F-4D97-AF65-F5344CB8AC3E}">
        <p14:creationId xmlns:p14="http://schemas.microsoft.com/office/powerpoint/2010/main" val="152335506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339F5C0-9C6E-4E43-A1CA-A3DE1D4A32E8}"/>
              </a:ext>
            </a:extLst>
          </p:cNvPr>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3437" cy="2103120"/>
          </a:xfrm>
        </p:spPr>
      </p:pic>
      <p:sp>
        <p:nvSpPr>
          <p:cNvPr id="279556" name="Rectangle 1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餐饮机构的清洁和消毒</a:t>
            </a:r>
          </a:p>
        </p:txBody>
      </p:sp>
      <p:sp>
        <p:nvSpPr>
          <p:cNvPr id="279554"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湿抹布：</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用于擦拭柜台和其他接触面。</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每次使用前后存放在消毒液中。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根据需要更换消毒液。</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将接触生肉、鱼类和禽肉的抹布与其他清洁抹布分开存放。</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2" indent="0" eaLnBrk="1" hangingPunct="1">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10-27</a:t>
            </a:r>
          </a:p>
        </p:txBody>
      </p:sp>
    </p:spTree>
    <p:extLst>
      <p:ext uri="{BB962C8B-B14F-4D97-AF65-F5344CB8AC3E}">
        <p14:creationId xmlns:p14="http://schemas.microsoft.com/office/powerpoint/2010/main" val="190505945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62DEEB2-80C3-482E-8877-6F80A26846C0}"/>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279556" name="Rectangle 1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餐饮机构的清洁和消毒</a:t>
            </a:r>
          </a:p>
        </p:txBody>
      </p:sp>
      <p:sp>
        <p:nvSpPr>
          <p:cNvPr id="279554"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干抹布：</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用于擦拭餐具上的食品溢出物</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在使用时必须保持干燥</a:t>
            </a:r>
          </a:p>
          <a:p>
            <a:pPr lvl="1" eaLnBrk="1" hangingPunct="1">
              <a:defRPr/>
            </a:pPr>
            <a:r>
              <a:rPr lang="en-US" dirty="0">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不得</a:t>
            </a:r>
            <a:r>
              <a:rPr dirty="0">
                <a:latin typeface="Arial Narrow" panose="020B0606020202030204" pitchFamily="34" charset="0"/>
                <a:ea typeface="SimHei" panose="02010609060101010101" pitchFamily="49" charset="-122"/>
                <a:cs typeface="SimSun"/>
                <a:sym typeface="Arial Narrow" panose="020B0606020202030204" pitchFamily="34" charset="0"/>
              </a:rPr>
              <a:t> </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沾有食品残渣</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有肉眼可见的污渍</a:t>
            </a:r>
          </a:p>
          <a:p>
            <a:pPr lvl="2"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10-28</a:t>
            </a:r>
          </a:p>
        </p:txBody>
      </p:sp>
    </p:spTree>
    <p:extLst>
      <p:ext uri="{BB962C8B-B14F-4D97-AF65-F5344CB8AC3E}">
        <p14:creationId xmlns:p14="http://schemas.microsoft.com/office/powerpoint/2010/main" val="1088067833"/>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556" name="Rectangle 1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餐饮机构的清洁和消毒</a:t>
            </a:r>
          </a:p>
        </p:txBody>
      </p:sp>
      <p:sp>
        <p:nvSpPr>
          <p:cNvPr id="279554" name="Rectangle 3"/>
          <p:cNvSpPr>
            <a:spLocks noGrp="1" noChangeArrowheads="1"/>
          </p:cNvSpPr>
          <p:nvPr>
            <p:ph idx="1"/>
          </p:nvPr>
        </p:nvSpPr>
        <p:spPr>
          <a:xfrm>
            <a:off x="409575" y="1143000"/>
            <a:ext cx="5598033"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清洁经营场所的非食品接触面：</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非食品接触面包括：</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地板、天花板、墙壁、设备外表面等等</a:t>
            </a:r>
          </a:p>
          <a:p>
            <a:pPr lvl="1"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定期清洁可防止</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积聚灰尘、污垢、食品残留物和其他残渣</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病原体生长</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虫害</a:t>
            </a:r>
          </a:p>
        </p:txBody>
      </p:sp>
      <p:sp>
        <p:nvSpPr>
          <p:cNvPr id="279555"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10-29</a:t>
            </a:r>
          </a:p>
        </p:txBody>
      </p:sp>
      <p:pic>
        <p:nvPicPr>
          <p:cNvPr id="2" name="Picture 1" descr="6e_c10_12_WallWash.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4816" y="1231456"/>
            <a:ext cx="2100072" cy="1399032"/>
          </a:xfrm>
          <a:prstGeom prst="rect">
            <a:avLst/>
          </a:prstGeom>
        </p:spPr>
      </p:pic>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80" name="Rectangle 1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餐饮机构的清洁和消毒</a:t>
            </a:r>
          </a:p>
        </p:txBody>
      </p:sp>
      <p:sp>
        <p:nvSpPr>
          <p:cNvPr id="280578"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有人呕吐后的清理工作：</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必须正确清理呕吐物和腹泻物。</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这些脏污物可能携带具有高传染性的诺瓦克病毒。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正确的清理可以防止</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食品污染。</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将疾病传播给他人。</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zh-CN" altLang="zh-CN" dirty="0">
                <a:ea typeface="黑体" panose="02010609060101010101" pitchFamily="49" charset="-122"/>
                <a:cs typeface="Arial Narrow"/>
              </a:rPr>
              <a:t>食品服务机构必须制定呕吐物或腹泻物的书面清理规程：</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规程必须具体明确。</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员工必须接受有关这些规程的培训。</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a:p>
            <a:pPr marL="0" lvl="1" indent="0" eaLnBrk="1" hangingPunct="1">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80579"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10-30</a:t>
            </a:r>
          </a:p>
        </p:txBody>
      </p:sp>
    </p:spTree>
    <p:extLst>
      <p:ext uri="{BB962C8B-B14F-4D97-AF65-F5344CB8AC3E}">
        <p14:creationId xmlns:p14="http://schemas.microsoft.com/office/powerpoint/2010/main" val="1438589574"/>
      </p:ext>
    </p:extLst>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4" name="Rectangle 9"/>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餐饮机构的清洁和消毒</a:t>
            </a:r>
          </a:p>
        </p:txBody>
      </p:sp>
      <p:sp>
        <p:nvSpPr>
          <p:cNvPr id="283650" name="Rectangle 3"/>
          <p:cNvSpPr>
            <a:spLocks noGrp="1" noChangeArrowheads="1"/>
          </p:cNvSpPr>
          <p:nvPr>
            <p:ph idx="1"/>
          </p:nvPr>
        </p:nvSpPr>
        <p:spPr>
          <a:xfrm>
            <a:off x="409575" y="1143000"/>
            <a:ext cx="5625465"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存放清洁工具和化学品：</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放置在远离食品和预制区域的位置。</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存放区域应配置：</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充分的照明，以便轻松看清化学品</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悬挂清洁工具用的挂钩</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水桶注水和洗涤清洁工具用的工具洗涤槽 </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地漏，用于排放污水</a:t>
            </a:r>
          </a:p>
        </p:txBody>
      </p:sp>
      <p:sp>
        <p:nvSpPr>
          <p:cNvPr id="283651" name="Rectangle 4"/>
          <p:cNvSpPr>
            <a:spLocks noChangeArrowheads="1"/>
          </p:cNvSpPr>
          <p:nvPr/>
        </p:nvSpPr>
        <p:spPr bwMode="auto">
          <a:xfrm>
            <a:off x="7027863" y="2328575"/>
            <a:ext cx="184731" cy="58477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28365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10-31</a:t>
            </a:r>
          </a:p>
        </p:txBody>
      </p:sp>
      <p:pic>
        <p:nvPicPr>
          <p:cNvPr id="2" name="Picture 1" descr="6e_c10_13_MopSink.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4816" y="1243013"/>
            <a:ext cx="2100072" cy="1792224"/>
          </a:xfrm>
          <a:prstGeom prst="rect">
            <a:avLst/>
          </a:prstGeom>
        </p:spPr>
      </p:pic>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7"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餐饮机构的清洁和消毒</a:t>
            </a:r>
            <a:endParaRPr lang="zh-CN" i="1"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84674" name="Rectangle 3"/>
          <p:cNvSpPr>
            <a:spLocks noGrp="1" noChangeArrowheads="1"/>
          </p:cNvSpPr>
          <p:nvPr>
            <p:ph idx="1"/>
          </p:nvPr>
        </p:nvSpPr>
        <p:spPr/>
        <p:txBody>
          <a:bodyPr/>
          <a:lstStyle/>
          <a:p>
            <a:pPr marL="0" indent="0" eaLnBrk="1" hangingPunct="1">
              <a:defRPr/>
            </a:pPr>
            <a:r>
              <a:rPr lang="en-US" dirty="0">
                <a:solidFill>
                  <a:srgbClr val="D22002"/>
                </a:solidFill>
                <a:latin typeface="Arial Narrow" panose="020B0606020202030204" pitchFamily="34" charset="0"/>
                <a:ea typeface="SimHei" panose="02010609060101010101" pitchFamily="49" charset="-122"/>
                <a:cs typeface="SimSun"/>
                <a:sym typeface="Arial Narrow" panose="020B0606020202030204" pitchFamily="34" charset="0"/>
              </a:rPr>
              <a:t>切勿：</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在以下用途的水槽中清洁工具：</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 洗手</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 食品预制</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 洗涤餐具</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不要将拖把水或其他液体废弃物倒入马桶或小便池中。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028700" lvl="2" indent="-342900" eaLnBrk="1" hangingPunct="1">
              <a:buFont typeface="Wingdings"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590850" name="Picture 4" descr="nra201_resize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21768" y="1243013"/>
            <a:ext cx="2103120" cy="19871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4676"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10-32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p:txBody>
          <a:bodyPr/>
          <a:lstStyle/>
          <a:p>
            <a:pPr eaLnBrk="1" hangingPunct="1">
              <a:defRPr/>
            </a:pPr>
            <a:r>
              <a:rPr lang="zh-CN">
                <a:latin typeface="Arial Narrow" charset="0"/>
                <a:ea typeface="黑体" panose="02010609060101010101" pitchFamily="49" charset="-122"/>
                <a:cs typeface="+mj-cs"/>
              </a:rPr>
              <a:t>保持食品安全</a:t>
            </a:r>
          </a:p>
        </p:txBody>
      </p:sp>
      <p:sp>
        <p:nvSpPr>
          <p:cNvPr id="3" name="Content Placeholder 2"/>
          <p:cNvSpPr>
            <a:spLocks noGrp="1"/>
          </p:cNvSpPr>
          <p:nvPr>
            <p:ph idx="1"/>
          </p:nvPr>
        </p:nvSpPr>
        <p:spPr>
          <a:xfrm>
            <a:off x="409575" y="1109547"/>
            <a:ext cx="8220075" cy="4983163"/>
          </a:xfrm>
        </p:spPr>
        <p:txBody>
          <a:bodyPr/>
          <a:lstStyle/>
          <a:p>
            <a:pPr marL="0" lvl="1" indent="0" eaLnBrk="1" hangingPunct="1">
              <a:buFont typeface="Wingdings" pitchFamily="2" charset="2"/>
              <a:buNone/>
              <a:defRPr/>
            </a:pPr>
            <a:r>
              <a:rPr lang="zh-CN" sz="2400" b="1" dirty="0">
                <a:solidFill>
                  <a:srgbClr val="E97635"/>
                </a:solidFill>
                <a:ea typeface="黑体" panose="02010609060101010101" pitchFamily="49" charset="-122"/>
                <a:cs typeface="+mn-cs"/>
              </a:rPr>
              <a:t>成为认证食品安全经理为什么很重要。 </a:t>
            </a:r>
          </a:p>
          <a:p>
            <a:pPr lvl="1" eaLnBrk="1" hangingPunct="1">
              <a:defRPr/>
            </a:pPr>
            <a:r>
              <a:rPr lang="zh-CN" dirty="0">
                <a:latin typeface="Arial Narrow" charset="0"/>
                <a:ea typeface="黑体" panose="02010609060101010101" pitchFamily="49" charset="-122"/>
              </a:rPr>
              <a:t>CDC 研究表明，这 </a:t>
            </a:r>
          </a:p>
          <a:p>
            <a:pPr lvl="2" eaLnBrk="1" hangingPunct="1">
              <a:defRPr/>
            </a:pPr>
            <a:r>
              <a:rPr lang="zh-CN" dirty="0">
                <a:latin typeface="Arial Narrow" charset="0"/>
                <a:ea typeface="黑体" panose="02010609060101010101" pitchFamily="49" charset="-122"/>
              </a:rPr>
              <a:t>可以降低引发食源性疾病的风险。</a:t>
            </a:r>
          </a:p>
          <a:p>
            <a:pPr lvl="2" eaLnBrk="1" hangingPunct="1">
              <a:defRPr/>
            </a:pPr>
            <a:r>
              <a:rPr lang="zh-CN" dirty="0">
                <a:latin typeface="Arial Narrow" charset="0"/>
                <a:ea typeface="黑体" panose="02010609060101010101" pitchFamily="49" charset="-122"/>
              </a:rPr>
              <a:t>是有和没有食源性疾病集中爆发经历的餐厅之间的区别因素。</a:t>
            </a:r>
          </a:p>
          <a:p>
            <a:pPr lvl="1" eaLnBrk="1" hangingPunct="1">
              <a:defRPr/>
            </a:pPr>
            <a:r>
              <a:rPr lang="zh-CN" dirty="0">
                <a:latin typeface="Arial Narrow" charset="0"/>
                <a:ea typeface="黑体" panose="02010609060101010101" pitchFamily="49" charset="-122"/>
              </a:rPr>
              <a:t>FDA 研究建议采取更有效的风险因素控制措施来预防食源性</a:t>
            </a:r>
            <a:r>
              <a:rPr lang="en-US" altLang="zh-CN" dirty="0">
                <a:latin typeface="Arial Narrow" charset="0"/>
                <a:ea typeface="黑体" panose="02010609060101010101" pitchFamily="49" charset="-122"/>
              </a:rPr>
              <a:t/>
            </a:r>
            <a:br>
              <a:rPr lang="en-US" altLang="zh-CN" dirty="0">
                <a:latin typeface="Arial Narrow" charset="0"/>
                <a:ea typeface="黑体" panose="02010609060101010101" pitchFamily="49" charset="-122"/>
              </a:rPr>
            </a:br>
            <a:r>
              <a:rPr lang="zh-CN" dirty="0">
                <a:latin typeface="Arial Narrow" charset="0"/>
                <a:ea typeface="黑体" panose="02010609060101010101" pitchFamily="49" charset="-122"/>
              </a:rPr>
              <a:t>疾病</a:t>
            </a:r>
          </a:p>
        </p:txBody>
      </p:sp>
      <p:sp>
        <p:nvSpPr>
          <p:cNvPr id="35845"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zh-CN" sz="1200" b="0">
                <a:solidFill>
                  <a:schemeClr val="tx1"/>
                </a:solidFill>
                <a:ea typeface="黑体" panose="02010609060101010101" pitchFamily="49" charset="-122"/>
                <a:cs typeface="+mn-cs"/>
              </a:rPr>
              <a:t>1-31</a:t>
            </a:r>
          </a:p>
        </p:txBody>
      </p:sp>
    </p:spTree>
    <p:custDataLst>
      <p:tags r:id="rId1"/>
    </p:custDataLst>
    <p:extLst>
      <p:ext uri="{BB962C8B-B14F-4D97-AF65-F5344CB8AC3E}">
        <p14:creationId xmlns:p14="http://schemas.microsoft.com/office/powerpoint/2010/main" val="2804552964"/>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餐饮机构的清洁和消毒</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85698" name="Rectangle 3"/>
          <p:cNvSpPr>
            <a:spLocks noGrp="1" noChangeArrowheads="1"/>
          </p:cNvSpPr>
          <p:nvPr>
            <p:ph idx="1"/>
          </p:nvPr>
        </p:nvSpPr>
        <p:spPr>
          <a:xfrm>
            <a:off x="409575" y="1143000"/>
            <a:ext cx="5790057"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使用食品服务行业专用化学品：</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仅使用经批准可在食品服务机构内使用的化学品。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切勿</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将未使用的化学品保存在餐饮机构内。</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在使用化学品之前，遮盖或移开可能遭到污染的物品。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使用化学品后，设备和厨房用具必须清洁和消毒。</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遵循法律和制造商的指示。</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10-33</a:t>
            </a:r>
          </a:p>
        </p:txBody>
      </p:sp>
      <p:pic>
        <p:nvPicPr>
          <p:cNvPr id="6" name="Picture 5" descr="6e_c10_14_chemroom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4816" y="1243013"/>
            <a:ext cx="2100072" cy="1828800"/>
          </a:xfrm>
          <a:prstGeom prst="rect">
            <a:avLst/>
          </a:prstGeom>
        </p:spPr>
      </p:pic>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700"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餐饮机构的清洁和消毒</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85698"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存放食品服务行业专用化学品：</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将化学品存放在其原装容器中。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将化学品与食品、设备、厨房用具和亚麻布分开存放，方法包括：</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在化学品与其他物品之间保持间距</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将化学品与其他物品分隔存放</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始终将化学品存放在食品、设备、厨房用具和亚麻布的下面。</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10-34</a:t>
            </a:r>
          </a:p>
        </p:txBody>
      </p:sp>
      <p:pic>
        <p:nvPicPr>
          <p:cNvPr id="2" name="Picture 1" descr="6e_c10_14_chemroom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4816" y="1243013"/>
            <a:ext cx="2100072" cy="1828800"/>
          </a:xfrm>
          <a:prstGeom prst="rect">
            <a:avLst/>
          </a:prstGeom>
        </p:spPr>
      </p:pic>
    </p:spTree>
    <p:extLst>
      <p:ext uri="{BB962C8B-B14F-4D97-AF65-F5344CB8AC3E}">
        <p14:creationId xmlns:p14="http://schemas.microsoft.com/office/powerpoint/2010/main" val="2339883967"/>
      </p:ext>
    </p:extLst>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FB5CBE1-49E9-4806-B1C2-D7D1C51A78C7}"/>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p:spPr>
      </p:pic>
      <p:sp>
        <p:nvSpPr>
          <p:cNvPr id="285700"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餐饮机构的清洁和消毒</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85698"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标识食品服务行业专用化学品：</a:t>
            </a:r>
          </a:p>
          <a:p>
            <a:pPr lvl="1"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制造商标签必须</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包括使用指示。</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清晰可读。</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如果将化学品转移到新的工作容器中：</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工作容器上的标签必须列出通俗名称。</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85699"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10-35</a:t>
            </a:r>
          </a:p>
        </p:txBody>
      </p:sp>
    </p:spTree>
    <p:extLst>
      <p:ext uri="{BB962C8B-B14F-4D97-AF65-F5344CB8AC3E}">
        <p14:creationId xmlns:p14="http://schemas.microsoft.com/office/powerpoint/2010/main" val="3846941100"/>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8"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制定清洁计划</a:t>
            </a:r>
          </a:p>
        </p:txBody>
      </p:sp>
      <p:sp>
        <p:nvSpPr>
          <p:cNvPr id="287746" name="Rectangle 4"/>
          <p:cNvSpPr>
            <a:spLocks noGrp="1" noChangeArrowheads="1"/>
          </p:cNvSpPr>
          <p:nvPr>
            <p:ph idx="1"/>
          </p:nvPr>
        </p:nvSpPr>
        <p:spPr/>
        <p:txBody>
          <a:bodyPr/>
          <a:lstStyle/>
          <a:p>
            <a:pPr marL="0" indent="0"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制定有效的清洁计划</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sz="2000" i="1"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制定清洁计划总表。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培训员工遵循此计划表。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监控计划，确保其发挥作用。 </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87747"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10-36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773"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制定清洁计划</a:t>
            </a:r>
          </a:p>
        </p:txBody>
      </p:sp>
      <p:sp>
        <p:nvSpPr>
          <p:cNvPr id="288770"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制定清洁计划总表，确定：</a:t>
            </a:r>
            <a:endParaRPr lang="zh-CN" sz="2000" i="1"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要清洁的是什么</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负责清洁的人是谁</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清洁时间</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清洁方法</a:t>
            </a:r>
          </a:p>
          <a:p>
            <a:pPr marL="0" lvl="1" indent="0" eaLnBrk="1" hangingPunct="1">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88772" name="Text Box 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10-37</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54744BE4-5A11-44C1-A93D-A08BFFC7BFAB}"/>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579"/>
          <a:stretch/>
        </p:blipFill>
        <p:spPr>
          <a:xfrm>
            <a:off x="6523038" y="1243013"/>
            <a:ext cx="2103437" cy="2103120"/>
          </a:xfrm>
        </p:spPr>
      </p:pic>
      <p:sp>
        <p:nvSpPr>
          <p:cNvPr id="289796"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制定清洁计划</a:t>
            </a:r>
          </a:p>
        </p:txBody>
      </p:sp>
      <p:sp>
        <p:nvSpPr>
          <p:cNvPr id="289794"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培训员工并监控清洁计划：</a:t>
            </a:r>
            <a:endParaRPr lang="zh-CN" sz="2000" i="1" dirty="0">
              <a:latin typeface="Arial Narrow" panose="020B0606020202030204" pitchFamily="34" charset="0"/>
              <a:ea typeface="SimHei" panose="02010609060101010101" pitchFamily="49" charset="-122"/>
              <a:cs typeface="SimSun"/>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监督日常的例行清洁活动。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每天对照主计划表检查清洁任务。</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根据需要更改主计划表。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征求员工对计划的意见和建议。</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89795"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rgbClr val="000000"/>
                </a:solidFill>
                <a:cs typeface="+mn-cs"/>
                <a:sym typeface="Arial Narrow" panose="020B0606020202030204" pitchFamily="34" charset="0"/>
              </a:rPr>
              <a:t>10-38</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3789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保持食品安全</a:t>
            </a:r>
          </a:p>
        </p:txBody>
      </p:sp>
      <p:sp>
        <p:nvSpPr>
          <p:cNvPr id="22531"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政府机构： </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食品和药物管理局 (FDA)</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美国农业部 (USDA)</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疾病预防控制中心 (CDC)</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美国公共卫生服务部 (PHS)</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州和当地监管部门</a:t>
            </a:r>
          </a:p>
          <a:p>
            <a:pPr marL="0" lvl="1" indent="0" eaLnBrk="1" hangingPunct="1">
              <a:lnSpc>
                <a:spcPct val="100000"/>
              </a:lnSpc>
              <a:spcBef>
                <a:spcPts val="900"/>
              </a:spcBef>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3789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保持食品安全</a:t>
            </a:r>
          </a:p>
        </p:txBody>
      </p:sp>
      <p:sp>
        <p:nvSpPr>
          <p:cNvPr id="22531" name="Rectangle 3"/>
          <p:cNvSpPr>
            <a:spLocks noGrp="1" noChangeArrowheads="1"/>
          </p:cNvSpPr>
          <p:nvPr>
            <p:ph idx="1"/>
          </p:nvPr>
        </p:nvSpPr>
        <p:spPr/>
        <p:txBody>
          <a:bodyPr/>
          <a:lstStyle/>
          <a:p>
            <a:pPr marL="0" lvl="1" indent="0" eaLnBrk="1" hangingPunct="1">
              <a:buFont typeface="Wingdings" pitchFamily="2" charset="2"/>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监管部门的责任包括： </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检查餐饮机构</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强制实施监管</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调查投诉和疾病</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颁发营业执照和许可证</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批准施工建设</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审查和批准 HACCP 计划</a:t>
            </a:r>
          </a:p>
          <a:p>
            <a:pPr lvl="1" eaLnBrk="1" hangingPunct="1">
              <a:buFont typeface="Wingdings" pitchFamily="2" charset="2"/>
              <a:buChar char="l"/>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37892"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a:t>
            </a:r>
            <a:r>
              <a:rPr lang="en-US" altLang="zh-CN" sz="1200" b="0" dirty="0">
                <a:solidFill>
                  <a:schemeClr val="tx1"/>
                </a:solidFill>
                <a:sym typeface="Arial Narrow" panose="020B0606020202030204" pitchFamily="34" charset="0"/>
              </a:rPr>
              <a:t>33</a:t>
            </a:r>
            <a:endParaRPr lang="en-US" sz="1200" b="0" dirty="0">
              <a:solidFill>
                <a:schemeClr val="tx1"/>
              </a:solidFill>
              <a:sym typeface="Arial Narrow" panose="020B0606020202030204" pitchFamily="34" charset="0"/>
            </a:endParaRPr>
          </a:p>
        </p:txBody>
      </p:sp>
      <p:pic>
        <p:nvPicPr>
          <p:cNvPr id="7" name="Picture Placeholder 3"/>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bwMode="auto">
          <a:prstGeom prst="roundRect">
            <a:avLst>
              <a:gd name="adj" fmla="val 6766"/>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spTree>
    <p:extLst>
      <p:ext uri="{BB962C8B-B14F-4D97-AF65-F5344CB8AC3E}">
        <p14:creationId xmlns:p14="http://schemas.microsoft.com/office/powerpoint/2010/main" val="13990831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污染的形式</a:t>
            </a:r>
          </a:p>
        </p:txBody>
      </p:sp>
      <p:sp>
        <p:nvSpPr>
          <p:cNvPr id="38915" name="Rectangle 3"/>
          <p:cNvSpPr>
            <a:spLocks noGrp="1" noChangeArrowheads="1"/>
          </p:cNvSpPr>
          <p:nvPr>
            <p:ph idx="1"/>
          </p:nvPr>
        </p:nvSpPr>
        <p:spPr>
          <a:noFill/>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目标：</a:t>
            </a:r>
          </a:p>
          <a:p>
            <a:pPr marL="0" lvl="1" indent="0" eaLnBrk="1" hangingPunct="1">
              <a:buNone/>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本章结束时，您应该能够认识以下事项：</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生物、化学和物理性污染，以及预防食品遭受这些污染的方法</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如何预防蓄意污染食品</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食源性疾病集中爆发时的正确应对</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最常见的食品过敏原，以及如何防止接触到食品过敏原</a:t>
            </a:r>
          </a:p>
        </p:txBody>
      </p:sp>
      <p:sp>
        <p:nvSpPr>
          <p:cNvPr id="3891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2-2</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污染是如何发生的</a:t>
            </a:r>
          </a:p>
        </p:txBody>
      </p:sp>
      <p:sp>
        <p:nvSpPr>
          <p:cNvPr id="39939"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污染： </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食品中存在有害物质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污染物可能是： </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生物、化学或物理性污染物</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导致食源性疾病</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造成身体伤害</a:t>
            </a:r>
          </a:p>
        </p:txBody>
      </p:sp>
      <p:sp>
        <p:nvSpPr>
          <p:cNvPr id="3994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2-3</a:t>
            </a:r>
          </a:p>
        </p:txBody>
      </p:sp>
    </p:spTree>
    <p:extLst>
      <p:ext uri="{BB962C8B-B14F-4D97-AF65-F5344CB8AC3E}">
        <p14:creationId xmlns:p14="http://schemas.microsoft.com/office/powerpoint/2010/main" val="126599559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污染是如何发生的</a:t>
            </a:r>
          </a:p>
        </p:txBody>
      </p:sp>
      <p:sp>
        <p:nvSpPr>
          <p:cNvPr id="39939"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污染物有很多来源： </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我们用作食品的动物</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空气、受污染的水和灰尘</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我们在餐饮机构内使用的化学品</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天然存在的，例如鱼骨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人为的</a:t>
            </a: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蓄意的</a:t>
            </a: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意外的</a:t>
            </a: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3994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2-4</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污染是如何发生的</a:t>
            </a:r>
          </a:p>
        </p:txBody>
      </p:sp>
      <p:sp>
        <p:nvSpPr>
          <p:cNvPr id="40963" name="Rectangle 3"/>
          <p:cNvSpPr>
            <a:spLocks noGrp="1" noChangeArrowheads="1"/>
          </p:cNvSpPr>
          <p:nvPr>
            <p:ph idx="1"/>
          </p:nvPr>
        </p:nvSpPr>
        <p:spPr>
          <a:xfrm>
            <a:off x="409575" y="1143000"/>
            <a:ext cx="5415153"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在以下情况下，人们可能会污染食品： </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他们在去洗手间之后没有按正确的方法洗手。</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他们与生病的人接触。</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他们对着食品或食品接触面打喷嚏或</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呕吐</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他们触碰脏污的食品接触面和设备，然后再触碰食品。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2-5</a:t>
            </a:r>
          </a:p>
        </p:txBody>
      </p:sp>
      <p:pic>
        <p:nvPicPr>
          <p:cNvPr id="8" name="Picture Placeholder 4"/>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a:ln w="3175">
            <a:solidFill>
              <a:schemeClr val="tx1"/>
            </a:solid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食品安全面临的挑战</a:t>
            </a:r>
          </a:p>
        </p:txBody>
      </p:sp>
      <p:sp>
        <p:nvSpPr>
          <p:cNvPr id="15363"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食源性疾病是通过食品传播给人类的疾病。</a:t>
            </a: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在下列情况下，疾病被视为集中爆发：</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在食用相同的食品之后，两人或多人呈现相同的症状。</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州和当地监管部门展开了调查。</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实验室分析确认集中爆发。</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5364"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1-3</a:t>
            </a:r>
          </a:p>
        </p:txBody>
      </p:sp>
      <p:sp>
        <p:nvSpPr>
          <p:cNvPr id="15365" name="Oval 2"/>
          <p:cNvSpPr>
            <a:spLocks noChangeArrowheads="1"/>
          </p:cNvSpPr>
          <p:nvPr/>
        </p:nvSpPr>
        <p:spPr bwMode="auto">
          <a:xfrm>
            <a:off x="5943600" y="1920895"/>
            <a:ext cx="1028700" cy="82230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15366" name="Oval 3"/>
          <p:cNvSpPr>
            <a:spLocks noChangeArrowheads="1"/>
          </p:cNvSpPr>
          <p:nvPr/>
        </p:nvSpPr>
        <p:spPr bwMode="auto">
          <a:xfrm>
            <a:off x="5829300" y="2720995"/>
            <a:ext cx="1714500" cy="82230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污染是如何发生的</a:t>
            </a:r>
          </a:p>
        </p:txBody>
      </p:sp>
      <p:sp>
        <p:nvSpPr>
          <p:cNvPr id="40963"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即使是简单的错误，也可能导致食品受到污染： </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让即食食物触碰到接触过生肉、海产品或禽肉的接触面</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错误地贮存食品或清洁产品</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疏于发现虫害迹象</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4096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2-6</a:t>
            </a:r>
          </a:p>
        </p:txBody>
      </p:sp>
      <p:pic>
        <p:nvPicPr>
          <p:cNvPr id="9" name="Picture Placeholder 4"/>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a:ln w="3175">
            <a:solidFill>
              <a:schemeClr val="tx1"/>
            </a:solidFill>
          </a:ln>
        </p:spPr>
      </p:pic>
    </p:spTree>
    <p:extLst>
      <p:ext uri="{BB962C8B-B14F-4D97-AF65-F5344CB8AC3E}">
        <p14:creationId xmlns:p14="http://schemas.microsoft.com/office/powerpoint/2010/main" val="270094403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生物污染</a:t>
            </a:r>
          </a:p>
        </p:txBody>
      </p:sp>
      <p:sp>
        <p:nvSpPr>
          <p:cNvPr id="2" name="Content Placeholder 1"/>
          <p:cNvSpPr>
            <a:spLocks noGrp="1"/>
          </p:cNvSpPr>
          <p:nvPr>
            <p:ph idx="1"/>
          </p:nvPr>
        </p:nvSpPr>
        <p:spPr/>
        <p:txBody>
          <a:bodyPr/>
          <a:lstStyle/>
          <a:p>
            <a:pPr marL="0" lvl="1" indent="0" eaLnBrk="1" hangingPunct="1">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微生物：</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只能通过显微镜看到的小型生物体</a:t>
            </a:r>
          </a:p>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病原体： </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有害微生物</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在被食用后导致人生病，或产生导致疾病的毒素</a:t>
            </a:r>
          </a:p>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毒素： </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有毒物质</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41987"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2-7</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生物污染</a:t>
            </a:r>
          </a:p>
        </p:txBody>
      </p:sp>
      <p:sp>
        <p:nvSpPr>
          <p:cNvPr id="3" name="Content Placeholder 2"/>
          <p:cNvSpPr>
            <a:spLocks noGrp="1"/>
          </p:cNvSpPr>
          <p:nvPr>
            <p:ph idx="1"/>
          </p:nvPr>
        </p:nvSpPr>
        <p:spPr>
          <a:xfrm>
            <a:off x="400050" y="1022827"/>
            <a:ext cx="8220075" cy="474133"/>
          </a:xfrm>
        </p:spPr>
        <p:txBody>
          <a:bodyPr/>
          <a:lstStyle/>
          <a:p>
            <a:pPr marL="0" indent="0"/>
            <a:r>
              <a:rPr lang="en-US" sz="2800" kern="1200" dirty="0">
                <a:latin typeface="Arial Narrow" panose="020B0606020202030204" pitchFamily="34" charset="0"/>
                <a:ea typeface="SimHei" panose="02010609060101010101" pitchFamily="49" charset="-122"/>
                <a:cs typeface="SimSun"/>
                <a:sym typeface="Arial Narrow" panose="020B0606020202030204" pitchFamily="34" charset="0"/>
              </a:rPr>
              <a:t>有 4 种类型的病原体可能会污染食品并导致食源性疾病：</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43020"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2-8</a:t>
            </a:r>
          </a:p>
        </p:txBody>
      </p:sp>
      <p:sp>
        <p:nvSpPr>
          <p:cNvPr id="18" name="Text Placeholder 2"/>
          <p:cNvSpPr>
            <a:spLocks noGrp="1"/>
          </p:cNvSpPr>
          <p:nvPr>
            <p:ph type="body" sz="quarter" idx="17"/>
          </p:nvPr>
        </p:nvSpPr>
        <p:spPr>
          <a:xfrm>
            <a:off x="530294" y="3502647"/>
            <a:ext cx="1522414" cy="843539"/>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细菌</a:t>
            </a:r>
          </a:p>
        </p:txBody>
      </p:sp>
      <p:sp>
        <p:nvSpPr>
          <p:cNvPr id="22" name="Text Placeholder 3"/>
          <p:cNvSpPr>
            <a:spLocks noGrp="1"/>
          </p:cNvSpPr>
          <p:nvPr>
            <p:ph type="body" sz="quarter" idx="18"/>
          </p:nvPr>
        </p:nvSpPr>
        <p:spPr>
          <a:xfrm>
            <a:off x="2476632" y="3499859"/>
            <a:ext cx="2093913" cy="843539"/>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病毒</a:t>
            </a:r>
          </a:p>
        </p:txBody>
      </p:sp>
      <p:sp>
        <p:nvSpPr>
          <p:cNvPr id="23" name="Text Placeholder 5"/>
          <p:cNvSpPr>
            <a:spLocks noGrp="1"/>
          </p:cNvSpPr>
          <p:nvPr>
            <p:ph type="body" sz="quarter" idx="20"/>
          </p:nvPr>
        </p:nvSpPr>
        <p:spPr>
          <a:xfrm>
            <a:off x="4737986" y="3499859"/>
            <a:ext cx="2093913" cy="843539"/>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寄生虫</a:t>
            </a:r>
          </a:p>
        </p:txBody>
      </p:sp>
      <p:sp>
        <p:nvSpPr>
          <p:cNvPr id="24" name="Text Placeholder 7"/>
          <p:cNvSpPr>
            <a:spLocks noGrp="1"/>
          </p:cNvSpPr>
          <p:nvPr>
            <p:ph type="body" sz="quarter" idx="22"/>
          </p:nvPr>
        </p:nvSpPr>
        <p:spPr>
          <a:xfrm>
            <a:off x="6936920" y="3499859"/>
            <a:ext cx="2093913" cy="843539"/>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真菌</a:t>
            </a:r>
          </a:p>
        </p:txBody>
      </p:sp>
      <p:pic>
        <p:nvPicPr>
          <p:cNvPr id="25" name="Picture 1" descr="6e_c02_06B.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777172" y="1913330"/>
            <a:ext cx="1501541" cy="1503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18"/>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530294" y="1913330"/>
            <a:ext cx="1522414" cy="15224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19"/>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5012502" y="1905000"/>
            <a:ext cx="1540698" cy="15406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0"/>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7219950" y="1905000"/>
            <a:ext cx="1543050" cy="154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生物污染</a:t>
            </a:r>
          </a:p>
        </p:txBody>
      </p:sp>
      <p:sp>
        <p:nvSpPr>
          <p:cNvPr id="3" name="Content Placeholder 2"/>
          <p:cNvSpPr>
            <a:spLocks noGrp="1"/>
          </p:cNvSpPr>
          <p:nvPr>
            <p:ph idx="1"/>
          </p:nvPr>
        </p:nvSpPr>
        <p:spPr/>
        <p:txBody>
          <a:bodyPr/>
          <a:lstStyle/>
          <a:p>
            <a:pPr marL="0" lvl="1" indent="0">
              <a:lnSpc>
                <a:spcPct val="90000"/>
              </a:lnSpc>
              <a:spcBef>
                <a:spcPct val="50000"/>
              </a:spcBef>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六大病原体：</a:t>
            </a:r>
          </a:p>
          <a:p>
            <a:pPr lvl="1">
              <a:buFont typeface="Wingdings" pitchFamily="2" charset="2"/>
              <a:buChar char="l"/>
              <a:defRPr/>
            </a:pPr>
            <a:r>
              <a:rPr lang="en-US" i="1" kern="1200" dirty="0">
                <a:latin typeface="Arial Narrow" panose="020B0606020202030204" pitchFamily="34" charset="0"/>
                <a:ea typeface="SimHei" panose="02010609060101010101" pitchFamily="49" charset="-122"/>
                <a:cs typeface="SimSun"/>
                <a:sym typeface="Arial Narrow" panose="020B0606020202030204" pitchFamily="34" charset="0"/>
              </a:rPr>
              <a:t>志贺氏菌</a:t>
            </a:r>
            <a:r>
              <a:rPr lang="en-US" kern="1200" dirty="0">
                <a:latin typeface="Arial Narrow" panose="020B0606020202030204" pitchFamily="34" charset="0"/>
                <a:ea typeface="SimHei" panose="02010609060101010101" pitchFamily="49" charset="-122"/>
                <a:cs typeface="SimSun"/>
                <a:sym typeface="Arial Narrow" panose="020B0606020202030204" pitchFamily="34" charset="0"/>
              </a:rPr>
              <a:t> </a:t>
            </a:r>
          </a:p>
          <a:p>
            <a:pPr lvl="1">
              <a:buFont typeface="Wingdings" pitchFamily="2" charset="2"/>
              <a:buChar char="l"/>
              <a:defRPr/>
            </a:pPr>
            <a:r>
              <a:rPr lang="en-US" kern="1200" dirty="0">
                <a:latin typeface="Arial Narrow" panose="020B0606020202030204" pitchFamily="34" charset="0"/>
                <a:ea typeface="SimHei" panose="02010609060101010101" pitchFamily="49" charset="-122"/>
                <a:cs typeface="SimSun"/>
                <a:sym typeface="Arial Narrow" panose="020B0606020202030204" pitchFamily="34" charset="0"/>
              </a:rPr>
              <a:t>伤寒</a:t>
            </a:r>
            <a:r>
              <a:rPr lang="en-US" i="1" kern="1200" dirty="0">
                <a:latin typeface="Arial Narrow" panose="020B0606020202030204" pitchFamily="34" charset="0"/>
                <a:ea typeface="SimHei" panose="02010609060101010101" pitchFamily="49" charset="-122"/>
                <a:cs typeface="SimSun"/>
                <a:sym typeface="Arial Narrow" panose="020B0606020202030204" pitchFamily="34" charset="0"/>
              </a:rPr>
              <a:t>沙门氏菌</a:t>
            </a:r>
          </a:p>
          <a:p>
            <a:pPr lvl="1">
              <a:buFont typeface="Wingdings" pitchFamily="2" charset="2"/>
              <a:buChar char="l"/>
              <a:defRPr/>
            </a:pPr>
            <a:r>
              <a:rPr lang="en-US" kern="1200" dirty="0">
                <a:latin typeface="Arial Narrow" panose="020B0606020202030204" pitchFamily="34" charset="0"/>
                <a:ea typeface="SimHei" panose="02010609060101010101" pitchFamily="49" charset="-122"/>
                <a:cs typeface="SimSun"/>
                <a:sym typeface="Arial Narrow" panose="020B0606020202030204" pitchFamily="34" charset="0"/>
              </a:rPr>
              <a:t>非伤寒</a:t>
            </a:r>
            <a:r>
              <a:rPr lang="en-US" i="1" kern="1200" dirty="0">
                <a:latin typeface="Arial Narrow" panose="020B0606020202030204" pitchFamily="34" charset="0"/>
                <a:ea typeface="SimHei" panose="02010609060101010101" pitchFamily="49" charset="-122"/>
                <a:cs typeface="SimSun"/>
                <a:sym typeface="Arial Narrow" panose="020B0606020202030204" pitchFamily="34" charset="0"/>
              </a:rPr>
              <a:t>沙门氏菌</a:t>
            </a:r>
            <a:r>
              <a:rPr lang="en-US" kern="1200" dirty="0">
                <a:latin typeface="Arial Narrow" panose="020B0606020202030204" pitchFamily="34" charset="0"/>
                <a:ea typeface="SimHei" panose="02010609060101010101" pitchFamily="49" charset="-122"/>
                <a:cs typeface="SimSun"/>
                <a:sym typeface="Arial Narrow" panose="020B0606020202030204" pitchFamily="34" charset="0"/>
              </a:rPr>
              <a:t> (NTS)</a:t>
            </a:r>
          </a:p>
          <a:p>
            <a:pPr lvl="1">
              <a:buFont typeface="Wingdings" pitchFamily="2" charset="2"/>
              <a:buChar char="l"/>
              <a:defRPr/>
            </a:pPr>
            <a:r>
              <a:rPr lang="en-US" kern="1200" dirty="0">
                <a:latin typeface="Arial Narrow" panose="020B0606020202030204" pitchFamily="34" charset="0"/>
                <a:ea typeface="SimHei" panose="02010609060101010101" pitchFamily="49" charset="-122"/>
                <a:cs typeface="SimSun"/>
                <a:sym typeface="Arial Narrow" panose="020B0606020202030204" pitchFamily="34" charset="0"/>
              </a:rPr>
              <a:t>产志贺毒素</a:t>
            </a:r>
            <a:r>
              <a:rPr lang="en-US" i="1" kern="1200" dirty="0">
                <a:latin typeface="Arial Narrow" panose="020B0606020202030204" pitchFamily="34" charset="0"/>
                <a:ea typeface="SimHei" panose="02010609060101010101" pitchFamily="49" charset="-122"/>
                <a:cs typeface="SimSun"/>
                <a:sym typeface="Arial Narrow" panose="020B0606020202030204" pitchFamily="34" charset="0"/>
              </a:rPr>
              <a:t>大肠杆菌</a:t>
            </a:r>
            <a:r>
              <a:rPr lang="en-US" kern="1200" dirty="0">
                <a:latin typeface="Arial Narrow" panose="020B0606020202030204" pitchFamily="34" charset="0"/>
                <a:ea typeface="SimHei" panose="02010609060101010101" pitchFamily="49" charset="-122"/>
                <a:cs typeface="SimSun"/>
                <a:sym typeface="Arial Narrow" panose="020B0606020202030204" pitchFamily="34" charset="0"/>
              </a:rPr>
              <a:t> (STEC)，也称为</a:t>
            </a:r>
            <a:r>
              <a:rPr lang="en-US" i="1" kern="1200" dirty="0">
                <a:latin typeface="Arial Narrow" panose="020B0606020202030204" pitchFamily="34" charset="0"/>
                <a:ea typeface="SimHei" panose="02010609060101010101" pitchFamily="49" charset="-122"/>
                <a:cs typeface="SimSun"/>
                <a:sym typeface="Arial Narrow" panose="020B0606020202030204" pitchFamily="34" charset="0"/>
              </a:rPr>
              <a:t>大肠杆菌 </a:t>
            </a:r>
          </a:p>
          <a:p>
            <a:pPr lvl="1">
              <a:buFont typeface="Wingdings" pitchFamily="2" charset="2"/>
              <a:buChar char="l"/>
              <a:defRPr/>
            </a:pPr>
            <a:r>
              <a:rPr lang="en-US" kern="1200" dirty="0">
                <a:latin typeface="Arial Narrow" panose="020B0606020202030204" pitchFamily="34" charset="0"/>
                <a:ea typeface="SimHei" panose="02010609060101010101" pitchFamily="49" charset="-122"/>
                <a:cs typeface="SimSun"/>
                <a:sym typeface="Arial Narrow" panose="020B0606020202030204" pitchFamily="34" charset="0"/>
              </a:rPr>
              <a:t>甲型肝炎</a:t>
            </a:r>
          </a:p>
          <a:p>
            <a:pPr lvl="1">
              <a:buFont typeface="Wingdings" pitchFamily="2" charset="2"/>
              <a:buChar char="l"/>
              <a:defRPr/>
            </a:pPr>
            <a:r>
              <a:rPr lang="en-US" kern="1200" dirty="0">
                <a:latin typeface="Arial Narrow" panose="020B0606020202030204" pitchFamily="34" charset="0"/>
                <a:ea typeface="SimHei" panose="02010609060101010101" pitchFamily="49" charset="-122"/>
                <a:cs typeface="SimSun"/>
                <a:sym typeface="Arial Narrow" panose="020B0606020202030204" pitchFamily="34" charset="0"/>
              </a:rPr>
              <a:t>诺瓦克病毒</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4"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2-9</a:t>
            </a:r>
          </a:p>
        </p:txBody>
      </p:sp>
    </p:spTree>
    <p:extLst>
      <p:ext uri="{BB962C8B-B14F-4D97-AF65-F5344CB8AC3E}">
        <p14:creationId xmlns:p14="http://schemas.microsoft.com/office/powerpoint/2010/main" val="29520136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食源性疾病的症状</a:t>
            </a:r>
          </a:p>
        </p:txBody>
      </p:sp>
      <p:sp>
        <p:nvSpPr>
          <p:cNvPr id="2" name="Content Placeholder 1"/>
          <p:cNvSpPr>
            <a:spLocks noGrp="1"/>
          </p:cNvSpPr>
          <p:nvPr>
            <p:ph idx="1"/>
          </p:nvPr>
        </p:nvSpPr>
        <p:spPr/>
        <p:txBody>
          <a:bodyPr/>
          <a:lstStyle/>
          <a:p>
            <a:pPr marL="0" lvl="1" indent="0">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食源性疾病的常见症状：</a:t>
            </a:r>
          </a:p>
          <a:p>
            <a:pPr lvl="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腹泻</a:t>
            </a:r>
          </a:p>
          <a:p>
            <a:pPr lvl="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呕吐</a:t>
            </a:r>
          </a:p>
          <a:p>
            <a:pPr lvl="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发烧</a:t>
            </a:r>
          </a:p>
          <a:p>
            <a:pPr lvl="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恶心</a:t>
            </a:r>
          </a:p>
          <a:p>
            <a:pPr lvl="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腹部痉挛</a:t>
            </a:r>
          </a:p>
          <a:p>
            <a:pPr lvl="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黄疸（皮肤和眼睛发黄）</a:t>
            </a:r>
          </a:p>
          <a:p>
            <a:pPr marL="0" lvl="1" indent="0">
              <a:buNone/>
              <a:defRPr/>
            </a:pPr>
            <a:endParaRPr lang="zh-CN" dirty="0">
              <a:solidFill>
                <a:srgbClr val="005CAB"/>
              </a:solidFill>
              <a:latin typeface="Arial Narrow" panose="020B0606020202030204" pitchFamily="34" charset="0"/>
              <a:ea typeface="SimHei" panose="02010609060101010101" pitchFamily="49" charset="-122"/>
              <a:sym typeface="Arial Narrow" panose="020B0606020202030204" pitchFamily="34" charset="0"/>
            </a:endParaRPr>
          </a:p>
          <a:p>
            <a:pPr marL="0" lvl="1" indent="0">
              <a:buFont typeface="Wingdings" pitchFamily="2" charset="2"/>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发病时间： </a:t>
            </a:r>
          </a:p>
          <a:p>
            <a:pPr lvl="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取决于食源性疾病的类型</a:t>
            </a:r>
          </a:p>
          <a:p>
            <a:pPr lvl="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可以是 30 分钟到 6 周不等</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44035"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2-10</a:t>
            </a:r>
          </a:p>
        </p:txBody>
      </p:sp>
      <p:pic>
        <p:nvPicPr>
          <p:cNvPr id="9" name="Picture Placeholder 5"/>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细菌：基本特征</a:t>
            </a:r>
          </a:p>
        </p:txBody>
      </p:sp>
      <p:sp>
        <p:nvSpPr>
          <p:cNvPr id="45059" name="Rectangle 3"/>
          <p:cNvSpPr>
            <a:spLocks noGrp="1" noChangeArrowheads="1"/>
          </p:cNvSpPr>
          <p:nvPr>
            <p:ph idx="1"/>
          </p:nvPr>
        </p:nvSpPr>
        <p:spPr>
          <a:xfrm>
            <a:off x="409575" y="1143000"/>
            <a:ext cx="5067681"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地点：</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几乎无处不在</a:t>
            </a: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察觉：</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看不见、闻不到，也尝不出</a:t>
            </a: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生长：</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在合适的胖汤姆 (FAT TOM) 条件下会快速生长</a:t>
            </a: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预防方法：</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时间和温度控制</a:t>
            </a:r>
          </a:p>
          <a:p>
            <a:pPr marL="571500" lvl="1" indent="-457200" eaLnBrk="1" hangingPunct="1">
              <a:buFont typeface="Wingdings"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45061"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2-11</a:t>
            </a:r>
          </a:p>
        </p:txBody>
      </p:sp>
      <p:pic>
        <p:nvPicPr>
          <p:cNvPr id="7" name="Picture 6" descr="6e_c02_06A.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6518565" y="1245522"/>
            <a:ext cx="2103438" cy="2103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1"/>
          <p:cNvPicPr>
            <a:picLocks noChangeAspect="1"/>
          </p:cNvPicPr>
          <p:nvPr/>
        </p:nvPicPr>
        <p:blipFill rotWithShape="1">
          <a:blip r:embed="rId3" cstate="screen">
            <a:extLst>
              <a:ext uri="{28A0092B-C50C-407E-A947-70E740481C1C}">
                <a14:useLocalDpi xmlns:a14="http://schemas.microsoft.com/office/drawing/2010/main"/>
              </a:ext>
            </a:extLst>
          </a:blip>
          <a:srcRect l="-13080" t="-39692" r="-11199" b="-238852"/>
          <a:stretch/>
        </p:blipFill>
        <p:spPr bwMode="auto">
          <a:xfrm>
            <a:off x="3383280" y="1933786"/>
            <a:ext cx="2529741" cy="1800373"/>
          </a:xfrm>
          <a:prstGeom prst="roundRect">
            <a:avLst>
              <a:gd name="adj" fmla="val 11021"/>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46084"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细菌：生长条件</a:t>
            </a:r>
          </a:p>
        </p:txBody>
      </p:sp>
      <p:sp>
        <p:nvSpPr>
          <p:cNvPr id="46098" name="Text Box 1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2-12</a:t>
            </a:r>
          </a:p>
        </p:txBody>
      </p:sp>
      <p:pic>
        <p:nvPicPr>
          <p:cNvPr id="26" name="Picture Placeholder 13"/>
          <p:cNvPicPr>
            <a:picLocks noGrp="1" noChangeAspect="1"/>
          </p:cNvPicPr>
          <p:nvPr>
            <p:ph type="pic" sz="quarter" idx="27"/>
          </p:nvPr>
        </p:nvPicPr>
        <p:blipFill rotWithShape="1">
          <a:blip r:embed="rId4" cstate="screen">
            <a:extLst>
              <a:ext uri="{28A0092B-C50C-407E-A947-70E740481C1C}">
                <a14:useLocalDpi xmlns:a14="http://schemas.microsoft.com/office/drawing/2010/main"/>
              </a:ext>
            </a:extLst>
          </a:blip>
          <a:srcRect l="-630638" t="-3391" r="-630829" b="-130003"/>
          <a:stretch/>
        </p:blipFill>
        <p:spPr>
          <a:xfrm>
            <a:off x="6265863" y="1938338"/>
            <a:ext cx="2525712" cy="1812925"/>
          </a:xfrm>
          <a:ln w="3175">
            <a:solidFill>
              <a:schemeClr val="tx1"/>
            </a:solidFill>
          </a:ln>
        </p:spPr>
      </p:pic>
      <p:pic>
        <p:nvPicPr>
          <p:cNvPr id="27" name="Picture Placeholder 1"/>
          <p:cNvPicPr>
            <a:picLocks noGrp="1" noChangeAspect="1"/>
          </p:cNvPicPr>
          <p:nvPr>
            <p:ph type="pic" sz="quarter" idx="12"/>
          </p:nvPr>
        </p:nvPicPr>
        <p:blipFill rotWithShape="1">
          <a:blip r:embed="rId5" cstate="screen">
            <a:extLst>
              <a:ext uri="{28A0092B-C50C-407E-A947-70E740481C1C}">
                <a14:useLocalDpi xmlns:a14="http://schemas.microsoft.com/office/drawing/2010/main"/>
              </a:ext>
            </a:extLst>
          </a:blip>
          <a:srcRect l="-55417" t="-18125" r="-57598" b="-176140"/>
          <a:stretch/>
        </p:blipFill>
        <p:spPr>
          <a:xfrm>
            <a:off x="528566" y="1928190"/>
            <a:ext cx="2526061" cy="1812789"/>
          </a:xfrm>
          <a:ln w="3175">
            <a:solidFill>
              <a:schemeClr val="tx1"/>
            </a:solidFill>
          </a:ln>
        </p:spPr>
      </p:pic>
      <p:pic>
        <p:nvPicPr>
          <p:cNvPr id="31" name="Picture Placeholder 17"/>
          <p:cNvPicPr>
            <a:picLocks noGrp="1" noChangeAspect="1"/>
          </p:cNvPicPr>
          <p:nvPr>
            <p:ph type="pic" sz="quarter" idx="28"/>
          </p:nvPr>
        </p:nvPicPr>
        <p:blipFill rotWithShape="1">
          <a:blip r:embed="rId6" cstate="screen">
            <a:extLst>
              <a:ext uri="{28A0092B-C50C-407E-A947-70E740481C1C}">
                <a14:useLocalDpi xmlns:a14="http://schemas.microsoft.com/office/drawing/2010/main"/>
              </a:ext>
            </a:extLst>
          </a:blip>
          <a:srcRect l="-266379" t="-7887" r="-275428" b="-137313"/>
          <a:stretch/>
        </p:blipFill>
        <p:spPr>
          <a:xfrm>
            <a:off x="6283324" y="4084982"/>
            <a:ext cx="2526061" cy="1812789"/>
          </a:xfrm>
          <a:ln w="3175">
            <a:solidFill>
              <a:schemeClr val="tx1"/>
            </a:solidFill>
          </a:ln>
        </p:spPr>
      </p:pic>
      <p:pic>
        <p:nvPicPr>
          <p:cNvPr id="32" name="Picture Placeholder 16"/>
          <p:cNvPicPr>
            <a:picLocks noGrp="1" noChangeAspect="1"/>
          </p:cNvPicPr>
          <p:nvPr>
            <p:ph type="pic" sz="quarter" idx="29"/>
          </p:nvPr>
        </p:nvPicPr>
        <p:blipFill rotWithShape="1">
          <a:blip r:embed="rId7" cstate="screen">
            <a:extLst>
              <a:ext uri="{28A0092B-C50C-407E-A947-70E740481C1C}">
                <a14:useLocalDpi xmlns:a14="http://schemas.microsoft.com/office/drawing/2010/main"/>
              </a:ext>
            </a:extLst>
          </a:blip>
          <a:srcRect l="-44635" t="-6395" r="-47662" b="-136341"/>
          <a:stretch/>
        </p:blipFill>
        <p:spPr>
          <a:xfrm>
            <a:off x="3410917" y="4084982"/>
            <a:ext cx="2526061" cy="1812789"/>
          </a:xfrm>
          <a:ln w="3175">
            <a:solidFill>
              <a:schemeClr val="tx1"/>
            </a:solidFill>
          </a:ln>
        </p:spPr>
      </p:pic>
      <p:pic>
        <p:nvPicPr>
          <p:cNvPr id="33" name="Picture Placeholder 15"/>
          <p:cNvPicPr>
            <a:picLocks noGrp="1" noChangeAspect="1"/>
          </p:cNvPicPr>
          <p:nvPr>
            <p:ph type="pic" sz="quarter" idx="30"/>
          </p:nvPr>
        </p:nvPicPr>
        <p:blipFill rotWithShape="1">
          <a:blip r:embed="rId8" cstate="screen">
            <a:extLst>
              <a:ext uri="{28A0092B-C50C-407E-A947-70E740481C1C}">
                <a14:useLocalDpi xmlns:a14="http://schemas.microsoft.com/office/drawing/2010/main"/>
              </a:ext>
            </a:extLst>
          </a:blip>
          <a:srcRect l="-118583" t="-4727" r="-114506" b="-134204"/>
          <a:stretch/>
        </p:blipFill>
        <p:spPr>
          <a:xfrm>
            <a:off x="548445" y="4084982"/>
            <a:ext cx="2526061" cy="1812789"/>
          </a:xfrm>
          <a:ln w="3175">
            <a:solidFill>
              <a:schemeClr val="tx1"/>
            </a:solidFill>
          </a:ln>
        </p:spPr>
      </p:pic>
      <p:sp>
        <p:nvSpPr>
          <p:cNvPr id="36" name="Text Box 5"/>
          <p:cNvSpPr txBox="1">
            <a:spLocks noChangeArrowheads="1"/>
          </p:cNvSpPr>
          <p:nvPr/>
        </p:nvSpPr>
        <p:spPr bwMode="auto">
          <a:xfrm>
            <a:off x="1440020" y="2723626"/>
            <a:ext cx="697628"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sym typeface="Arial Narrow" panose="020B0606020202030204" pitchFamily="34" charset="0"/>
              </a:rPr>
              <a:t>F</a:t>
            </a:r>
          </a:p>
          <a:p>
            <a:pPr algn="ctr">
              <a:lnSpc>
                <a:spcPct val="80000"/>
              </a:lnSpc>
              <a:defRPr/>
            </a:pPr>
            <a:r>
              <a:rPr lang="en-US" sz="1400" dirty="0" err="1">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食品</a:t>
            </a:r>
            <a:endParaRPr lang="zh-CN" sz="2400" b="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37" name="Text Box 5"/>
          <p:cNvSpPr txBox="1">
            <a:spLocks noChangeArrowheads="1"/>
          </p:cNvSpPr>
          <p:nvPr/>
        </p:nvSpPr>
        <p:spPr bwMode="auto">
          <a:xfrm>
            <a:off x="4271732" y="2724046"/>
            <a:ext cx="782587"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sym typeface="Arial Narrow" panose="020B0606020202030204" pitchFamily="34" charset="0"/>
              </a:rPr>
              <a:t>A</a:t>
            </a:r>
          </a:p>
          <a:p>
            <a:pPr algn="ctr">
              <a:lnSpc>
                <a:spcPct val="80000"/>
              </a:lnSpc>
              <a:defRPr/>
            </a:pPr>
            <a:r>
              <a:rPr lang="en-US" sz="1400" dirty="0" err="1">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酸度</a:t>
            </a:r>
            <a:endParaRPr lang="zh-CN" sz="2400" b="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38" name="Text Box 5"/>
          <p:cNvSpPr txBox="1">
            <a:spLocks noChangeArrowheads="1"/>
          </p:cNvSpPr>
          <p:nvPr/>
        </p:nvSpPr>
        <p:spPr bwMode="auto">
          <a:xfrm>
            <a:off x="7158086" y="2741439"/>
            <a:ext cx="740908"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sym typeface="Arial Narrow" panose="020B0606020202030204" pitchFamily="34" charset="0"/>
              </a:rPr>
              <a:t>T</a:t>
            </a:r>
          </a:p>
          <a:p>
            <a:pPr algn="ctr">
              <a:lnSpc>
                <a:spcPct val="80000"/>
              </a:lnSpc>
              <a:defRPr/>
            </a:pPr>
            <a:r>
              <a:rPr lang="en-US" sz="1400" dirty="0" err="1">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温度</a:t>
            </a:r>
            <a:endParaRPr lang="zh-CN" sz="2400" b="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39" name="Text Box 5"/>
          <p:cNvSpPr txBox="1">
            <a:spLocks noChangeArrowheads="1"/>
          </p:cNvSpPr>
          <p:nvPr/>
        </p:nvSpPr>
        <p:spPr bwMode="auto">
          <a:xfrm>
            <a:off x="1442131" y="4885492"/>
            <a:ext cx="740908"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sym typeface="Arial Narrow" panose="020B0606020202030204" pitchFamily="34" charset="0"/>
              </a:rPr>
              <a:t>T</a:t>
            </a:r>
          </a:p>
          <a:p>
            <a:pPr algn="ctr">
              <a:lnSpc>
                <a:spcPct val="80000"/>
              </a:lnSpc>
              <a:defRPr/>
            </a:pPr>
            <a:r>
              <a:rPr lang="en-US" sz="1400" dirty="0" err="1">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时间</a:t>
            </a:r>
            <a:endParaRPr lang="zh-CN" sz="2400" b="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40" name="Text Box 5"/>
          <p:cNvSpPr txBox="1">
            <a:spLocks noChangeArrowheads="1"/>
          </p:cNvSpPr>
          <p:nvPr/>
        </p:nvSpPr>
        <p:spPr bwMode="auto">
          <a:xfrm>
            <a:off x="4262529" y="4882604"/>
            <a:ext cx="825868"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sym typeface="Arial Narrow" panose="020B0606020202030204" pitchFamily="34" charset="0"/>
              </a:rPr>
              <a:t>O</a:t>
            </a:r>
          </a:p>
          <a:p>
            <a:pPr algn="ctr">
              <a:lnSpc>
                <a:spcPct val="80000"/>
              </a:lnSpc>
              <a:defRPr/>
            </a:pPr>
            <a:r>
              <a:rPr lang="en-US" sz="1400" dirty="0" err="1">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氧气</a:t>
            </a:r>
            <a:endParaRPr lang="zh-CN" sz="2400" b="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41" name="Text Box 5"/>
          <p:cNvSpPr txBox="1">
            <a:spLocks noChangeArrowheads="1"/>
          </p:cNvSpPr>
          <p:nvPr/>
        </p:nvSpPr>
        <p:spPr bwMode="auto">
          <a:xfrm>
            <a:off x="7090941" y="4888168"/>
            <a:ext cx="910827"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sz="6000" dirty="0">
                <a:solidFill>
                  <a:schemeClr val="accent3"/>
                </a:solidFill>
                <a:latin typeface="Arial Black"/>
                <a:sym typeface="Arial Narrow" panose="020B0606020202030204" pitchFamily="34" charset="0"/>
              </a:rPr>
              <a:t>M</a:t>
            </a:r>
          </a:p>
          <a:p>
            <a:pPr algn="ctr">
              <a:lnSpc>
                <a:spcPct val="80000"/>
              </a:lnSpc>
              <a:defRPr/>
            </a:pPr>
            <a:r>
              <a:rPr lang="en-US" sz="1400" dirty="0" err="1">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水份</a:t>
            </a:r>
            <a:endParaRPr lang="zh-CN" sz="2400" b="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 name="文本框 1"/>
          <p:cNvSpPr txBox="1"/>
          <p:nvPr/>
        </p:nvSpPr>
        <p:spPr>
          <a:xfrm>
            <a:off x="3505200" y="2097363"/>
            <a:ext cx="523461" cy="153888"/>
          </a:xfrm>
          <a:prstGeom prst="rect">
            <a:avLst/>
          </a:prstGeom>
          <a:solidFill>
            <a:schemeClr val="bg1"/>
          </a:solidFill>
        </p:spPr>
        <p:txBody>
          <a:bodyPr wrap="square" lIns="0" tIns="0" rIns="0" bIns="0" rtlCol="0" anchor="ctr" anchorCtr="0">
            <a:spAutoFit/>
          </a:bodyPr>
          <a:lstStyle/>
          <a:p>
            <a:pPr algn="ctr"/>
            <a:r>
              <a:rPr lang="zh-CN" altLang="en-US" sz="1000" dirty="0">
                <a:solidFill>
                  <a:schemeClr val="tx2"/>
                </a:solidFill>
                <a:latin typeface="SimHei" panose="02010609060101010101" pitchFamily="49" charset="-122"/>
                <a:ea typeface="SimHei" panose="02010609060101010101" pitchFamily="49" charset="-122"/>
              </a:rPr>
              <a:t>酸性</a:t>
            </a:r>
          </a:p>
        </p:txBody>
      </p:sp>
      <p:sp>
        <p:nvSpPr>
          <p:cNvPr id="17" name="文本框 16"/>
          <p:cNvSpPr txBox="1"/>
          <p:nvPr/>
        </p:nvSpPr>
        <p:spPr>
          <a:xfrm>
            <a:off x="4412216" y="2097363"/>
            <a:ext cx="523461" cy="153888"/>
          </a:xfrm>
          <a:prstGeom prst="rect">
            <a:avLst/>
          </a:prstGeom>
          <a:solidFill>
            <a:schemeClr val="bg1"/>
          </a:solidFill>
        </p:spPr>
        <p:txBody>
          <a:bodyPr wrap="square" lIns="0" tIns="0" rIns="0" bIns="0" rtlCol="0" anchor="ctr" anchorCtr="0">
            <a:spAutoFit/>
          </a:bodyPr>
          <a:lstStyle/>
          <a:p>
            <a:pPr algn="ctr"/>
            <a:r>
              <a:rPr lang="zh-CN" altLang="en-US" sz="1000" dirty="0">
                <a:solidFill>
                  <a:schemeClr val="tx2"/>
                </a:solidFill>
                <a:latin typeface="SimHei" panose="02010609060101010101" pitchFamily="49" charset="-122"/>
                <a:ea typeface="SimHei" panose="02010609060101010101" pitchFamily="49" charset="-122"/>
              </a:rPr>
              <a:t>中性</a:t>
            </a:r>
          </a:p>
        </p:txBody>
      </p:sp>
      <p:sp>
        <p:nvSpPr>
          <p:cNvPr id="19" name="文本框 18"/>
          <p:cNvSpPr txBox="1"/>
          <p:nvPr/>
        </p:nvSpPr>
        <p:spPr>
          <a:xfrm>
            <a:off x="5304251" y="2097363"/>
            <a:ext cx="523461" cy="153888"/>
          </a:xfrm>
          <a:prstGeom prst="rect">
            <a:avLst/>
          </a:prstGeom>
          <a:solidFill>
            <a:schemeClr val="bg1"/>
          </a:solidFill>
        </p:spPr>
        <p:txBody>
          <a:bodyPr wrap="square" lIns="0" tIns="0" rIns="0" bIns="0" rtlCol="0" anchor="ctr" anchorCtr="0">
            <a:spAutoFit/>
          </a:bodyPr>
          <a:lstStyle/>
          <a:p>
            <a:pPr algn="ctr"/>
            <a:r>
              <a:rPr lang="zh-CN" altLang="en-US" sz="1000" dirty="0">
                <a:solidFill>
                  <a:schemeClr val="tx2"/>
                </a:solidFill>
                <a:latin typeface="SimHei" panose="02010609060101010101" pitchFamily="49" charset="-122"/>
                <a:ea typeface="SimHei" panose="02010609060101010101" pitchFamily="49" charset="-122"/>
              </a:rPr>
              <a:t>碱性</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10" name="Rectangle 1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细菌：生长条件</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47107"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大多数细菌都需要营养物质才能存活。</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TCS 食品比其他类型的食品更有利于细菌的生长。</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409700" lvl="2" eaLnBrk="1" hangingPunct="1">
              <a:buFont typeface="Wingdings"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47111" name="Text Box 19"/>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2-13</a:t>
            </a:r>
          </a:p>
        </p:txBody>
      </p:sp>
      <p:pic>
        <p:nvPicPr>
          <p:cNvPr id="10"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7063" t="-7139" r="-7063" b="-112507"/>
          <a:stretch/>
        </p:blipFill>
        <p:spPr>
          <a:xfrm>
            <a:off x="6523038" y="1243013"/>
            <a:ext cx="2103437" cy="2103120"/>
          </a:xfrm>
          <a:ln w="3175">
            <a:solidFill>
              <a:schemeClr val="tx1"/>
            </a:solidFill>
          </a:ln>
        </p:spPr>
      </p:pic>
      <p:sp>
        <p:nvSpPr>
          <p:cNvPr id="12" name="Text Box 5"/>
          <p:cNvSpPr txBox="1">
            <a:spLocks noChangeArrowheads="1"/>
          </p:cNvSpPr>
          <p:nvPr/>
        </p:nvSpPr>
        <p:spPr bwMode="auto">
          <a:xfrm>
            <a:off x="7225942" y="2330749"/>
            <a:ext cx="697628"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altLang="zh-CN" sz="6000" dirty="0">
                <a:solidFill>
                  <a:schemeClr val="accent3"/>
                </a:solidFill>
                <a:latin typeface="Arial Black"/>
                <a:cs typeface="Arial Black"/>
              </a:rPr>
              <a:t>F</a:t>
            </a:r>
            <a:endParaRPr lang="en-US" sz="6000" dirty="0">
              <a:solidFill>
                <a:schemeClr val="accent3"/>
              </a:solidFill>
              <a:latin typeface="Arial Narrow" panose="020B0606020202030204" pitchFamily="34" charset="0"/>
              <a:ea typeface="SimHei" panose="02010609060101010101" pitchFamily="49" charset="-122"/>
              <a:cs typeface="SimSun"/>
              <a:sym typeface="Arial Narrow" panose="020B0606020202030204" pitchFamily="34" charset="0"/>
            </a:endParaRPr>
          </a:p>
          <a:p>
            <a:pPr algn="ctr">
              <a:lnSpc>
                <a:spcPct val="80000"/>
              </a:lnSpc>
              <a:defRPr/>
            </a:pPr>
            <a:r>
              <a:rPr lang="en-US" sz="140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食品</a:t>
            </a:r>
            <a:endParaRPr lang="zh-CN" sz="2400" b="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11"/>
          <p:cNvPicPr>
            <a:picLocks noChangeAspect="1"/>
          </p:cNvPicPr>
          <p:nvPr/>
        </p:nvPicPr>
        <p:blipFill rotWithShape="1">
          <a:blip r:embed="rId3" cstate="screen">
            <a:extLst>
              <a:ext uri="{28A0092B-C50C-407E-A947-70E740481C1C}">
                <a14:useLocalDpi xmlns:a14="http://schemas.microsoft.com/office/drawing/2010/main"/>
              </a:ext>
            </a:extLst>
          </a:blip>
          <a:srcRect l="-6777" t="-90637" r="-7741" b="-299439"/>
          <a:stretch/>
        </p:blipFill>
        <p:spPr bwMode="auto">
          <a:xfrm>
            <a:off x="6522720" y="1236785"/>
            <a:ext cx="2113280" cy="2113083"/>
          </a:xfrm>
          <a:prstGeom prst="roundRect">
            <a:avLst>
              <a:gd name="adj" fmla="val 6444"/>
            </a:avLst>
          </a:prstGeom>
          <a:noFill/>
          <a:ln w="3175" cap="flat" cmpd="sng" algn="ctr">
            <a:solidFill>
              <a:schemeClr val="tx1"/>
            </a:solidFill>
            <a:prstDash val="soli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pic>
      <p:sp>
        <p:nvSpPr>
          <p:cNvPr id="48133" name="Rectangle 1031"/>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细菌：生长条件</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48130" name="Rectangle 3"/>
          <p:cNvSpPr>
            <a:spLocks noGrp="1" noChangeArrowheads="1"/>
          </p:cNvSpPr>
          <p:nvPr>
            <p:ph idx="1"/>
          </p:nvPr>
        </p:nvSpPr>
        <p:spPr>
          <a:xfrm>
            <a:off x="409575" y="1143000"/>
            <a:ext cx="4937125"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酸度：</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细菌在几乎或完全不含酸的食品中生长得最好。</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Wingdings"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473200" lvl="2"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48134" name="Text Box 103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2-14</a:t>
            </a:r>
          </a:p>
        </p:txBody>
      </p:sp>
      <p:sp>
        <p:nvSpPr>
          <p:cNvPr id="9" name="Text Box 5"/>
          <p:cNvSpPr txBox="1">
            <a:spLocks noChangeArrowheads="1"/>
          </p:cNvSpPr>
          <p:nvPr/>
        </p:nvSpPr>
        <p:spPr bwMode="auto">
          <a:xfrm>
            <a:off x="7182670" y="2336586"/>
            <a:ext cx="782587"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altLang="zh-CN" sz="6000" dirty="0">
                <a:solidFill>
                  <a:srgbClr val="00AEEF"/>
                </a:solidFill>
                <a:latin typeface="Arial Black"/>
                <a:cs typeface="Arial Black"/>
              </a:rPr>
              <a:t>A</a:t>
            </a:r>
            <a:endParaRPr lang="en-US" sz="6000" dirty="0">
              <a:solidFill>
                <a:srgbClr val="00AEEF"/>
              </a:solidFill>
              <a:latin typeface="Arial Narrow" panose="020B0606020202030204" pitchFamily="34" charset="0"/>
              <a:ea typeface="SimHei" panose="02010609060101010101" pitchFamily="49" charset="-122"/>
              <a:cs typeface="SimSun"/>
              <a:sym typeface="Arial Narrow" panose="020B0606020202030204" pitchFamily="34" charset="0"/>
            </a:endParaRPr>
          </a:p>
          <a:p>
            <a:pPr algn="ctr" fontAlgn="base">
              <a:lnSpc>
                <a:spcPct val="80000"/>
              </a:lnSpc>
              <a:spcBef>
                <a:spcPct val="0"/>
              </a:spcBef>
              <a:spcAft>
                <a:spcPct val="0"/>
              </a:spcAft>
              <a:defRPr/>
            </a:pPr>
            <a:r>
              <a:rPr lang="en-US" sz="1400"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酸度</a:t>
            </a:r>
            <a:endParaRPr lang="zh-CN" sz="2400" b="0"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7" name="文本框 6"/>
          <p:cNvSpPr txBox="1"/>
          <p:nvPr/>
        </p:nvSpPr>
        <p:spPr>
          <a:xfrm>
            <a:off x="6624321" y="1624162"/>
            <a:ext cx="266337" cy="123111"/>
          </a:xfrm>
          <a:prstGeom prst="rect">
            <a:avLst/>
          </a:prstGeom>
          <a:solidFill>
            <a:schemeClr val="bg1"/>
          </a:solidFill>
        </p:spPr>
        <p:txBody>
          <a:bodyPr wrap="square" lIns="0" tIns="0" rIns="0" bIns="0" rtlCol="0" anchor="ctr" anchorCtr="0">
            <a:spAutoFit/>
          </a:bodyPr>
          <a:lstStyle/>
          <a:p>
            <a:pPr algn="ctr"/>
            <a:r>
              <a:rPr lang="zh-CN" altLang="en-US" sz="800" dirty="0">
                <a:solidFill>
                  <a:schemeClr val="tx2"/>
                </a:solidFill>
                <a:latin typeface="SimHei" panose="02010609060101010101" pitchFamily="49" charset="-122"/>
                <a:ea typeface="SimHei" panose="02010609060101010101" pitchFamily="49" charset="-122"/>
              </a:rPr>
              <a:t>酸性</a:t>
            </a:r>
          </a:p>
        </p:txBody>
      </p:sp>
      <p:sp>
        <p:nvSpPr>
          <p:cNvPr id="10" name="文本框 9"/>
          <p:cNvSpPr txBox="1"/>
          <p:nvPr/>
        </p:nvSpPr>
        <p:spPr>
          <a:xfrm>
            <a:off x="7312232" y="1624162"/>
            <a:ext cx="523461" cy="123111"/>
          </a:xfrm>
          <a:prstGeom prst="rect">
            <a:avLst/>
          </a:prstGeom>
          <a:solidFill>
            <a:schemeClr val="bg1"/>
          </a:solidFill>
        </p:spPr>
        <p:txBody>
          <a:bodyPr wrap="square" lIns="0" tIns="0" rIns="0" bIns="0" rtlCol="0" anchor="ctr" anchorCtr="0">
            <a:spAutoFit/>
          </a:bodyPr>
          <a:lstStyle/>
          <a:p>
            <a:pPr algn="ctr"/>
            <a:r>
              <a:rPr lang="zh-CN" altLang="en-US" sz="800" dirty="0">
                <a:solidFill>
                  <a:schemeClr val="tx2"/>
                </a:solidFill>
                <a:latin typeface="SimHei" panose="02010609060101010101" pitchFamily="49" charset="-122"/>
                <a:ea typeface="SimHei" panose="02010609060101010101" pitchFamily="49" charset="-122"/>
              </a:rPr>
              <a:t>中性</a:t>
            </a:r>
          </a:p>
        </p:txBody>
      </p:sp>
      <p:sp>
        <p:nvSpPr>
          <p:cNvPr id="11" name="文本框 10"/>
          <p:cNvSpPr txBox="1"/>
          <p:nvPr/>
        </p:nvSpPr>
        <p:spPr>
          <a:xfrm>
            <a:off x="8220172" y="1624161"/>
            <a:ext cx="336000" cy="123111"/>
          </a:xfrm>
          <a:prstGeom prst="rect">
            <a:avLst/>
          </a:prstGeom>
          <a:solidFill>
            <a:schemeClr val="bg1"/>
          </a:solidFill>
        </p:spPr>
        <p:txBody>
          <a:bodyPr wrap="square" lIns="0" tIns="0" rIns="0" bIns="0" rtlCol="0" anchor="ctr" anchorCtr="0">
            <a:spAutoFit/>
          </a:bodyPr>
          <a:lstStyle/>
          <a:p>
            <a:pPr algn="ctr"/>
            <a:r>
              <a:rPr lang="zh-CN" altLang="en-US" sz="800" dirty="0">
                <a:solidFill>
                  <a:schemeClr val="tx2"/>
                </a:solidFill>
                <a:latin typeface="SimHei" panose="02010609060101010101" pitchFamily="49" charset="-122"/>
                <a:ea typeface="SimHei" panose="02010609060101010101" pitchFamily="49" charset="-122"/>
              </a:rPr>
              <a:t>碱性</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7" name="Rectangle 1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细菌：生长条件</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49154" name="Rectangle 3"/>
          <p:cNvSpPr>
            <a:spLocks noGrp="1" noChangeArrowheads="1"/>
          </p:cNvSpPr>
          <p:nvPr>
            <p:ph idx="1"/>
          </p:nvPr>
        </p:nvSpPr>
        <p:spPr>
          <a:noFill/>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温度：</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细菌可在</a:t>
            </a: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41˚F 到 135˚F（5˚C 到 57˚C）</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之间快速生长。</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这个范围被称为危险温度带。</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当食品保存温度不在危险温度带内时，</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细菌生长会受到限制。 </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49158" name="Text Box 1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2-15</a:t>
            </a:r>
          </a:p>
        </p:txBody>
      </p:sp>
      <p:pic>
        <p:nvPicPr>
          <p:cNvPr id="9"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353356" t="-6825" r="-353356" b="-98615"/>
          <a:stretch/>
        </p:blipFill>
        <p:spPr>
          <a:xfrm>
            <a:off x="6523038" y="1243013"/>
            <a:ext cx="2103437" cy="2103120"/>
          </a:xfrm>
          <a:ln w="3175">
            <a:solidFill>
              <a:schemeClr val="tx1"/>
            </a:solidFill>
          </a:ln>
        </p:spPr>
      </p:pic>
      <p:sp>
        <p:nvSpPr>
          <p:cNvPr id="11" name="Text Box 5"/>
          <p:cNvSpPr txBox="1">
            <a:spLocks noChangeArrowheads="1"/>
          </p:cNvSpPr>
          <p:nvPr/>
        </p:nvSpPr>
        <p:spPr bwMode="auto">
          <a:xfrm>
            <a:off x="7204303" y="2336588"/>
            <a:ext cx="740908"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altLang="zh-CN" sz="6000" dirty="0">
                <a:solidFill>
                  <a:srgbClr val="00AEEF"/>
                </a:solidFill>
                <a:latin typeface="Arial Black"/>
                <a:cs typeface="Arial Black"/>
              </a:rPr>
              <a:t>T</a:t>
            </a:r>
            <a:endParaRPr lang="en-US" sz="6000" dirty="0">
              <a:solidFill>
                <a:srgbClr val="00AEEF"/>
              </a:solidFill>
              <a:latin typeface="Arial Narrow" panose="020B0606020202030204" pitchFamily="34" charset="0"/>
              <a:ea typeface="SimHei" panose="02010609060101010101" pitchFamily="49" charset="-122"/>
              <a:cs typeface="SimSun"/>
              <a:sym typeface="Arial Narrow" panose="020B0606020202030204" pitchFamily="34" charset="0"/>
            </a:endParaRPr>
          </a:p>
          <a:p>
            <a:pPr algn="ctr" fontAlgn="base">
              <a:lnSpc>
                <a:spcPct val="80000"/>
              </a:lnSpc>
              <a:spcBef>
                <a:spcPct val="0"/>
              </a:spcBef>
              <a:spcAft>
                <a:spcPct val="0"/>
              </a:spcAft>
              <a:defRPr/>
            </a:pPr>
            <a:r>
              <a:rPr lang="en-US" sz="1400"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温度</a:t>
            </a:r>
            <a:endParaRPr lang="zh-CN" sz="2400" b="0"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食品安全面临的挑战</a:t>
            </a:r>
          </a:p>
        </p:txBody>
      </p:sp>
      <p:sp>
        <p:nvSpPr>
          <p:cNvPr id="16387"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面临的挑战包括：</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时间</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语言和文化</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素养和教育</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病原体</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未经认可的供应商</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高风险顾客</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员工流动</a:t>
            </a:r>
          </a:p>
        </p:txBody>
      </p:sp>
      <p:sp>
        <p:nvSpPr>
          <p:cNvPr id="16388"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1-4</a:t>
            </a:r>
          </a:p>
        </p:txBody>
      </p:sp>
      <p:sp>
        <p:nvSpPr>
          <p:cNvPr id="16389" name="Oval 2"/>
          <p:cNvSpPr>
            <a:spLocks noChangeArrowheads="1"/>
          </p:cNvSpPr>
          <p:nvPr/>
        </p:nvSpPr>
        <p:spPr bwMode="auto">
          <a:xfrm>
            <a:off x="5943600" y="1920895"/>
            <a:ext cx="1028700" cy="82230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sp>
        <p:nvSpPr>
          <p:cNvPr id="16390" name="Oval 3"/>
          <p:cNvSpPr>
            <a:spLocks noChangeArrowheads="1"/>
          </p:cNvSpPr>
          <p:nvPr/>
        </p:nvSpPr>
        <p:spPr bwMode="auto">
          <a:xfrm>
            <a:off x="5829300" y="2720995"/>
            <a:ext cx="1714500" cy="822305"/>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p>
            <a:pPr>
              <a:defRPr/>
            </a:pPr>
            <a:endParaRPr lang="en-US" dirty="0">
              <a:latin typeface="Arial Narrow" panose="020B0606020202030204" pitchFamily="34" charset="0"/>
              <a:ea typeface="SimHei" panose="02010609060101010101" pitchFamily="49" charset="-122"/>
              <a:cs typeface="+mn-cs"/>
              <a:sym typeface="Arial Narrow" panose="020B0606020202030204" pitchFamily="34" charset="0"/>
            </a:endParaRPr>
          </a:p>
        </p:txBody>
      </p:sp>
      <p:pic>
        <p:nvPicPr>
          <p:cNvPr id="14"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81" name="Rectangle 2055"/>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细菌：生长条件</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 name="Content Placeholder 1"/>
          <p:cNvSpPr>
            <a:spLocks noGrp="1"/>
          </p:cNvSpPr>
          <p:nvPr>
            <p:ph idx="1"/>
          </p:nvPr>
        </p:nvSpPr>
        <p:spPr>
          <a:xfrm>
            <a:off x="400050" y="1203973"/>
            <a:ext cx="5872734" cy="4983163"/>
          </a:xfrm>
        </p:spPr>
        <p:txBody>
          <a:bodyPr/>
          <a:lstStyle/>
          <a:p>
            <a:pPr>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时间：</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细菌需要时间才能生长。</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细菌在危险温度带中停留的时间越长</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细菌生长到不安全水平的可能性就越大</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50182"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2-16</a:t>
            </a:r>
          </a:p>
        </p:txBody>
      </p:sp>
      <p:pic>
        <p:nvPicPr>
          <p:cNvPr id="9" name="Picture Placeholder 3"/>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51492" t="-5547" r="-51492" b="-97437"/>
          <a:stretch/>
        </p:blipFill>
        <p:spPr>
          <a:xfrm>
            <a:off x="6523038" y="1243013"/>
            <a:ext cx="2103437" cy="2103120"/>
          </a:xfrm>
          <a:ln w="3175">
            <a:solidFill>
              <a:schemeClr val="tx1"/>
            </a:solidFill>
          </a:ln>
        </p:spPr>
      </p:pic>
      <p:sp>
        <p:nvSpPr>
          <p:cNvPr id="10" name="Text Box 5"/>
          <p:cNvSpPr txBox="1">
            <a:spLocks noChangeArrowheads="1"/>
          </p:cNvSpPr>
          <p:nvPr/>
        </p:nvSpPr>
        <p:spPr bwMode="auto">
          <a:xfrm>
            <a:off x="7204303" y="2336586"/>
            <a:ext cx="740908"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altLang="zh-CN" sz="6000" dirty="0">
                <a:solidFill>
                  <a:srgbClr val="00AEEF"/>
                </a:solidFill>
                <a:latin typeface="Arial Black"/>
                <a:cs typeface="Arial Black"/>
              </a:rPr>
              <a:t>T</a:t>
            </a:r>
            <a:endParaRPr lang="en-US" sz="6000" dirty="0">
              <a:solidFill>
                <a:srgbClr val="00AEEF"/>
              </a:solidFill>
              <a:latin typeface="Arial Narrow" panose="020B0606020202030204" pitchFamily="34" charset="0"/>
              <a:ea typeface="SimHei" panose="02010609060101010101" pitchFamily="49" charset="-122"/>
              <a:cs typeface="SimSun"/>
              <a:sym typeface="Arial Narrow" panose="020B0606020202030204" pitchFamily="34" charset="0"/>
            </a:endParaRPr>
          </a:p>
          <a:p>
            <a:pPr algn="ctr" fontAlgn="base">
              <a:lnSpc>
                <a:spcPct val="80000"/>
              </a:lnSpc>
              <a:spcBef>
                <a:spcPct val="0"/>
              </a:spcBef>
              <a:spcAft>
                <a:spcPct val="0"/>
              </a:spcAft>
              <a:defRPr/>
            </a:pPr>
            <a:r>
              <a:rPr lang="en-US" sz="1400"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时间</a:t>
            </a:r>
            <a:endParaRPr lang="zh-CN" sz="2400" b="0"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5" name="Rectangle 2055"/>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细菌：生长条件</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51202"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氧气：</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有些细菌需要氧气才能生长。</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其他细菌在无氧条件下也能生长。</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51206" name="Text Box 205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2-17</a:t>
            </a:r>
          </a:p>
        </p:txBody>
      </p:sp>
      <p:pic>
        <p:nvPicPr>
          <p:cNvPr id="9"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4678" t="-5029" r="-4678" b="-87286"/>
          <a:stretch/>
        </p:blipFill>
        <p:spPr>
          <a:xfrm>
            <a:off x="6523038" y="1243013"/>
            <a:ext cx="2103437" cy="2103120"/>
          </a:xfrm>
          <a:ln w="3175">
            <a:solidFill>
              <a:schemeClr val="tx1"/>
            </a:solidFill>
          </a:ln>
        </p:spPr>
      </p:pic>
      <p:sp>
        <p:nvSpPr>
          <p:cNvPr id="11" name="Text Box 5"/>
          <p:cNvSpPr txBox="1">
            <a:spLocks noChangeArrowheads="1"/>
          </p:cNvSpPr>
          <p:nvPr/>
        </p:nvSpPr>
        <p:spPr bwMode="auto">
          <a:xfrm>
            <a:off x="7161823" y="2336584"/>
            <a:ext cx="825868"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altLang="zh-CN" sz="6000" dirty="0">
                <a:solidFill>
                  <a:srgbClr val="00AEEF"/>
                </a:solidFill>
                <a:latin typeface="Arial Black"/>
                <a:cs typeface="Arial Black"/>
              </a:rPr>
              <a:t>O</a:t>
            </a:r>
            <a:endParaRPr lang="en-US" sz="6000" dirty="0">
              <a:solidFill>
                <a:srgbClr val="00AEEF"/>
              </a:solidFill>
              <a:latin typeface="Arial Narrow" panose="020B0606020202030204" pitchFamily="34" charset="0"/>
              <a:ea typeface="SimHei" panose="02010609060101010101" pitchFamily="49" charset="-122"/>
              <a:cs typeface="SimSun"/>
              <a:sym typeface="Arial Narrow" panose="020B0606020202030204" pitchFamily="34" charset="0"/>
            </a:endParaRPr>
          </a:p>
          <a:p>
            <a:pPr algn="ctr" fontAlgn="base">
              <a:lnSpc>
                <a:spcPct val="80000"/>
              </a:lnSpc>
              <a:spcBef>
                <a:spcPct val="0"/>
              </a:spcBef>
              <a:spcAft>
                <a:spcPct val="0"/>
              </a:spcAft>
              <a:defRPr/>
            </a:pPr>
            <a:r>
              <a:rPr lang="en-US" sz="1400"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氧气</a:t>
            </a:r>
            <a:endParaRPr lang="zh-CN" sz="2400" b="0"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9" name="Rectangle 15"/>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细菌：生长条件</a:t>
            </a: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52226" name="Rectangle 4"/>
          <p:cNvSpPr>
            <a:spLocks noGrp="1" noChangeArrowheads="1"/>
          </p:cNvSpPr>
          <p:nvPr>
            <p:ph idx="1"/>
          </p:nvPr>
        </p:nvSpPr>
        <p:spPr>
          <a:xfrm>
            <a:off x="409575" y="1143000"/>
            <a:ext cx="5662041"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水分：</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细菌在水分较高的食品中会生长得很好。</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a</a:t>
            </a:r>
            <a:r>
              <a:rPr lang="en-US" sz="1400"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w</a:t>
            </a: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 = 水分活度；食品中可供细菌生长所用的水份含量。</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altLang="zh-CN"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a</a:t>
            </a:r>
            <a:r>
              <a:rPr lang="en-US" sz="1400"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w </a:t>
            </a:r>
            <a:r>
              <a:rPr lang="en-US" dirty="0" err="1">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的范围是</a:t>
            </a: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 0.0 至 1.0。</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水的水分活度为 1.0。</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52230" name="Text Box 16"/>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2-18</a:t>
            </a:r>
          </a:p>
        </p:txBody>
      </p:sp>
      <p:pic>
        <p:nvPicPr>
          <p:cNvPr id="9"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143110" t="-7172" r="-143110" b="-98394"/>
          <a:stretch/>
        </p:blipFill>
        <p:spPr>
          <a:xfrm>
            <a:off x="6523038" y="1243013"/>
            <a:ext cx="2103437" cy="2103120"/>
          </a:xfrm>
          <a:ln w="3175">
            <a:solidFill>
              <a:schemeClr val="tx1"/>
            </a:solidFill>
          </a:ln>
        </p:spPr>
      </p:pic>
      <p:sp>
        <p:nvSpPr>
          <p:cNvPr id="11" name="Text Box 5"/>
          <p:cNvSpPr txBox="1">
            <a:spLocks noChangeArrowheads="1"/>
          </p:cNvSpPr>
          <p:nvPr/>
        </p:nvSpPr>
        <p:spPr bwMode="auto">
          <a:xfrm>
            <a:off x="7119344" y="2339485"/>
            <a:ext cx="910827" cy="1003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txBody>
          <a:bodyPr wrap="none">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lgn="ctr">
              <a:lnSpc>
                <a:spcPct val="80000"/>
              </a:lnSpc>
              <a:defRPr/>
            </a:pPr>
            <a:r>
              <a:rPr lang="en-US" altLang="zh-CN" sz="6000" dirty="0">
                <a:solidFill>
                  <a:srgbClr val="00AEEF"/>
                </a:solidFill>
                <a:latin typeface="Arial Black"/>
                <a:cs typeface="Arial Black"/>
              </a:rPr>
              <a:t>M</a:t>
            </a:r>
            <a:endParaRPr lang="en-US" sz="6000" dirty="0">
              <a:solidFill>
                <a:srgbClr val="00AEEF"/>
              </a:solidFill>
              <a:latin typeface="Arial Narrow" panose="020B0606020202030204" pitchFamily="34" charset="0"/>
              <a:ea typeface="SimHei" panose="02010609060101010101" pitchFamily="49" charset="-122"/>
              <a:cs typeface="SimSun"/>
              <a:sym typeface="Arial Narrow" panose="020B0606020202030204" pitchFamily="34" charset="0"/>
            </a:endParaRPr>
          </a:p>
          <a:p>
            <a:pPr algn="ctr" fontAlgn="base">
              <a:lnSpc>
                <a:spcPct val="80000"/>
              </a:lnSpc>
              <a:spcBef>
                <a:spcPct val="0"/>
              </a:spcBef>
              <a:spcAft>
                <a:spcPct val="0"/>
              </a:spcAft>
              <a:defRPr/>
            </a:pPr>
            <a:r>
              <a:rPr lang="en-US" sz="1400"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水份</a:t>
            </a:r>
            <a:endParaRPr lang="zh-CN" sz="2400" b="0"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2" name="Rectangle 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控制胖汤姆 (FAT TOM) 条件</a:t>
            </a:r>
          </a:p>
        </p:txBody>
      </p:sp>
      <p:sp>
        <p:nvSpPr>
          <p:cNvPr id="53253" name="Rectangle 4"/>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您可以控制的条件：</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温度</a:t>
            </a:r>
          </a:p>
          <a:p>
            <a:pPr marL="694944" lvl="2"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让 TCS 食品处于危险温度带范围之外。</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时间</a:t>
            </a: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限制 TCS </a:t>
            </a: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食品在危险温度带内停留的</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时间</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Arial" charset="0"/>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 </a:t>
            </a:r>
          </a:p>
        </p:txBody>
      </p:sp>
      <p:sp>
        <p:nvSpPr>
          <p:cNvPr id="53254" name="Text Box 2053"/>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2-19</a:t>
            </a:r>
          </a:p>
        </p:txBody>
      </p:sp>
      <p:sp>
        <p:nvSpPr>
          <p:cNvPr id="12" name="Rectangle 12"/>
          <p:cNvSpPr>
            <a:spLocks noChangeArrowheads="1"/>
          </p:cNvSpPr>
          <p:nvPr/>
        </p:nvSpPr>
        <p:spPr bwMode="auto">
          <a:xfrm>
            <a:off x="6746875" y="2176969"/>
            <a:ext cx="1541463" cy="5847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fontAlgn="base">
              <a:spcBef>
                <a:spcPct val="0"/>
              </a:spcBef>
              <a:spcAft>
                <a:spcPct val="0"/>
              </a:spcAft>
            </a:pPr>
            <a:endParaRPr lang="en-US" sz="3200" b="1" dirty="0">
              <a:solidFill>
                <a:srgbClr val="FFFFFF"/>
              </a:solidFill>
              <a:latin typeface="Arial Narrow" panose="020B0606020202030204" pitchFamily="34" charset="0"/>
              <a:ea typeface="SimHei" panose="02010609060101010101" pitchFamily="49" charset="-122"/>
              <a:sym typeface="Arial Narrow" panose="020B0606020202030204" pitchFamily="34" charset="0"/>
            </a:endParaRPr>
          </a:p>
        </p:txBody>
      </p:sp>
      <p:pic>
        <p:nvPicPr>
          <p:cNvPr id="14"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391028" t="-9287" r="-392832" b="-101768"/>
          <a:stretch/>
        </p:blipFill>
        <p:spPr>
          <a:xfrm>
            <a:off x="6523038" y="1243013"/>
            <a:ext cx="2103437" cy="2103120"/>
          </a:xfrm>
          <a:ln w="3175">
            <a:solidFill>
              <a:schemeClr val="tx1"/>
            </a:solidFill>
          </a:ln>
        </p:spPr>
      </p:pic>
      <p:pic>
        <p:nvPicPr>
          <p:cNvPr id="15" name="Picture 14"/>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123907" y="2384267"/>
            <a:ext cx="889000" cy="8890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6" name="Rectangle 2060"/>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引发食源性疾病的主要细菌</a:t>
            </a:r>
          </a:p>
        </p:txBody>
      </p:sp>
      <p:sp>
        <p:nvSpPr>
          <p:cNvPr id="54274" name="Rectangle 3"/>
          <p:cNvSpPr>
            <a:spLocks noGrp="1" noChangeArrowheads="1"/>
          </p:cNvSpPr>
          <p:nvPr>
            <p:ph idx="1"/>
          </p:nvPr>
        </p:nvSpPr>
        <p:spPr/>
        <p:txBody>
          <a:bodyPr/>
          <a:lstStyle/>
          <a:p>
            <a:pPr marL="0" indent="0" eaLnBrk="1" hangingPunct="1">
              <a:lnSpc>
                <a:spcPct val="100000"/>
              </a:lnSpc>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FDA 确定有四种类型的细菌可导致严重的疾病并且具有很强的传染性：</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伤寒</a:t>
            </a:r>
            <a:r>
              <a:rPr lang="en-US" i="1" dirty="0">
                <a:latin typeface="Arial Narrow" panose="020B0606020202030204" pitchFamily="34" charset="0"/>
                <a:ea typeface="SimHei" panose="02010609060101010101" pitchFamily="49" charset="-122"/>
                <a:cs typeface="SimSun"/>
                <a:sym typeface="Arial Narrow" panose="020B0606020202030204" pitchFamily="34" charset="0"/>
              </a:rPr>
              <a:t>沙门氏菌</a:t>
            </a:r>
          </a:p>
          <a:p>
            <a:pPr lvl="1" eaLnBrk="1" hangingPunct="1">
              <a:defRPr/>
            </a:pP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非伤寒</a:t>
            </a:r>
            <a:r>
              <a:rPr lang="en-US" i="1"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沙门氏菌</a:t>
            </a:r>
          </a:p>
          <a:p>
            <a:pPr lvl="1" eaLnBrk="1" hangingPunct="1">
              <a:defRPr/>
            </a:pPr>
            <a:r>
              <a:rPr lang="en-US" i="1" dirty="0">
                <a:latin typeface="Arial Narrow" panose="020B0606020202030204" pitchFamily="34" charset="0"/>
                <a:ea typeface="SimHei" panose="02010609060101010101" pitchFamily="49" charset="-122"/>
                <a:cs typeface="SimSun"/>
                <a:sym typeface="Arial Narrow" panose="020B0606020202030204" pitchFamily="34" charset="0"/>
              </a:rPr>
              <a:t>志贺氏菌</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产志贺毒素</a:t>
            </a:r>
            <a:r>
              <a:rPr lang="en-US" i="1" dirty="0">
                <a:latin typeface="Arial Narrow" panose="020B0606020202030204" pitchFamily="34" charset="0"/>
                <a:ea typeface="SimHei" panose="02010609060101010101" pitchFamily="49" charset="-122"/>
                <a:cs typeface="SimSun"/>
                <a:sym typeface="Arial Narrow" panose="020B0606020202030204" pitchFamily="34" charset="0"/>
              </a:rPr>
              <a:t>大肠杆菌</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(STEC)</a:t>
            </a:r>
          </a:p>
          <a:p>
            <a:pPr marL="0" lvl="1" indent="0" eaLnBrk="1" hangingPunct="1">
              <a:spcBef>
                <a:spcPct val="100000"/>
              </a:spcBef>
              <a:buClr>
                <a:srgbClr val="009DDC"/>
              </a:buClr>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患有这些细菌所致疾病的食品操作者，不得带病在食品服务机构中工作。</a:t>
            </a:r>
          </a:p>
          <a:p>
            <a:pPr marL="0" lvl="1" indent="0" eaLnBrk="1" hangingPunct="1">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54275" name="Text Box 205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2-20</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3" name="Rectangle 3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引发食源性疾病的主要细菌 </a:t>
            </a:r>
          </a:p>
        </p:txBody>
      </p:sp>
      <p:sp>
        <p:nvSpPr>
          <p:cNvPr id="5531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2-21</a:t>
            </a:r>
          </a:p>
        </p:txBody>
      </p:sp>
      <p:sp>
        <p:nvSpPr>
          <p:cNvPr id="115731" name="Rectangle 3"/>
          <p:cNvSpPr>
            <a:spLocks noChangeArrowheads="1"/>
          </p:cNvSpPr>
          <p:nvPr/>
        </p:nvSpPr>
        <p:spPr bwMode="auto">
          <a:xfrm>
            <a:off x="2574925" y="1165098"/>
            <a:ext cx="656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1144588" algn="l"/>
              </a:tabLst>
            </a:pPr>
            <a:r>
              <a:rPr lang="en-US" sz="2400" dirty="0" err="1">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细菌：</a:t>
            </a:r>
            <a:r>
              <a:rPr lang="en-US" sz="2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伤寒</a:t>
            </a:r>
            <a:r>
              <a:rPr lang="en-US" sz="2200" i="1"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沙门氏菌</a:t>
            </a:r>
            <a:endPar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a:tabLst>
                <a:tab pos="1144588" algn="l"/>
              </a:tabLst>
            </a:pPr>
            <a:r>
              <a:rPr lang="en-US" sz="2400" dirty="0" err="1">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来源：</a:t>
            </a:r>
            <a:r>
              <a:rPr lang="en-US" sz="2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人员</a:t>
            </a:r>
            <a:endPar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graphicFrame>
        <p:nvGraphicFramePr>
          <p:cNvPr id="11" name="Group 3">
            <a:extLst>
              <a:ext uri="{FF2B5EF4-FFF2-40B4-BE49-F238E27FC236}">
                <a16:creationId xmlns:a16="http://schemas.microsoft.com/office/drawing/2014/main" id="{9882AAEF-48B5-4C13-923E-C1EFAC6DB373}"/>
              </a:ext>
            </a:extLst>
          </p:cNvPr>
          <p:cNvGraphicFramePr>
            <a:graphicFrameLocks/>
          </p:cNvGraphicFramePr>
          <p:nvPr>
            <p:extLst>
              <p:ext uri="{D42A27DB-BD31-4B8C-83A1-F6EECF244321}">
                <p14:modId xmlns:p14="http://schemas.microsoft.com/office/powerpoint/2010/main" val="3718553927"/>
              </p:ext>
            </p:extLst>
          </p:nvPr>
        </p:nvGraphicFramePr>
        <p:xfrm>
          <a:off x="650876" y="2317521"/>
          <a:ext cx="8056562" cy="4261272"/>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与细菌相关的食品</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预防措施</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即食食物</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饮料</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禁止被诊断为因伤寒</a:t>
                      </a:r>
                      <a:r>
                        <a:rPr lang="en-US" sz="2200" i="1" kern="1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沙门氏菌</a:t>
                      </a:r>
                      <a:r>
                        <a:rPr lang="en-US" sz="2200" kern="1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致病的食品操作者进入餐饮</a:t>
                      </a: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
                      </a:r>
                      <a:b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br>
                      <a:r>
                        <a:rPr lang="en-US" sz="2200" kern="1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机构</a:t>
                      </a: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洗手。</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将食品烹制到最低中心温度。</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9" name="Picture Placeholder 4"/>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285750" y="992819"/>
            <a:ext cx="2101850" cy="1092200"/>
          </a:xfr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13" name="Rectangle 3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引发食源性疾病的主要细菌 </a:t>
            </a:r>
          </a:p>
        </p:txBody>
      </p:sp>
      <p:sp>
        <p:nvSpPr>
          <p:cNvPr id="5531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2-22</a:t>
            </a:r>
          </a:p>
        </p:txBody>
      </p:sp>
      <p:graphicFrame>
        <p:nvGraphicFramePr>
          <p:cNvPr id="10" name="Group 3">
            <a:extLst>
              <a:ext uri="{FF2B5EF4-FFF2-40B4-BE49-F238E27FC236}">
                <a16:creationId xmlns:a16="http://schemas.microsoft.com/office/drawing/2014/main" id="{236AA003-75AA-43BE-9827-80D26FCBF22F}"/>
              </a:ext>
            </a:extLst>
          </p:cNvPr>
          <p:cNvGraphicFramePr>
            <a:graphicFrameLocks/>
          </p:cNvGraphicFramePr>
          <p:nvPr>
            <p:extLst>
              <p:ext uri="{D42A27DB-BD31-4B8C-83A1-F6EECF244321}">
                <p14:modId xmlns:p14="http://schemas.microsoft.com/office/powerpoint/2010/main" val="1381075097"/>
              </p:ext>
            </p:extLst>
          </p:nvPr>
        </p:nvGraphicFramePr>
        <p:xfrm>
          <a:off x="650876" y="2317521"/>
          <a:ext cx="8056562" cy="4261272"/>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与细菌相关的食品</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预防措施</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禽肉和蛋类</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肉类</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牛奶和乳制品</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果蔬</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将禽肉和蛋类烹制到最低中心温度。</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防止在禽肉与即食食物之间发生交叉污染。</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禁止有呕吐或腹泻症状并且被诊断为因非伤寒</a:t>
                      </a:r>
                      <a:r>
                        <a:rPr lang="en-US" sz="2200" i="1"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沙门氏菌</a:t>
                      </a: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致病的食品操作者进入餐饮机构。</a:t>
                      </a:r>
                      <a:endParaRPr lang="zh-CN" sz="2200" i="1"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11" name="Picture Placeholder 2"/>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285750" y="992819"/>
            <a:ext cx="2101850" cy="1092200"/>
          </a:xfrm>
        </p:spPr>
      </p:pic>
      <p:sp>
        <p:nvSpPr>
          <p:cNvPr id="7" name="Rectangle 3"/>
          <p:cNvSpPr>
            <a:spLocks noChangeArrowheads="1"/>
          </p:cNvSpPr>
          <p:nvPr/>
        </p:nvSpPr>
        <p:spPr bwMode="auto">
          <a:xfrm>
            <a:off x="2574925" y="1165098"/>
            <a:ext cx="656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1144588" algn="l"/>
              </a:tabLst>
            </a:pPr>
            <a:r>
              <a:rPr lang="en-US" sz="2400" dirty="0" err="1">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细菌：</a:t>
            </a:r>
            <a:r>
              <a:rPr lang="en-US" sz="2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非伤寒</a:t>
            </a:r>
            <a:r>
              <a:rPr lang="en-US" sz="2200" i="1"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沙门氏菌</a:t>
            </a:r>
            <a:endPar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a:tabLst>
                <a:tab pos="1144588" algn="l"/>
              </a:tabLst>
            </a:pPr>
            <a:r>
              <a:rPr lang="en-US" sz="2400" dirty="0" err="1">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来源：</a:t>
            </a:r>
            <a:r>
              <a:rPr lang="en-US" sz="2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家畜、人</a:t>
            </a:r>
            <a:endParaRPr lang="zh-CN"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Tree>
    <p:extLst>
      <p:ext uri="{BB962C8B-B14F-4D97-AF65-F5344CB8AC3E}">
        <p14:creationId xmlns:p14="http://schemas.microsoft.com/office/powerpoint/2010/main" val="3447842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33"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2-23</a:t>
            </a:r>
          </a:p>
        </p:txBody>
      </p:sp>
      <p:sp>
        <p:nvSpPr>
          <p:cNvPr id="56334" name="Rectangle 3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引发食源性疾病的主要细菌 </a:t>
            </a:r>
          </a:p>
        </p:txBody>
      </p:sp>
      <p:graphicFrame>
        <p:nvGraphicFramePr>
          <p:cNvPr id="10" name="Group 3">
            <a:extLst>
              <a:ext uri="{FF2B5EF4-FFF2-40B4-BE49-F238E27FC236}">
                <a16:creationId xmlns:a16="http://schemas.microsoft.com/office/drawing/2014/main" id="{69869F49-FFD3-488B-B5F8-7DD0C8BBCEF7}"/>
              </a:ext>
            </a:extLst>
          </p:cNvPr>
          <p:cNvGraphicFramePr>
            <a:graphicFrameLocks/>
          </p:cNvGraphicFramePr>
          <p:nvPr>
            <p:extLst>
              <p:ext uri="{D42A27DB-BD31-4B8C-83A1-F6EECF244321}">
                <p14:modId xmlns:p14="http://schemas.microsoft.com/office/powerpoint/2010/main" val="3470529747"/>
              </p:ext>
            </p:extLst>
          </p:nvPr>
        </p:nvGraphicFramePr>
        <p:xfrm>
          <a:off x="650876" y="2317521"/>
          <a:ext cx="8056562" cy="4261272"/>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与细菌相关的食品</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预防措施</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容易被手污染的食品，例如包含 TCS 食品（土豆、金枪鱼、虾、通心面和鸡肉）的沙拉</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接触过受污染的水的食品</a:t>
                      </a: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a:t>
                      </a:r>
                      <a:b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br>
                      <a:r>
                        <a:rPr lang="en-US" sz="2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例如果蔬</a:t>
                      </a:r>
                      <a:endPar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禁止有腹泻症状并被诊断为因</a:t>
                      </a:r>
                      <a:r>
                        <a:rPr lang="en-US" sz="2200" i="1"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志贺氏菌</a:t>
                      </a: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而致病的食品操作者进入餐饮机构。 </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洗手。</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控制餐饮机构内部和外部的</a:t>
                      </a: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
                      </a:r>
                      <a:b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br>
                      <a:r>
                        <a:rPr lang="en-US" sz="2200" kern="1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苍蝇</a:t>
                      </a: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9" name="Picture Placeholder 3"/>
          <p:cNvPicPr>
            <a:picLocks noGrp="1" noChangeAspect="1"/>
          </p:cNvPicPr>
          <p:nvPr>
            <p:ph type="pic" sz="quarter" idx="12"/>
          </p:nvPr>
        </p:nvPicPr>
        <p:blipFill>
          <a:blip r:embed="rId3">
            <a:extLst>
              <a:ext uri="{28A0092B-C50C-407E-A947-70E740481C1C}">
                <a14:useLocalDpi xmlns:a14="http://schemas.microsoft.com/office/drawing/2010/main"/>
              </a:ext>
            </a:extLst>
          </a:blip>
          <a:stretch>
            <a:fillRect/>
          </a:stretch>
        </p:blipFill>
        <p:spPr>
          <a:xfrm>
            <a:off x="285750" y="993656"/>
            <a:ext cx="2101850" cy="1090525"/>
          </a:xfrm>
        </p:spPr>
      </p:pic>
      <p:sp>
        <p:nvSpPr>
          <p:cNvPr id="7" name="Rectangle 3"/>
          <p:cNvSpPr>
            <a:spLocks noChangeArrowheads="1"/>
          </p:cNvSpPr>
          <p:nvPr/>
        </p:nvSpPr>
        <p:spPr bwMode="auto">
          <a:xfrm>
            <a:off x="2574925" y="1165098"/>
            <a:ext cx="656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1144588" algn="l"/>
              </a:tabLst>
            </a:pPr>
            <a:r>
              <a:rPr lang="en-US" sz="2400" dirty="0" err="1">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细菌：</a:t>
            </a:r>
            <a:r>
              <a:rPr lang="en-US" sz="2200" i="1"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志贺氏菌</a:t>
            </a: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 </a:t>
            </a:r>
          </a:p>
          <a:p>
            <a:pPr>
              <a:tabLst>
                <a:tab pos="1144588" algn="l"/>
              </a:tabLst>
            </a:pPr>
            <a:r>
              <a:rPr lang="en-US" sz="2400" dirty="0" err="1">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来源：</a:t>
            </a:r>
            <a:r>
              <a:rPr lang="en-US" sz="2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人类粪便</a:t>
            </a:r>
            <a:endParaRPr lang="zh-CN"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60"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2-24</a:t>
            </a:r>
          </a:p>
        </p:txBody>
      </p:sp>
      <p:sp>
        <p:nvSpPr>
          <p:cNvPr id="57361" name="Rectangle 3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引发食源性疾病的主要细菌 </a:t>
            </a:r>
          </a:p>
        </p:txBody>
      </p:sp>
      <p:sp>
        <p:nvSpPr>
          <p:cNvPr id="4" name="Rectangle 3"/>
          <p:cNvSpPr/>
          <p:nvPr/>
        </p:nvSpPr>
        <p:spPr>
          <a:xfrm>
            <a:off x="2571661" y="932526"/>
            <a:ext cx="6803901" cy="1169551"/>
          </a:xfrm>
          <a:prstGeom prst="rect">
            <a:avLst/>
          </a:prstGeom>
        </p:spPr>
        <p:txBody>
          <a:bodyPr wrap="square">
            <a:spAutoFit/>
          </a:bodyPr>
          <a:lstStyle/>
          <a:p>
            <a:pPr>
              <a:tabLst>
                <a:tab pos="1144588" algn="l"/>
              </a:tabLst>
              <a:defRPr/>
            </a:pPr>
            <a:r>
              <a:rPr lang="en-US" sz="2400" dirty="0" err="1">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细菌：</a:t>
            </a:r>
            <a:r>
              <a:rPr lang="en-US" sz="2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产志贺毒素</a:t>
            </a:r>
            <a:r>
              <a:rPr lang="en-US" sz="2200" i="1"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大肠杆菌</a:t>
            </a:r>
            <a:r>
              <a:rPr lang="en-US" sz="2200" i="1"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 </a:t>
            </a: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(STEC)，</a:t>
            </a:r>
            <a:b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br>
            <a:r>
              <a:rPr lang="en-US" sz="2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也称为</a:t>
            </a:r>
            <a:r>
              <a:rPr lang="en-US" sz="2200" i="1"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大肠杆菌</a:t>
            </a:r>
            <a:endParaRPr lang="en-US" sz="2200" i="1"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a:tabLst>
                <a:tab pos="1144588" algn="l"/>
              </a:tabLst>
              <a:defRPr/>
            </a:pPr>
            <a:r>
              <a:rPr lang="en-US" sz="2400" dirty="0" err="1">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来源：</a:t>
            </a:r>
            <a:r>
              <a:rPr lang="en-US" sz="2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牛的肠道；受感染的人士</a:t>
            </a:r>
            <a:endPar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graphicFrame>
        <p:nvGraphicFramePr>
          <p:cNvPr id="10" name="Group 3">
            <a:extLst>
              <a:ext uri="{FF2B5EF4-FFF2-40B4-BE49-F238E27FC236}">
                <a16:creationId xmlns:a16="http://schemas.microsoft.com/office/drawing/2014/main" id="{725ADB1D-6498-4F99-96DF-0981E0DFC7E4}"/>
              </a:ext>
            </a:extLst>
          </p:cNvPr>
          <p:cNvGraphicFramePr>
            <a:graphicFrameLocks/>
          </p:cNvGraphicFramePr>
          <p:nvPr>
            <p:extLst>
              <p:ext uri="{D42A27DB-BD31-4B8C-83A1-F6EECF244321}">
                <p14:modId xmlns:p14="http://schemas.microsoft.com/office/powerpoint/2010/main" val="83173018"/>
              </p:ext>
            </p:extLst>
          </p:nvPr>
        </p:nvGraphicFramePr>
        <p:xfrm>
          <a:off x="650876" y="2317521"/>
          <a:ext cx="8056562" cy="3863823"/>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与细菌相关的食品</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预防措施</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151180">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生的和未煮熟的碎牛肉</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受污染的果蔬</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禁止有腹泻症状并且被诊断为因这种细菌致病的食品操作者进入餐饮机构。</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将食品（特别是碎牛肉）烹制到最低中心温度。</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从信誉良好的合格供应商处采购果蔬。</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防止生肉与即食食物之间发生交叉污染。</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11" name="Picture 29" descr="ess02_15_REV2"/>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a:ext>
            </a:extLst>
          </a:blip>
          <a:srcRect/>
          <a:stretch>
            <a:fillRect/>
          </a:stretch>
        </p:blipFill>
        <p:spPr bwMode="auto">
          <a:xfrm>
            <a:off x="377826" y="968213"/>
            <a:ext cx="1974850" cy="1141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病毒：基本特征</a:t>
            </a:r>
          </a:p>
        </p:txBody>
      </p:sp>
      <p:sp>
        <p:nvSpPr>
          <p:cNvPr id="58371"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地点：</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由人类和动物携带</a:t>
            </a: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需要依赖活宿主才能生长</a:t>
            </a: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不会在食品中生长</a:t>
            </a: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可通过食品传播，并在食品中保持其传染的功能</a:t>
            </a: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来源：</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食品、水或任何受到污染的接触面</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通常通过粪-口途径发生</a:t>
            </a:r>
          </a:p>
          <a:p>
            <a:pPr marL="571500" lvl="1" indent="-457200" eaLnBrk="1" hangingPunct="1">
              <a:buFont typeface="Wingdings" charset="0"/>
              <a:buNone/>
              <a:defRPr/>
            </a:pPr>
            <a:endParaRPr lang="zh-CN" sz="2000"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58373"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2-25</a:t>
            </a:r>
          </a:p>
        </p:txBody>
      </p:sp>
      <p:pic>
        <p:nvPicPr>
          <p:cNvPr id="7" name="Picture 6" descr="6e_c02_06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食源性疾病的代价</a:t>
            </a:r>
          </a:p>
        </p:txBody>
      </p:sp>
      <p:sp>
        <p:nvSpPr>
          <p:cNvPr id="17416"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餐饮机构为食源性疾病付出的代价：</a:t>
            </a:r>
          </a:p>
        </p:txBody>
      </p:sp>
      <p:sp>
        <p:nvSpPr>
          <p:cNvPr id="16" name="Picture Placeholder 15"/>
          <p:cNvSpPr>
            <a:spLocks noGrp="1"/>
          </p:cNvSpPr>
          <p:nvPr>
            <p:ph type="pic" sz="quarter" idx="13"/>
          </p:nvPr>
        </p:nvSpPr>
        <p:spPr/>
      </p:sp>
      <p:sp>
        <p:nvSpPr>
          <p:cNvPr id="15" name="Picture Placeholder 14"/>
          <p:cNvSpPr>
            <a:spLocks noGrp="1"/>
          </p:cNvSpPr>
          <p:nvPr>
            <p:ph type="pic" sz="quarter" idx="12"/>
          </p:nvPr>
        </p:nvSpPr>
        <p:spPr/>
      </p:sp>
      <p:sp>
        <p:nvSpPr>
          <p:cNvPr id="24" name="Picture Placeholder 23"/>
          <p:cNvSpPr>
            <a:spLocks noGrp="1"/>
          </p:cNvSpPr>
          <p:nvPr>
            <p:ph type="pic" sz="quarter" idx="22"/>
          </p:nvPr>
        </p:nvSpPr>
        <p:spPr/>
      </p:sp>
      <p:sp>
        <p:nvSpPr>
          <p:cNvPr id="25" name="Picture Placeholder 24"/>
          <p:cNvSpPr>
            <a:spLocks noGrp="1"/>
          </p:cNvSpPr>
          <p:nvPr>
            <p:ph type="pic" sz="quarter" idx="23"/>
          </p:nvPr>
        </p:nvSpPr>
        <p:spPr/>
      </p:sp>
      <p:sp>
        <p:nvSpPr>
          <p:cNvPr id="17411"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1-5</a:t>
            </a:r>
          </a:p>
        </p:txBody>
      </p:sp>
      <p:sp>
        <p:nvSpPr>
          <p:cNvPr id="34" name="Text Placeholder 5"/>
          <p:cNvSpPr>
            <a:spLocks noGrp="1"/>
          </p:cNvSpPr>
          <p:nvPr>
            <p:ph type="body" sz="quarter" idx="18"/>
          </p:nvPr>
        </p:nvSpPr>
        <p:spPr>
          <a:xfrm>
            <a:off x="4755700" y="3480714"/>
            <a:ext cx="2723578"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声誉受损</a:t>
            </a:r>
          </a:p>
        </p:txBody>
      </p:sp>
      <p:sp>
        <p:nvSpPr>
          <p:cNvPr id="35" name="Text Placeholder 3"/>
          <p:cNvSpPr>
            <a:spLocks noGrp="1"/>
          </p:cNvSpPr>
          <p:nvPr>
            <p:ph type="body" sz="quarter" idx="17"/>
          </p:nvPr>
        </p:nvSpPr>
        <p:spPr>
          <a:xfrm>
            <a:off x="1544343" y="3480714"/>
            <a:ext cx="2832223"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顾客流失，销售额减少</a:t>
            </a:r>
          </a:p>
        </p:txBody>
      </p:sp>
      <p:sp>
        <p:nvSpPr>
          <p:cNvPr id="36" name="Text Placeholder 6"/>
          <p:cNvSpPr>
            <a:spLocks noGrp="1"/>
          </p:cNvSpPr>
          <p:nvPr>
            <p:ph type="body" sz="quarter" idx="19"/>
          </p:nvPr>
        </p:nvSpPr>
        <p:spPr>
          <a:xfrm>
            <a:off x="4755700" y="5813572"/>
            <a:ext cx="2723578"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员工士气低落</a:t>
            </a:r>
          </a:p>
        </p:txBody>
      </p:sp>
      <p:sp>
        <p:nvSpPr>
          <p:cNvPr id="37" name="Text Placeholder 7"/>
          <p:cNvSpPr>
            <a:spLocks noGrp="1"/>
          </p:cNvSpPr>
          <p:nvPr>
            <p:ph type="body" sz="quarter" idx="20"/>
          </p:nvPr>
        </p:nvSpPr>
        <p:spPr>
          <a:xfrm>
            <a:off x="1593719" y="5813572"/>
            <a:ext cx="2723578"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媒体的负面曝光</a:t>
            </a:r>
          </a:p>
        </p:txBody>
      </p:sp>
      <p:pic>
        <p:nvPicPr>
          <p:cNvPr id="38" name="Picture Placeholder 17413"/>
          <p:cNvPicPr>
            <a:picLocks noChangeAspect="1"/>
          </p:cNvPicPr>
          <p:nvPr/>
        </p:nvPicPr>
        <p:blipFill rotWithShape="1">
          <a:blip r:embed="rId3" cstate="screen">
            <a:extLst>
              <a:ext uri="{28A0092B-C50C-407E-A947-70E740481C1C}">
                <a14:useLocalDpi xmlns:a14="http://schemas.microsoft.com/office/drawing/2010/main"/>
              </a:ext>
            </a:extLst>
          </a:blip>
          <a:srcRect l="39208" t="43759" r="40243" b="43829"/>
          <a:stretch/>
        </p:blipFill>
        <p:spPr bwMode="auto">
          <a:xfrm>
            <a:off x="5068571" y="4094551"/>
            <a:ext cx="2093912" cy="1636161"/>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39" name="Picture Placeholder 2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bwMode="auto">
          <a:xfrm>
            <a:off x="1921731" y="1761449"/>
            <a:ext cx="2083204"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40" name="Picture Placeholder 17407"/>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5075851" y="1761449"/>
            <a:ext cx="2079349" cy="1636160"/>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41" name="Picture Placeholder 17412"/>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1921732" y="4094551"/>
            <a:ext cx="2083202" cy="1645274"/>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病毒：基本特征</a:t>
            </a:r>
          </a:p>
        </p:txBody>
      </p:sp>
      <p:sp>
        <p:nvSpPr>
          <p:cNvPr id="59395"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破坏：</a:t>
            </a:r>
          </a:p>
          <a:p>
            <a:pPr lvl="1" eaLnBrk="1" hangingPunct="1">
              <a:defRPr/>
            </a:pPr>
            <a:r>
              <a:rPr lang="zh-CN" altLang="zh-CN" dirty="0">
                <a:latin typeface="Arial Narrow" charset="0"/>
                <a:ea typeface="黑体" panose="02010609060101010101" pitchFamily="49" charset="-122"/>
              </a:rPr>
              <a:t>部分病毒，如甲型肝炎病毒，在正常的烹调温度下也能够存活</a:t>
            </a:r>
            <a:endParaRPr lang="en-US" dirty="0">
              <a:latin typeface="Arial Narrow" panose="020B0606020202030204" pitchFamily="34" charset="0"/>
              <a:ea typeface="SimHei" panose="02010609060101010101" pitchFamily="49" charset="-122"/>
              <a:cs typeface="SimSun"/>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在加工食品和接触食品接触面时必须保持良好的个人卫生习惯</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迅速去除和清理呕吐物非常重要</a:t>
            </a:r>
          </a:p>
          <a:p>
            <a:pPr marL="571500" lvl="1" indent="-457200" eaLnBrk="1" hangingPunct="1">
              <a:buFont typeface="Wingdings" charset="0"/>
              <a:buNone/>
              <a:defRPr/>
            </a:pPr>
            <a:endParaRPr lang="zh-CN" sz="2000"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p:txBody>
      </p:sp>
      <p:sp>
        <p:nvSpPr>
          <p:cNvPr id="59397" name="Text Box 1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2-26</a:t>
            </a:r>
          </a:p>
        </p:txBody>
      </p:sp>
      <p:pic>
        <p:nvPicPr>
          <p:cNvPr id="7" name="Picture 6" descr="6e_c02_06B.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20"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引发食源性疾病的主要病毒</a:t>
            </a:r>
          </a:p>
        </p:txBody>
      </p:sp>
      <p:sp>
        <p:nvSpPr>
          <p:cNvPr id="18434" name="Rectangle 3"/>
          <p:cNvSpPr>
            <a:spLocks noGrp="1" noChangeArrowheads="1"/>
          </p:cNvSpPr>
          <p:nvPr>
            <p:ph idx="1"/>
          </p:nvPr>
        </p:nvSpPr>
        <p:spPr>
          <a:xfrm>
            <a:off x="409575" y="1143000"/>
            <a:ext cx="8533257" cy="4983163"/>
          </a:xfrm>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FDA 已经确定了 2 种具有很强的传染性并且会导致严重疾病的病毒：</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甲型肝炎 </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诺瓦克病毒</a:t>
            </a:r>
          </a:p>
          <a:p>
            <a:pPr marL="114300" lvl="1" indent="0" eaLnBrk="1" hangingPunct="1">
              <a:buNone/>
              <a:defRPr/>
            </a:pPr>
            <a:endParaRPr lang="zh-CN" sz="2400" b="1" dirty="0">
              <a:solidFill>
                <a:srgbClr val="005CAB"/>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0" lvl="1" indent="0" eaLnBrk="1" hangingPunct="1">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食品操作者如果被诊断患有甲型肝炎或因诺瓦克病毒而致病，不得带病在餐饮机构工作。</a:t>
            </a:r>
          </a:p>
          <a:p>
            <a:pPr marL="114300" lvl="1" indent="0" eaLnBrk="1" hangingPunct="1">
              <a:buFont typeface="Wingdings" pitchFamily="2" charset="2"/>
              <a:buNone/>
              <a:defRPr/>
            </a:pPr>
            <a:endParaRPr lang="zh-CN"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60419" name="Text Box 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2-27</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2"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2-28</a:t>
            </a:r>
          </a:p>
        </p:txBody>
      </p:sp>
      <p:sp>
        <p:nvSpPr>
          <p:cNvPr id="61463" name="Rectangle 3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引发食源性疾病的主要病毒 </a:t>
            </a:r>
          </a:p>
        </p:txBody>
      </p:sp>
      <p:sp>
        <p:nvSpPr>
          <p:cNvPr id="128024" name="Rectangle 3"/>
          <p:cNvSpPr>
            <a:spLocks noChangeArrowheads="1"/>
          </p:cNvSpPr>
          <p:nvPr/>
        </p:nvSpPr>
        <p:spPr bwMode="auto">
          <a:xfrm>
            <a:off x="2995551" y="1148429"/>
            <a:ext cx="656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1025525" algn="l"/>
              </a:tabLst>
            </a:pPr>
            <a:r>
              <a:rPr lang="en-US" sz="2400" dirty="0" err="1">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病毒：</a:t>
            </a:r>
            <a:r>
              <a:rPr lang="en-US" sz="2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甲型肝炎</a:t>
            </a:r>
            <a:endPar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a:tabLst>
                <a:tab pos="1025525" algn="l"/>
              </a:tabLst>
            </a:pPr>
            <a:r>
              <a:rPr lang="en-US" sz="2400" dirty="0" err="1">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来源：</a:t>
            </a:r>
            <a:r>
              <a:rPr lang="en-US" sz="2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人类粪便</a:t>
            </a:r>
            <a:endPar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graphicFrame>
        <p:nvGraphicFramePr>
          <p:cNvPr id="11" name="Group 3">
            <a:extLst>
              <a:ext uri="{FF2B5EF4-FFF2-40B4-BE49-F238E27FC236}">
                <a16:creationId xmlns:a16="http://schemas.microsoft.com/office/drawing/2014/main" id="{C12CFFB1-0819-446A-9191-E14C010F09AE}"/>
              </a:ext>
            </a:extLst>
          </p:cNvPr>
          <p:cNvGraphicFramePr>
            <a:graphicFrameLocks/>
          </p:cNvGraphicFramePr>
          <p:nvPr>
            <p:extLst>
              <p:ext uri="{D42A27DB-BD31-4B8C-83A1-F6EECF244321}">
                <p14:modId xmlns:p14="http://schemas.microsoft.com/office/powerpoint/2010/main" val="2960818444"/>
              </p:ext>
            </p:extLst>
          </p:nvPr>
        </p:nvGraphicFramePr>
        <p:xfrm>
          <a:off x="650876" y="2317521"/>
          <a:ext cx="8056562" cy="3525495"/>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与病毒相关的食品</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预防措施</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2812852">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即食食物</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来自受污染水域的贝壳类海产</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禁止被诊断为罹患甲型肝炎的餐饮机构员工进入餐饮机构。</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禁止在七天内有过黄疸症状的餐饮机构员工进入餐饮机构。</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洗手。</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避免裸手接触即食食物。</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从信誉良好的合格供应商处采购贝壳类海产。</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10" name="Picture 9" descr="6e_c02_2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50" y="979402"/>
            <a:ext cx="20161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86" name="Text Box 3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2-29</a:t>
            </a:r>
          </a:p>
        </p:txBody>
      </p:sp>
      <p:sp>
        <p:nvSpPr>
          <p:cNvPr id="62487" name="Rectangle 3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引发食源性疾病的主要病毒 </a:t>
            </a:r>
          </a:p>
        </p:txBody>
      </p:sp>
      <p:graphicFrame>
        <p:nvGraphicFramePr>
          <p:cNvPr id="12" name="Group 3">
            <a:extLst>
              <a:ext uri="{FF2B5EF4-FFF2-40B4-BE49-F238E27FC236}">
                <a16:creationId xmlns:a16="http://schemas.microsoft.com/office/drawing/2014/main" id="{3610AE41-1EAC-4248-AF83-E10F405FAE38}"/>
              </a:ext>
            </a:extLst>
          </p:cNvPr>
          <p:cNvGraphicFramePr>
            <a:graphicFrameLocks/>
          </p:cNvGraphicFramePr>
          <p:nvPr>
            <p:extLst>
              <p:ext uri="{D42A27DB-BD31-4B8C-83A1-F6EECF244321}">
                <p14:modId xmlns:p14="http://schemas.microsoft.com/office/powerpoint/2010/main" val="518490419"/>
              </p:ext>
            </p:extLst>
          </p:nvPr>
        </p:nvGraphicFramePr>
        <p:xfrm>
          <a:off x="650876" y="2317521"/>
          <a:ext cx="8056562" cy="4261272"/>
        </p:xfrm>
        <a:graphic>
          <a:graphicData uri="http://schemas.openxmlformats.org/drawingml/2006/table">
            <a:tbl>
              <a:tblPr/>
              <a:tblGrid>
                <a:gridCol w="4091190">
                  <a:extLst>
                    <a:ext uri="{9D8B030D-6E8A-4147-A177-3AD203B41FA5}">
                      <a16:colId xmlns:a16="http://schemas.microsoft.com/office/drawing/2014/main" val="20000"/>
                    </a:ext>
                  </a:extLst>
                </a:gridCol>
                <a:gridCol w="3965372">
                  <a:extLst>
                    <a:ext uri="{9D8B030D-6E8A-4147-A177-3AD203B41FA5}">
                      <a16:colId xmlns:a16="http://schemas.microsoft.com/office/drawing/2014/main" val="20001"/>
                    </a:ext>
                  </a:extLst>
                </a:gridCol>
              </a:tblGrid>
              <a:tr h="712643">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与病毒相关的食品</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tc>
                  <a:txBody>
                    <a:bodyPr/>
                    <a:lstStyle/>
                    <a:p>
                      <a:pPr marL="0" marR="0" lvl="0" indent="0" algn="l" defTabSz="914400" rtl="0" eaLnBrk="1" fontAlgn="base" latinLnBrk="0" hangingPunct="1">
                        <a:lnSpc>
                          <a:spcPct val="100000"/>
                        </a:lnSpc>
                        <a:spcBef>
                          <a:spcPts val="600"/>
                        </a:spcBef>
                        <a:spcAft>
                          <a:spcPts val="600"/>
                        </a:spcAft>
                        <a:buClr>
                          <a:srgbClr val="009DDC"/>
                        </a:buClr>
                        <a:buSzPct val="75000"/>
                        <a:buFont typeface="Wingdings" pitchFamily="2" charset="2"/>
                        <a:buNone/>
                        <a:tabLst/>
                      </a:pPr>
                      <a:r>
                        <a:rPr lang="en-US" sz="2400" b="1" kern="1200"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预防措施</a:t>
                      </a:r>
                    </a:p>
                  </a:txBody>
                  <a:tcPr marL="49079" marR="49079" marT="45730" marB="45730" horzOverflow="overflow">
                    <a:lnL w="12700" cap="flat" cmpd="sng" algn="ctr">
                      <a:solidFill>
                        <a:schemeClr val="bg2"/>
                      </a:solidFill>
                      <a:prstDash val="solid"/>
                      <a:round/>
                      <a:headEnd type="none" w="med" len="med"/>
                      <a:tailEnd type="none" w="med" len="med"/>
                    </a:lnL>
                    <a:lnR cap="flat">
                      <a:noFill/>
                    </a:lnR>
                    <a:lnT cap="flat">
                      <a:noFill/>
                    </a:lnT>
                    <a:lnB w="38100" cap="flat" cmpd="sng" algn="ctr">
                      <a:solidFill>
                        <a:srgbClr val="808080"/>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0"/>
                  </a:ext>
                </a:extLst>
              </a:tr>
              <a:tr h="3548629">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即食食物</a:t>
                      </a: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来自受污染水域的贝壳类海产</a:t>
                      </a:r>
                    </a:p>
                  </a:txBody>
                  <a:tcPr marL="49079" marR="49079" marT="45730" marB="45730" horzOverflow="overflow">
                    <a:lnL cap="flat">
                      <a:noFill/>
                    </a:lnL>
                    <a:lnR w="12700" cap="flat" cmpd="sng" algn="ctr">
                      <a:solidFill>
                        <a:schemeClr val="bg2"/>
                      </a:solidFill>
                      <a:prstDash val="solid"/>
                      <a:round/>
                      <a:headEnd type="none" w="med" len="med"/>
                      <a:tailEnd type="none" w="med" len="med"/>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tc>
                  <a:txBody>
                    <a:bodyPr/>
                    <a:lstStyle/>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禁止有呕吐或腹泻症状并且被诊断为诺瓦克病毒感染的员工进入餐饮机构。</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洗手。</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避免裸手接触即食食物。</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228600" marR="0" lvl="0" indent="-228600" algn="l" defTabSz="914400" rtl="0" eaLnBrk="1" fontAlgn="base" latinLnBrk="0" hangingPunct="1">
                        <a:lnSpc>
                          <a:spcPct val="100000"/>
                        </a:lnSpc>
                        <a:spcBef>
                          <a:spcPts val="0"/>
                        </a:spcBef>
                        <a:spcAft>
                          <a:spcPct val="0"/>
                        </a:spcAft>
                        <a:buClr>
                          <a:srgbClr val="E97635"/>
                        </a:buClr>
                        <a:buSzPct val="100000"/>
                        <a:buFont typeface="Arial" pitchFamily="34" charset="0"/>
                        <a:buChar char="•"/>
                        <a:tabLst/>
                      </a:pPr>
                      <a:r>
                        <a:rPr lang="en-US"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从信誉良好的合格供应商处采购贝壳类海产。</a:t>
                      </a:r>
                      <a:endParaRPr lang="zh-CN" sz="2200" kern="1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a:txBody>
                  <a:tcPr marL="49079" marR="49079" marT="45730" marB="45730" horzOverflow="overflow">
                    <a:lnL w="12700" cap="flat" cmpd="sng" algn="ctr">
                      <a:solidFill>
                        <a:schemeClr val="bg2"/>
                      </a:solidFill>
                      <a:prstDash val="solid"/>
                      <a:round/>
                      <a:headEnd type="none" w="med" len="med"/>
                      <a:tailEnd type="none" w="med" len="med"/>
                    </a:lnL>
                    <a:lnR cap="flat">
                      <a:noFill/>
                    </a:lnR>
                    <a:lnT w="38100" cap="flat" cmpd="sng" algn="ctr">
                      <a:solidFill>
                        <a:srgbClr val="808080"/>
                      </a:solidFill>
                      <a:prstDash val="solid"/>
                      <a:round/>
                      <a:headEnd type="none" w="med" len="med"/>
                      <a:tailEnd type="none" w="med" len="med"/>
                    </a:lnT>
                    <a:lnB w="12700" cap="flat" cmpd="sng" algn="ctr">
                      <a:solidFill>
                        <a:srgbClr val="A4A7A6"/>
                      </a:solidFill>
                      <a:prstDash val="solid"/>
                      <a:round/>
                      <a:headEnd type="none" w="med" len="med"/>
                      <a:tailEnd type="none" w="med" len="med"/>
                    </a:lnB>
                    <a:lnTlToBr>
                      <a:noFill/>
                    </a:lnTlToBr>
                    <a:lnBlToTr>
                      <a:noFill/>
                    </a:lnBlToTr>
                    <a:solidFill>
                      <a:srgbClr val="FFFFFF"/>
                    </a:solidFill>
                  </a:tcPr>
                </a:tc>
                <a:extLst>
                  <a:ext uri="{0D108BD9-81ED-4DB2-BD59-A6C34878D82A}">
                    <a16:rowId xmlns:a16="http://schemas.microsoft.com/office/drawing/2014/main" val="10001"/>
                  </a:ext>
                </a:extLst>
              </a:tr>
            </a:tbl>
          </a:graphicData>
        </a:graphic>
      </p:graphicFrame>
      <p:pic>
        <p:nvPicPr>
          <p:cNvPr id="9" name="Picture 8" descr="6e_c02_24.jp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285750" y="979402"/>
            <a:ext cx="2016125"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3"/>
          <p:cNvSpPr>
            <a:spLocks noChangeArrowheads="1"/>
          </p:cNvSpPr>
          <p:nvPr/>
        </p:nvSpPr>
        <p:spPr bwMode="auto">
          <a:xfrm>
            <a:off x="2995551" y="1148429"/>
            <a:ext cx="656907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tabLst>
                <a:tab pos="1025525" algn="l"/>
              </a:tabLst>
            </a:pPr>
            <a:r>
              <a:rPr lang="en-US" sz="2400" dirty="0" err="1">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病毒：</a:t>
            </a:r>
            <a:r>
              <a:rPr lang="en-US" sz="2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诺瓦克病毒</a:t>
            </a:r>
            <a:r>
              <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 </a:t>
            </a:r>
          </a:p>
          <a:p>
            <a:pPr>
              <a:tabLst>
                <a:tab pos="1025525" algn="l"/>
              </a:tabLst>
            </a:pPr>
            <a:r>
              <a:rPr lang="en-US" sz="2400" dirty="0" err="1">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来源：</a:t>
            </a:r>
            <a:r>
              <a:rPr lang="en-US" sz="2200" dirty="0" err="1">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rPr>
              <a:t>人类粪便</a:t>
            </a:r>
            <a:endParaRPr lang="en-US" sz="2200" dirty="0">
              <a:solidFill>
                <a:srgbClr val="231F20"/>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2"/>
          </p:nvPr>
        </p:nvSpPr>
        <p:spPr/>
      </p:sp>
      <p:sp>
        <p:nvSpPr>
          <p:cNvPr id="6349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寄生虫：基本特征 </a:t>
            </a:r>
          </a:p>
        </p:txBody>
      </p:sp>
      <p:sp>
        <p:nvSpPr>
          <p:cNvPr id="27651"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地点：</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需要依赖宿主才能存活并繁殖</a:t>
            </a:r>
          </a:p>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来源：</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海产品、野味以及使用被污染的水处理过的食品（例如果蔬）</a:t>
            </a:r>
          </a:p>
          <a:p>
            <a:pPr marL="114300"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63493"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2-30</a:t>
            </a:r>
          </a:p>
        </p:txBody>
      </p:sp>
      <p:pic>
        <p:nvPicPr>
          <p:cNvPr id="7" name="Picture 6" descr="6e_c02_06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64514"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寄生虫：基本特征 </a:t>
            </a:r>
          </a:p>
        </p:txBody>
      </p:sp>
      <p:sp>
        <p:nvSpPr>
          <p:cNvPr id="64515" name="Rectangle 3"/>
          <p:cNvSpPr>
            <a:spLocks noGrp="1" noChangeArrowheads="1"/>
          </p:cNvSpPr>
          <p:nvPr>
            <p:ph idx="1"/>
          </p:nvPr>
        </p:nvSpPr>
        <p:spPr>
          <a:xfrm>
            <a:off x="409575" y="1143000"/>
            <a:ext cx="5662041"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预防方法：</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从信誉良好的合格供应商那里采购食品。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将食品烹制到所需的最低中心温度。</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制造商必须将准备生食或未完全煮熟的鱼类使用正确的方法冷冻。</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Wingdings"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64516"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2-31</a:t>
            </a:r>
          </a:p>
        </p:txBody>
      </p:sp>
      <p:pic>
        <p:nvPicPr>
          <p:cNvPr id="2" name="Picture 1" descr="6e_c02_06C.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9"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真菌：基本特征</a:t>
            </a:r>
          </a:p>
        </p:txBody>
      </p:sp>
      <p:sp>
        <p:nvSpPr>
          <p:cNvPr id="65538" name="Rectangle 3"/>
          <p:cNvSpPr>
            <a:spLocks noGrp="1" noChangeArrowheads="1"/>
          </p:cNvSpPr>
          <p:nvPr>
            <p:ph idx="1"/>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酵母、霉菌和蘑菇：</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有些霉菌和蘑菇会产生毒素。</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除非霉菌原本就是食品的一部分，否则应扔掉发霉的食品。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从信誉良好的合格供应商处采购蘑菇。</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65540" name="Text Box 1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2-32</a:t>
            </a:r>
          </a:p>
        </p:txBody>
      </p:sp>
      <p:pic>
        <p:nvPicPr>
          <p:cNvPr id="8" name="Picture Placeholder 3"/>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2-33</a:t>
            </a:r>
          </a:p>
        </p:txBody>
      </p:sp>
      <p:sp>
        <p:nvSpPr>
          <p:cNvPr id="3" name="Picture Placeholder 2"/>
          <p:cNvSpPr>
            <a:spLocks noGrp="1"/>
          </p:cNvSpPr>
          <p:nvPr>
            <p:ph type="pic" sz="quarter" idx="12"/>
          </p:nvPr>
        </p:nvSpPr>
        <p:spPr/>
      </p:sp>
      <p:sp>
        <p:nvSpPr>
          <p:cNvPr id="66563" name="Rectangle 3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生物毒素</a:t>
            </a:r>
            <a:endParaRPr lang="zh-CN" sz="2600" i="1"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2" name="Content Placeholder 1"/>
          <p:cNvSpPr>
            <a:spLocks noGrp="1"/>
          </p:cNvSpPr>
          <p:nvPr>
            <p:ph idx="1"/>
          </p:nvPr>
        </p:nvSpPr>
        <p:spPr/>
        <p:txBody>
          <a:bodyPr/>
          <a:lstStyle/>
          <a:p>
            <a:pPr marL="0" indent="0"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来源：</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在某些植物、蘑菇和海产品中天然存在</a:t>
            </a:r>
            <a:endParaRPr lang="zh-CN" sz="2400" dirty="0">
              <a:solidFill>
                <a:srgbClr val="005CAB"/>
              </a:solidFill>
              <a:latin typeface="Arial Narrow" panose="020B0606020202030204" pitchFamily="34" charset="0"/>
              <a:ea typeface="SimHei" panose="02010609060101010101" pitchFamily="49" charset="-122"/>
              <a:sym typeface="Arial Narrow" panose="020B0606020202030204" pitchFamily="34" charset="0"/>
            </a:endParaRPr>
          </a:p>
          <a:p>
            <a:pPr marL="0" lvl="1" indent="0" eaLnBrk="1" hangingPunct="1">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海鲜毒素：</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由某些鱼类体内发现的病原体产生：</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金枪鱼、鲣鱼和鲯鳅鱼。</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dirty="0" err="1">
                <a:latin typeface="Arial Narrow" panose="020B0606020202030204" pitchFamily="34" charset="0"/>
                <a:ea typeface="SimHei" panose="02010609060101010101" pitchFamily="49" charset="-122"/>
                <a:cs typeface="SimSun"/>
                <a:sym typeface="Arial Narrow" panose="020B0606020202030204" pitchFamily="34" charset="0"/>
              </a:rPr>
              <a:t>鱼类的时间与温度处理不当时会产生</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err="1">
                <a:latin typeface="Arial Narrow" panose="020B0606020202030204" pitchFamily="34" charset="0"/>
                <a:ea typeface="SimHei" panose="02010609060101010101" pitchFamily="49" charset="-122"/>
                <a:cs typeface="SimSun"/>
                <a:sym typeface="Arial Narrow" panose="020B0606020202030204" pitchFamily="34" charset="0"/>
              </a:rPr>
              <a:t>组胺</a:t>
            </a:r>
            <a:r>
              <a:rPr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在吞食摄入过毒素的小鱼的某些鱼类中出现：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梭鱼、鲷鱼、石斑鱼和琥珀鱼。</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2"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其中一种毒素就是雪卡毒素。</a:t>
            </a:r>
            <a:endParaRPr lang="zh-CN"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9" name="Picture 8" descr="6e_c02_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2-34</a:t>
            </a:r>
          </a:p>
        </p:txBody>
      </p:sp>
      <p:sp>
        <p:nvSpPr>
          <p:cNvPr id="4" name="Picture Placeholder 3"/>
          <p:cNvSpPr>
            <a:spLocks noGrp="1"/>
          </p:cNvSpPr>
          <p:nvPr>
            <p:ph type="pic" sz="quarter" idx="12"/>
          </p:nvPr>
        </p:nvSpPr>
        <p:spPr/>
      </p:sp>
      <p:sp>
        <p:nvSpPr>
          <p:cNvPr id="67587" name="Rectangle 3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生物毒素</a:t>
            </a:r>
            <a:endParaRPr lang="zh-CN" sz="2600" i="1"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3" name="Content Placeholder 2"/>
          <p:cNvSpPr>
            <a:spLocks noGrp="1"/>
          </p:cNvSpPr>
          <p:nvPr>
            <p:ph idx="1"/>
          </p:nvPr>
        </p:nvSpPr>
        <p:spPr/>
        <p:txBody>
          <a:bodyPr/>
          <a:lstStyle/>
          <a:p>
            <a:pPr marL="0" indent="0"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疾病：</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症状和发病时间因疾病而异。</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人在几分钟内就会呈现症状。</a:t>
            </a:r>
            <a:endParaRPr lang="zh-CN"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2" name="Picture 1" descr="6e_c02_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2-35</a:t>
            </a:r>
          </a:p>
        </p:txBody>
      </p:sp>
      <p:sp>
        <p:nvSpPr>
          <p:cNvPr id="4" name="Picture Placeholder 3"/>
          <p:cNvSpPr>
            <a:spLocks noGrp="1"/>
          </p:cNvSpPr>
          <p:nvPr>
            <p:ph type="pic" sz="quarter" idx="12"/>
          </p:nvPr>
        </p:nvSpPr>
        <p:spPr/>
      </p:sp>
      <p:sp>
        <p:nvSpPr>
          <p:cNvPr id="67587" name="Rectangle 3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生物毒素</a:t>
            </a:r>
            <a:endParaRPr lang="zh-CN" sz="2600" i="1"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3" name="Content Placeholder 2"/>
          <p:cNvSpPr>
            <a:spLocks noGrp="1"/>
          </p:cNvSpPr>
          <p:nvPr>
            <p:ph idx="1"/>
          </p:nvPr>
        </p:nvSpPr>
        <p:spPr/>
        <p:txBody>
          <a:bodyPr/>
          <a:lstStyle/>
          <a:p>
            <a:pPr marL="0" indent="0"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一般症状：</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腹泻或呕吐</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神经系统症状</a:t>
            </a:r>
          </a:p>
          <a:p>
            <a:pPr lvl="2"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肢端刺痛</a:t>
            </a:r>
          </a:p>
          <a:p>
            <a:pPr lvl="2"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冷热感交替</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面部潮红</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呼吸困难</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口腔灼热</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心悸</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荨麻疹</a:t>
            </a: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2" name="Picture 1" descr="6e_c02_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5704024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8"/>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食源性疾病的代价</a:t>
            </a:r>
          </a:p>
        </p:txBody>
      </p:sp>
      <p:sp>
        <p:nvSpPr>
          <p:cNvPr id="18436"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餐饮机构为食源性疾病付出的代价：</a:t>
            </a:r>
          </a:p>
        </p:txBody>
      </p:sp>
      <p:sp>
        <p:nvSpPr>
          <p:cNvPr id="6" name="Picture Placeholder 5"/>
          <p:cNvSpPr>
            <a:spLocks noGrp="1"/>
          </p:cNvSpPr>
          <p:nvPr>
            <p:ph type="pic" sz="quarter" idx="13"/>
          </p:nvPr>
        </p:nvSpPr>
        <p:spPr/>
      </p:sp>
      <p:sp>
        <p:nvSpPr>
          <p:cNvPr id="3" name="Picture Placeholder 2"/>
          <p:cNvSpPr>
            <a:spLocks noGrp="1"/>
          </p:cNvSpPr>
          <p:nvPr>
            <p:ph type="pic" sz="quarter" idx="12"/>
          </p:nvPr>
        </p:nvSpPr>
        <p:spPr/>
      </p:sp>
      <p:sp>
        <p:nvSpPr>
          <p:cNvPr id="13" name="Picture Placeholder 12"/>
          <p:cNvSpPr>
            <a:spLocks noGrp="1"/>
          </p:cNvSpPr>
          <p:nvPr>
            <p:ph type="pic" sz="quarter" idx="22"/>
          </p:nvPr>
        </p:nvSpPr>
        <p:spPr>
          <a:xfrm>
            <a:off x="1916377" y="4277431"/>
            <a:ext cx="2093912" cy="1645275"/>
          </a:xfrm>
        </p:spPr>
      </p:sp>
      <p:sp>
        <p:nvSpPr>
          <p:cNvPr id="14" name="Picture Placeholder 13"/>
          <p:cNvSpPr>
            <a:spLocks noGrp="1"/>
          </p:cNvSpPr>
          <p:nvPr>
            <p:ph type="pic" sz="quarter" idx="23"/>
          </p:nvPr>
        </p:nvSpPr>
        <p:spPr>
          <a:xfrm>
            <a:off x="5068571" y="4277431"/>
            <a:ext cx="2093912" cy="1636161"/>
          </a:xfrm>
        </p:spPr>
      </p:sp>
      <p:sp>
        <p:nvSpPr>
          <p:cNvPr id="18435" name="Text Box 102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1-6</a:t>
            </a:r>
          </a:p>
        </p:txBody>
      </p:sp>
      <p:sp>
        <p:nvSpPr>
          <p:cNvPr id="22" name="Text Placeholder 5"/>
          <p:cNvSpPr>
            <a:spLocks noGrp="1"/>
          </p:cNvSpPr>
          <p:nvPr>
            <p:ph type="body" sz="quarter" idx="18"/>
          </p:nvPr>
        </p:nvSpPr>
        <p:spPr>
          <a:xfrm>
            <a:off x="4760008" y="3480714"/>
            <a:ext cx="2723578"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员工失去工作</a:t>
            </a:r>
          </a:p>
        </p:txBody>
      </p:sp>
      <p:sp>
        <p:nvSpPr>
          <p:cNvPr id="23" name="Text Placeholder 3"/>
          <p:cNvSpPr>
            <a:spLocks noGrp="1"/>
          </p:cNvSpPr>
          <p:nvPr>
            <p:ph type="body" sz="quarter" idx="17"/>
          </p:nvPr>
        </p:nvSpPr>
        <p:spPr>
          <a:xfrm>
            <a:off x="1601617" y="3480714"/>
            <a:ext cx="2723578" cy="395287"/>
          </a:xfrm>
        </p:spPr>
        <p:txBody>
          <a:bodyPr/>
          <a:lstStyle/>
          <a:p>
            <a:pPr marL="0" indent="0">
              <a:lnSpc>
                <a:spcPct val="100000"/>
              </a:lnSpc>
            </a:pP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t>
            </a:r>
            <a:r>
              <a:rPr dirty="0" err="1">
                <a:latin typeface="Arial Narrow" panose="020B0606020202030204" pitchFamily="34" charset="0"/>
                <a:ea typeface="SimHei" panose="02010609060101010101" pitchFamily="49" charset="-122"/>
                <a:cs typeface="SimSun"/>
                <a:sym typeface="Arial Narrow" panose="020B0606020202030204" pitchFamily="34" charset="0"/>
              </a:rPr>
              <a:t>卷入诉讼案件</a:t>
            </a:r>
            <a:r>
              <a:rPr dirty="0">
                <a:latin typeface="Arial Narrow" panose="020B0606020202030204" pitchFamily="34" charset="0"/>
                <a:ea typeface="SimHei" panose="02010609060101010101" pitchFamily="49" charset="-122"/>
                <a:cs typeface="SimSun"/>
                <a:sym typeface="Arial Narrow" panose="020B0606020202030204" pitchFamily="34" charset="0"/>
              </a:rPr>
              <a:t>，</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err="1">
                <a:latin typeface="Arial Narrow" panose="020B0606020202030204" pitchFamily="34" charset="0"/>
                <a:ea typeface="SimHei" panose="02010609060101010101" pitchFamily="49" charset="-122"/>
                <a:cs typeface="SimSun"/>
                <a:sym typeface="Arial Narrow" panose="020B0606020202030204" pitchFamily="34" charset="0"/>
              </a:rPr>
              <a:t>支付诉讼费用</a:t>
            </a:r>
            <a:endParaRPr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pic>
        <p:nvPicPr>
          <p:cNvPr id="24" name="Picture Placeholder 10"/>
          <p:cNvPicPr>
            <a:picLocks noChangeAspect="1"/>
          </p:cNvPicPr>
          <p:nvPr/>
        </p:nvPicPr>
        <p:blipFill rotWithShape="1">
          <a:blip r:embed="rId3" cstate="screen">
            <a:extLst>
              <a:ext uri="{28A0092B-C50C-407E-A947-70E740481C1C}">
                <a14:useLocalDpi xmlns:a14="http://schemas.microsoft.com/office/drawing/2010/main"/>
              </a:ext>
            </a:extLst>
          </a:blip>
          <a:srcRect l="40088" t="43985" r="40088" b="44052"/>
          <a:stretch/>
        </p:blipFill>
        <p:spPr bwMode="auto">
          <a:xfrm>
            <a:off x="5068571" y="1761449"/>
            <a:ext cx="2093912" cy="1636161"/>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25" name="Picture Placeholder 4"/>
          <p:cNvPicPr>
            <a:picLocks noChangeAspect="1"/>
          </p:cNvPicPr>
          <p:nvPr/>
        </p:nvPicPr>
        <p:blipFill rotWithShape="1">
          <a:blip r:embed="rId4" cstate="screen">
            <a:extLst>
              <a:ext uri="{28A0092B-C50C-407E-A947-70E740481C1C}">
                <a14:useLocalDpi xmlns:a14="http://schemas.microsoft.com/office/drawing/2010/main"/>
              </a:ext>
            </a:extLst>
          </a:blip>
          <a:srcRect l="39235" t="46323" r="40857" b="41594"/>
          <a:stretch/>
        </p:blipFill>
        <p:spPr bwMode="auto">
          <a:xfrm>
            <a:off x="1916377" y="1761449"/>
            <a:ext cx="2093912" cy="164527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sp>
        <p:nvSpPr>
          <p:cNvPr id="26" name="Text Placeholder 6"/>
          <p:cNvSpPr>
            <a:spLocks noGrp="1"/>
          </p:cNvSpPr>
          <p:nvPr>
            <p:ph type="body" sz="quarter" idx="19"/>
          </p:nvPr>
        </p:nvSpPr>
        <p:spPr>
          <a:xfrm>
            <a:off x="4760008" y="5996452"/>
            <a:ext cx="2723578" cy="395287"/>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员工接受再次培训</a:t>
            </a:r>
          </a:p>
        </p:txBody>
      </p:sp>
      <p:sp>
        <p:nvSpPr>
          <p:cNvPr id="27" name="Text Placeholder 7"/>
          <p:cNvSpPr>
            <a:spLocks noGrp="1"/>
          </p:cNvSpPr>
          <p:nvPr>
            <p:ph type="body" sz="quarter" idx="20"/>
          </p:nvPr>
        </p:nvSpPr>
        <p:spPr>
          <a:xfrm>
            <a:off x="1601617" y="5996452"/>
            <a:ext cx="2723578" cy="395287"/>
          </a:xfrm>
        </p:spPr>
        <p:txBody>
          <a:bodyPr/>
          <a:lstStyle/>
          <a:p>
            <a:pPr marL="0" indent="0"/>
            <a:r>
              <a:rPr dirty="0">
                <a:latin typeface="Arial Narrow" panose="020B0606020202030204" pitchFamily="34" charset="0"/>
                <a:ea typeface="SimHei" panose="02010609060101010101" pitchFamily="49" charset="-122"/>
                <a:cs typeface="SimSun"/>
                <a:sym typeface="Arial Narrow" panose="020B0606020202030204" pitchFamily="34" charset="0"/>
              </a:rPr>
              <a:t>保费上涨</a:t>
            </a:r>
          </a:p>
        </p:txBody>
      </p:sp>
      <p:pic>
        <p:nvPicPr>
          <p:cNvPr id="28" name="Picture Placeholder 11"/>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bwMode="auto">
          <a:xfrm>
            <a:off x="1921731" y="4277431"/>
            <a:ext cx="2083204" cy="1645274"/>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29" name="Picture Placeholder 16"/>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bwMode="auto">
          <a:xfrm>
            <a:off x="5070202" y="4277564"/>
            <a:ext cx="2090650" cy="1635895"/>
          </a:xfrm>
          <a:prstGeom prst="roundRect">
            <a:avLst>
              <a:gd name="adj" fmla="val 11021"/>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Text Box 31"/>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2-36</a:t>
            </a:r>
          </a:p>
        </p:txBody>
      </p:sp>
      <p:sp>
        <p:nvSpPr>
          <p:cNvPr id="4" name="Picture Placeholder 3"/>
          <p:cNvSpPr>
            <a:spLocks noGrp="1"/>
          </p:cNvSpPr>
          <p:nvPr>
            <p:ph type="pic" sz="quarter" idx="12"/>
          </p:nvPr>
        </p:nvSpPr>
        <p:spPr/>
      </p:sp>
      <p:sp>
        <p:nvSpPr>
          <p:cNvPr id="67587" name="Rectangle 33"/>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生物毒素</a:t>
            </a:r>
            <a:endParaRPr lang="zh-CN" sz="2600" i="1"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3" name="Content Placeholder 2"/>
          <p:cNvSpPr>
            <a:spLocks noGrp="1"/>
          </p:cNvSpPr>
          <p:nvPr>
            <p:ph idx="1"/>
          </p:nvPr>
        </p:nvSpPr>
        <p:spPr/>
        <p:txBody>
          <a:bodyPr/>
          <a:lstStyle/>
          <a:p>
            <a:pPr marL="0" indent="0"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预防方法：</a:t>
            </a: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从信誉良好的合格供应商处采购植物、蘑菇和海产品。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在加工生鱼时控制好时间和温度。</a:t>
            </a:r>
            <a:endParaRPr lang="zh-CN" dirty="0">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2" name="Picture 1" descr="6e_c02_29.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extLst>
      <p:ext uri="{BB962C8B-B14F-4D97-AF65-F5344CB8AC3E}">
        <p14:creationId xmlns:p14="http://schemas.microsoft.com/office/powerpoint/2010/main" val="230535443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化学污染物</a:t>
            </a:r>
          </a:p>
        </p:txBody>
      </p:sp>
      <p:sp>
        <p:nvSpPr>
          <p:cNvPr id="68611"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来源：</a:t>
            </a:r>
          </a:p>
          <a:p>
            <a:pPr lvl="1" eaLnBrk="1" hangingPunct="1">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清洁剂、消毒剂</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r>
              <a:rPr lang="zh-CN" altLang="en-US" dirty="0">
                <a:latin typeface="Arial Narrow" panose="020B0606020202030204" pitchFamily="34" charset="0"/>
                <a:ea typeface="SimHei" panose="02010609060101010101" pitchFamily="49" charset="-122"/>
                <a:cs typeface="SimSun"/>
                <a:sym typeface="Arial Narrow" panose="020B0606020202030204" pitchFamily="34" charset="0"/>
              </a:rPr>
              <a:t>抛光剂</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、机器润滑剂和杀虫剂</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除臭剂、急救用品以及健康和美容产品</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护手霜和喷发剂等</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某些类型的厨房用具和设备</a:t>
            </a:r>
          </a:p>
          <a:p>
            <a:pPr lvl="2"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由铅锡合金、铜、锌和某些类型的彩陶制成的器具</a:t>
            </a:r>
          </a:p>
        </p:txBody>
      </p:sp>
      <p:sp>
        <p:nvSpPr>
          <p:cNvPr id="68612"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2-37</a:t>
            </a:r>
          </a:p>
        </p:txBody>
      </p:sp>
      <p:pic>
        <p:nvPicPr>
          <p:cNvPr id="9" name="Picture Placeholder 5"/>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a:xfrm>
            <a:off x="6523038" y="1243013"/>
            <a:ext cx="2103437" cy="2103120"/>
          </a:xfrm>
        </p:spPr>
      </p:pic>
      <p:pic>
        <p:nvPicPr>
          <p:cNvPr id="10" name="Picture 9"/>
          <p:cNvPicPr>
            <a:picLocks noChangeAspect="1"/>
          </p:cNvPicPr>
          <p:nvPr/>
        </p:nvPicPr>
        <p:blipFill>
          <a:blip r:embed="rId4"/>
          <a:stretch>
            <a:fillRect/>
          </a:stretch>
        </p:blipFill>
        <p:spPr>
          <a:xfrm>
            <a:off x="6523998" y="1236296"/>
            <a:ext cx="444500" cy="444500"/>
          </a:xfrm>
          <a:prstGeom prst="rect">
            <a:avLst/>
          </a:prstGeom>
        </p:spPr>
      </p:pic>
      <p:pic>
        <p:nvPicPr>
          <p:cNvPr id="11" name="Picture Placeholder 5"/>
          <p:cNvPicPr>
            <a:picLocks noChangeAspect="1"/>
          </p:cNvPicPr>
          <p:nvPr/>
        </p:nvPicPr>
        <p:blipFill rotWithShape="1">
          <a:blip r:embed="rId5" cstate="screen">
            <a:extLst>
              <a:ext uri="{28A0092B-C50C-407E-A947-70E740481C1C}">
                <a14:useLocalDpi xmlns:a14="http://schemas.microsoft.com/office/drawing/2010/main"/>
              </a:ext>
            </a:extLst>
          </a:blip>
          <a:srcRect t="-29849" b="-29849"/>
          <a:stretch/>
        </p:blipFill>
        <p:spPr bwMode="auto">
          <a:xfrm>
            <a:off x="6523038" y="3634581"/>
            <a:ext cx="2103437" cy="2103120"/>
          </a:xfrm>
          <a:prstGeom prst="roundRect">
            <a:avLst>
              <a:gd name="adj" fmla="val 6766"/>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pic>
        <p:nvPicPr>
          <p:cNvPr id="12" name="Picture 11"/>
          <p:cNvPicPr>
            <a:picLocks noChangeAspect="1"/>
          </p:cNvPicPr>
          <p:nvPr/>
        </p:nvPicPr>
        <p:blipFill>
          <a:blip r:embed="rId4"/>
          <a:stretch>
            <a:fillRect/>
          </a:stretch>
        </p:blipFill>
        <p:spPr>
          <a:xfrm>
            <a:off x="6516163" y="3627706"/>
            <a:ext cx="444500" cy="4445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化学污染物</a:t>
            </a:r>
          </a:p>
        </p:txBody>
      </p:sp>
      <p:sp>
        <p:nvSpPr>
          <p:cNvPr id="69635"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症状：</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症状因摄入的化学品而异。</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大多数疾病会在几分钟内发生。</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通常会有呕吐和腹泻症状。</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0" indent="0" eaLnBrk="1" hangingPunct="1">
              <a:defRPr/>
            </a:pPr>
            <a:endParaRPr lang="zh-CN" dirty="0">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69636"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2-38</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3DB77B4E-BAE8-4D76-B9DD-C88AEB18CA42}"/>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70658"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化学污染物</a:t>
            </a:r>
          </a:p>
        </p:txBody>
      </p:sp>
      <p:sp>
        <p:nvSpPr>
          <p:cNvPr id="70659" name="Rectangle 3"/>
          <p:cNvSpPr>
            <a:spLocks noGrp="1" noChangeArrowheads="1"/>
          </p:cNvSpPr>
          <p:nvPr>
            <p:ph idx="1"/>
          </p:nvPr>
        </p:nvSpPr>
        <p:spPr>
          <a:xfrm>
            <a:off x="409575" y="1143000"/>
            <a:ext cx="5607177"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预防方法：</a:t>
            </a:r>
          </a:p>
          <a:p>
            <a:pPr marL="347472" lvl="1" indent="-347472" eaLnBrk="1" hangingPunct="1">
              <a:lnSpc>
                <a:spcPct val="100000"/>
              </a:lnSpc>
              <a:spcBef>
                <a:spcPts val="900"/>
              </a:spcBef>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使用经批准可在食品服务机构内使用的</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化学品</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从信誉良好的合格供应商处采购化学品。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将化学品存放在远离预制区域、食品存放区域和供餐区域的位置。</a:t>
            </a: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通过间隔和分区将化学品与食品和食品接触面隔离。</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err="1">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切勿</a:t>
            </a: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将化学品存放在食品或食品接触面</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上方</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70660"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EB9EFAC3-6A5E-41B5-B80A-A747E71EED42}"/>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71682"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化学污染物</a:t>
            </a:r>
          </a:p>
        </p:txBody>
      </p:sp>
      <p:sp>
        <p:nvSpPr>
          <p:cNvPr id="71683"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预防方法：</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按化学品本身的用途使用化学品，并且遵循制造商的指示。</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仅使用获准在食品服务中使用的设备和用具来加工食品。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确认化学品原装容器上的制造商标签清晰可读。</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丢弃化学品时，遵循制造商的指示和当地法规要求。</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71684"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41C8409-3C44-4121-8EAE-E1A81DFCFF44}"/>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72706"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物理污染物</a:t>
            </a:r>
          </a:p>
        </p:txBody>
      </p:sp>
      <p:sp>
        <p:nvSpPr>
          <p:cNvPr id="72707"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来源：</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可能进入食品的常见物体</a:t>
            </a: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罐头的金属碎片 </a:t>
            </a: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木屑</a:t>
            </a: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指甲 </a:t>
            </a: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钉书钉</a:t>
            </a: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绷带 </a:t>
            </a: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玻璃</a:t>
            </a: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首饰 </a:t>
            </a: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灰尘</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天然存在的物体（例如果核和骨头）</a:t>
            </a:r>
          </a:p>
        </p:txBody>
      </p:sp>
      <p:sp>
        <p:nvSpPr>
          <p:cNvPr id="72708"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2-41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物理污染物</a:t>
            </a:r>
          </a:p>
        </p:txBody>
      </p:sp>
      <p:sp>
        <p:nvSpPr>
          <p:cNvPr id="73731"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症状：</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轻微乃至致命的伤害 </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割伤、牙齿损伤和哽塞</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出血和疼痛</a:t>
            </a: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预防方法：</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从信誉良好的合格供应商那里采购食品。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仔细检查收到的食品。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采取措施预防物理污染，包括保持良好的个人卫生。</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73732" name="Text Box 209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2-42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蓄意污染食品</a:t>
            </a:r>
          </a:p>
        </p:txBody>
      </p:sp>
      <p:sp>
        <p:nvSpPr>
          <p:cNvPr id="74755"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可能试图污染食品的群体：</a:t>
            </a:r>
          </a:p>
          <a:p>
            <a:pPr lvl="1" eaLnBrk="1" hangingPunct="1">
              <a:defRPr/>
            </a:pPr>
            <a:r>
              <a:rPr lang="zh-CN" altLang="zh-CN" dirty="0">
                <a:latin typeface="Arial Narrow" charset="0"/>
                <a:ea typeface="黑体" panose="02010609060101010101" pitchFamily="49" charset="-122"/>
              </a:rPr>
              <a:t>恐怖分子</a:t>
            </a:r>
            <a:endParaRPr lang="en-US" dirty="0">
              <a:latin typeface="Arial Narrow" panose="020B0606020202030204" pitchFamily="34" charset="0"/>
              <a:ea typeface="SimHei" panose="02010609060101010101" pitchFamily="49" charset="-122"/>
              <a:cs typeface="SimSun"/>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心怀不满的在职或离职员工</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供应商</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竞争对手</a:t>
            </a: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FDA 防护工具：</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A.L.E.R.T.</a:t>
            </a: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7475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2-43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8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蓄意污染食品</a:t>
            </a:r>
          </a:p>
        </p:txBody>
      </p:sp>
      <p:sp>
        <p:nvSpPr>
          <p:cNvPr id="5123" name="Rectangle 3"/>
          <p:cNvSpPr>
            <a:spLocks noGrp="1" noChangeArrowheads="1"/>
          </p:cNvSpPr>
          <p:nvPr>
            <p:ph idx="1"/>
          </p:nvPr>
        </p:nvSpPr>
        <p:spPr/>
        <p:txBody>
          <a:bodyPr/>
          <a:lstStyle/>
          <a:p>
            <a:pPr marL="1522800" indent="-1522800" eaLnBrk="1" hangingPunct="1">
              <a:lnSpc>
                <a:spcPct val="100000"/>
              </a:lnSpc>
              <a:spcBef>
                <a:spcPts val="900"/>
              </a:spcBef>
              <a:buFont typeface="Wingdings" pitchFamily="2" charset="2"/>
              <a:buNone/>
              <a:defRPr/>
            </a:pPr>
            <a:r>
              <a:rPr lang="en-US" sz="3200" dirty="0">
                <a:latin typeface="Arial Narrow" panose="020B0606020202030204" pitchFamily="34" charset="0"/>
                <a:ea typeface="SimHei" panose="02010609060101010101" pitchFamily="49" charset="-122"/>
                <a:cs typeface="SimSun"/>
                <a:sym typeface="Arial Narrow" panose="020B0606020202030204" pitchFamily="34" charset="0"/>
              </a:rPr>
              <a:t>A</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（保证）	</a:t>
            </a:r>
            <a:r>
              <a:rPr lang="en-US" sz="2200" b="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确保收到的产品来自安全的来源。</a:t>
            </a:r>
            <a:endParaRPr lang="zh-CN" sz="2200" b="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1522800" indent="-1522800" eaLnBrk="1" hangingPunct="1">
              <a:lnSpc>
                <a:spcPct val="100000"/>
              </a:lnSpc>
              <a:spcBef>
                <a:spcPts val="900"/>
              </a:spcBef>
              <a:buFont typeface="Wingdings" pitchFamily="2" charset="2"/>
              <a:buNone/>
              <a:defRPr/>
            </a:pPr>
            <a:r>
              <a:rPr lang="en-US" sz="3200" dirty="0">
                <a:latin typeface="Arial Narrow" panose="020B0606020202030204" pitchFamily="34" charset="0"/>
                <a:ea typeface="SimHei" panose="02010609060101010101" pitchFamily="49" charset="-122"/>
                <a:cs typeface="SimSun"/>
                <a:sym typeface="Arial Narrow" panose="020B0606020202030204" pitchFamily="34" charset="0"/>
              </a:rPr>
              <a:t>L</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（留意）	</a:t>
            </a:r>
            <a:r>
              <a:rPr lang="en-US" sz="2200" b="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监控设施中产品的安全。</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t>
            </a:r>
          </a:p>
          <a:p>
            <a:pPr marL="1522800" indent="-1522800" eaLnBrk="1" hangingPunct="1">
              <a:lnSpc>
                <a:spcPct val="100000"/>
              </a:lnSpc>
              <a:spcBef>
                <a:spcPts val="900"/>
              </a:spcBef>
              <a:buFont typeface="Wingdings" pitchFamily="2" charset="2"/>
              <a:buNone/>
              <a:defRPr/>
            </a:pPr>
            <a:r>
              <a:rPr lang="en-US" sz="3200" dirty="0">
                <a:latin typeface="Arial Narrow" panose="020B0606020202030204" pitchFamily="34" charset="0"/>
                <a:ea typeface="SimHei" panose="02010609060101010101" pitchFamily="49" charset="-122"/>
                <a:cs typeface="SimSun"/>
                <a:sym typeface="Arial Narrow" panose="020B0606020202030204" pitchFamily="34" charset="0"/>
              </a:rPr>
              <a:t>E</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（员工）	</a:t>
            </a:r>
            <a:r>
              <a:rPr lang="en-US" sz="2200" b="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掌握设施内进出的人员。</a:t>
            </a:r>
            <a:endParaRPr lang="zh-CN" b="0" dirty="0">
              <a:latin typeface="Arial Narrow" panose="020B0606020202030204" pitchFamily="34" charset="0"/>
              <a:ea typeface="SimHei" panose="02010609060101010101" pitchFamily="49" charset="-122"/>
              <a:cs typeface="SimSun"/>
              <a:sym typeface="Arial Narrow" panose="020B0606020202030204" pitchFamily="34" charset="0"/>
            </a:endParaRPr>
          </a:p>
          <a:p>
            <a:pPr marL="1522800" indent="-1522800" eaLnBrk="1" hangingPunct="1">
              <a:lnSpc>
                <a:spcPct val="100000"/>
              </a:lnSpc>
              <a:spcBef>
                <a:spcPts val="900"/>
              </a:spcBef>
              <a:buFont typeface="Wingdings" pitchFamily="2" charset="2"/>
              <a:buNone/>
              <a:defRPr/>
            </a:pPr>
            <a:r>
              <a:rPr lang="en-US" sz="3200" dirty="0">
                <a:latin typeface="Arial Narrow" panose="020B0606020202030204" pitchFamily="34" charset="0"/>
                <a:ea typeface="SimHei" panose="02010609060101010101" pitchFamily="49" charset="-122"/>
                <a:cs typeface="SimSun"/>
                <a:sym typeface="Arial Narrow" panose="020B0606020202030204" pitchFamily="34" charset="0"/>
              </a:rPr>
              <a:t>R</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（报告）	</a:t>
            </a:r>
            <a:r>
              <a:rPr lang="en-US" sz="2200" b="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保留与食品防御相关的信息供查看。</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	</a:t>
            </a:r>
          </a:p>
          <a:p>
            <a:pPr marL="1522800" indent="-1522800" eaLnBrk="1" hangingPunct="1">
              <a:lnSpc>
                <a:spcPct val="100000"/>
              </a:lnSpc>
              <a:spcBef>
                <a:spcPts val="900"/>
              </a:spcBef>
              <a:buFont typeface="Wingdings" pitchFamily="2" charset="2"/>
              <a:buNone/>
              <a:defRPr/>
            </a:pPr>
            <a:r>
              <a:rPr lang="en-US" sz="3200" dirty="0">
                <a:latin typeface="Arial Narrow" panose="020B0606020202030204" pitchFamily="34" charset="0"/>
                <a:ea typeface="SimHei" panose="02010609060101010101" pitchFamily="49" charset="-122"/>
                <a:cs typeface="SimSun"/>
                <a:sym typeface="Arial Narrow" panose="020B0606020202030204" pitchFamily="34" charset="0"/>
              </a:rPr>
              <a:t>T</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（威胁）	</a:t>
            </a:r>
            <a:r>
              <a:rPr lang="en-US" sz="2200" b="0"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制定计划，应对可疑活动或对餐饮机构的威胁。</a:t>
            </a:r>
            <a:endParaRPr lang="zh-CN" b="0" dirty="0">
              <a:latin typeface="Arial Narrow" panose="020B0606020202030204" pitchFamily="34" charset="0"/>
              <a:ea typeface="SimHei" panose="02010609060101010101" pitchFamily="49" charset="-122"/>
              <a:cs typeface="SimSun"/>
              <a:sym typeface="Arial Narrow" panose="020B0606020202030204" pitchFamily="34" charset="0"/>
            </a:endParaRPr>
          </a:p>
          <a:p>
            <a:pPr marL="1544638" lvl="1" indent="-1544638"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75779"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2-44</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应对食源性疾病集中爆发</a:t>
            </a:r>
          </a:p>
        </p:txBody>
      </p:sp>
      <p:sp>
        <p:nvSpPr>
          <p:cNvPr id="76803" name="Rectangle 3"/>
          <p:cNvSpPr>
            <a:spLocks noGrp="1" noChangeArrowheads="1"/>
          </p:cNvSpPr>
          <p:nvPr>
            <p:ph idx="1"/>
          </p:nvPr>
        </p:nvSpPr>
        <p:spPr/>
        <p:txBody>
          <a:bodyPr/>
          <a:lstStyle/>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收集信息。</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通知监管部门。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隔离产品。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记录信息。</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辨识员工。</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配合监管部门的工作。</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审查规程。</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7680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2-45</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食源性疾病是如何发生的</a:t>
            </a:r>
          </a:p>
        </p:txBody>
      </p:sp>
      <p:sp>
        <p:nvSpPr>
          <p:cNvPr id="8195"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不安全的食品是由以下污染造成的：</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生物</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化学</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物理</a:t>
            </a:r>
          </a:p>
          <a:p>
            <a:pPr marL="114300"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19460"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1-7</a:t>
            </a:r>
          </a:p>
        </p:txBody>
      </p:sp>
      <p:pic>
        <p:nvPicPr>
          <p:cNvPr id="16" name="Picture Placeholder 2"/>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xfrm>
            <a:off x="6523038" y="1243013"/>
            <a:ext cx="2101850" cy="1092200"/>
          </a:xfrm>
        </p:spPr>
      </p:pic>
      <p:pic>
        <p:nvPicPr>
          <p:cNvPr id="17" name="Picture Placeholder 7"/>
          <p:cNvPicPr>
            <a:picLocks noGrp="1" noChangeAspect="1"/>
          </p:cNvPicPr>
          <p:nvPr>
            <p:ph type="pic" sz="quarter" idx="13"/>
          </p:nvPr>
        </p:nvPicPr>
        <p:blipFill rotWithShape="1">
          <a:blip r:embed="rId4" cstate="screen">
            <a:extLst>
              <a:ext uri="{28A0092B-C50C-407E-A947-70E740481C1C}">
                <a14:useLocalDpi xmlns:a14="http://schemas.microsoft.com/office/drawing/2010/main"/>
              </a:ext>
            </a:extLst>
          </a:blip>
          <a:srcRect/>
          <a:stretch/>
        </p:blipFill>
        <p:spPr>
          <a:xfrm>
            <a:off x="6522896" y="2433195"/>
            <a:ext cx="2101850" cy="1092200"/>
          </a:xfrm>
        </p:spPr>
      </p:pic>
      <p:pic>
        <p:nvPicPr>
          <p:cNvPr id="18" name="Picture Placeholder 9"/>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a:xfrm>
            <a:off x="6522896" y="3657600"/>
            <a:ext cx="2101850" cy="1092200"/>
          </a:xfrm>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icture Placeholder 2"/>
          <p:cNvSpPr>
            <a:spLocks noGrp="1"/>
          </p:cNvSpPr>
          <p:nvPr>
            <p:ph type="pic" sz="quarter" idx="12"/>
          </p:nvPr>
        </p:nvSpPr>
        <p:spPr/>
      </p:sp>
      <p:sp>
        <p:nvSpPr>
          <p:cNvPr id="77826"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应对食源性疾病集中爆发</a:t>
            </a:r>
          </a:p>
        </p:txBody>
      </p:sp>
      <p:sp>
        <p:nvSpPr>
          <p:cNvPr id="78851" name="Rectangle 3"/>
          <p:cNvSpPr>
            <a:spLocks noGrp="1" noChangeArrowheads="1"/>
          </p:cNvSpPr>
          <p:nvPr>
            <p:ph idx="1"/>
          </p:nvPr>
        </p:nvSpPr>
        <p:spPr/>
        <p:txBody>
          <a:bodyPr/>
          <a:lstStyle/>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收集信息：</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要求相关人员提供一般联系信息。</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要求相关人员辨识所食用的食品。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要求描述症状。</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询问相关人员开始感到不适的时间。</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通知监管部门：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如果怀疑出现疾病集中爆发，请联系当地监管部门。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6263" lvl="2" indent="0" eaLnBrk="1" hangingPunct="1">
              <a:buFont typeface="Courier New" pitchFamily="49"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7782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2-46</a:t>
            </a:r>
          </a:p>
        </p:txBody>
      </p:sp>
      <p:pic>
        <p:nvPicPr>
          <p:cNvPr id="2" name="Picture 1" descr="6e_c02_4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3355" y="1243013"/>
            <a:ext cx="2103120" cy="210312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6B7DF4C0-4670-49DD-B28A-4BDA8E5E76FA}"/>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523196" y="1243013"/>
            <a:ext cx="2103120" cy="2103120"/>
          </a:xfrm>
        </p:spPr>
      </p:pic>
      <p:sp>
        <p:nvSpPr>
          <p:cNvPr id="7885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应对食源性疾病集中爆发</a:t>
            </a:r>
          </a:p>
        </p:txBody>
      </p:sp>
      <p:sp>
        <p:nvSpPr>
          <p:cNvPr id="78851" name="Rectangle 3"/>
          <p:cNvSpPr>
            <a:spLocks noGrp="1" noChangeArrowheads="1"/>
          </p:cNvSpPr>
          <p:nvPr>
            <p:ph idx="1"/>
          </p:nvPr>
        </p:nvSpPr>
        <p:spPr/>
        <p:txBody>
          <a:bodyPr/>
          <a:lstStyle/>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隔离产品：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如有任何剩余的疑似有问题的产品</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请将其隔离</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在产品上放置写有</a:t>
            </a:r>
            <a:r>
              <a:rPr lang="ja-JP" altLang="en-US" dirty="0">
                <a:latin typeface="Arial Narrow" panose="020B0606020202030204" pitchFamily="34" charset="0"/>
                <a:ea typeface="SimHei" panose="02010609060101010101" pitchFamily="49" charset="-122"/>
                <a:cs typeface="SimSun"/>
                <a:sym typeface="Arial Narrow" panose="020B0606020202030204" pitchFamily="34" charset="0"/>
              </a:rPr>
              <a:t>“</a:t>
            </a: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请勿使用</a:t>
            </a:r>
            <a:r>
              <a:rPr lang="ja-JP" altLang="en-US" dirty="0">
                <a:latin typeface="Arial Narrow" panose="020B0606020202030204" pitchFamily="34" charset="0"/>
                <a:ea typeface="SimHei" panose="02010609060101010101" pitchFamily="49" charset="-122"/>
                <a:cs typeface="SimSun"/>
                <a:sym typeface="Arial Narrow" panose="020B0606020202030204" pitchFamily="34" charset="0"/>
              </a:rPr>
              <a:t>”</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和</a:t>
            </a:r>
            <a:br>
              <a:rPr lang="en-US" dirty="0">
                <a:latin typeface="Arial Narrow" panose="020B0606020202030204" pitchFamily="34" charset="0"/>
                <a:ea typeface="SimHei" panose="02010609060101010101" pitchFamily="49" charset="-122"/>
                <a:cs typeface="SimSun"/>
                <a:sym typeface="Arial Narrow" panose="020B0606020202030204" pitchFamily="34" charset="0"/>
              </a:rPr>
            </a:br>
            <a:r>
              <a:rPr lang="ja-JP" altLang="en-US" dirty="0">
                <a:latin typeface="Arial Narrow" panose="020B0606020202030204" pitchFamily="34" charset="0"/>
                <a:ea typeface="SimHei" panose="02010609060101010101" pitchFamily="49" charset="-122"/>
                <a:cs typeface="SimSun"/>
                <a:sym typeface="Arial Narrow" panose="020B0606020202030204" pitchFamily="34" charset="0"/>
              </a:rPr>
              <a:t>“</a:t>
            </a:r>
            <a:r>
              <a:rPr lang="en-US" dirty="0" err="1">
                <a:latin typeface="Arial Narrow" panose="020B0606020202030204" pitchFamily="34" charset="0"/>
                <a:ea typeface="SimHei" panose="02010609060101010101" pitchFamily="49" charset="-122"/>
                <a:cs typeface="SimSun"/>
                <a:sym typeface="Arial Narrow" panose="020B0606020202030204" pitchFamily="34" charset="0"/>
              </a:rPr>
              <a:t>请勿弃置</a:t>
            </a:r>
            <a:r>
              <a:rPr lang="ja-JP" altLang="en-US" dirty="0">
                <a:latin typeface="Arial Narrow" panose="020B0606020202030204" pitchFamily="34" charset="0"/>
                <a:ea typeface="SimHei" panose="02010609060101010101" pitchFamily="49" charset="-122"/>
                <a:cs typeface="SimSun"/>
                <a:sym typeface="Arial Narrow" panose="020B0606020202030204" pitchFamily="34" charset="0"/>
              </a:rPr>
              <a:t>”</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的标签。</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记录信息：</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记录关于疑似有问题产品的信息。</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包括产品描述、产品日期、批号、最迟销售日期和包装大小。</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033463" lvl="2"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78852"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2-47</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应对食源性疾病集中爆发</a:t>
            </a:r>
          </a:p>
        </p:txBody>
      </p:sp>
      <p:sp>
        <p:nvSpPr>
          <p:cNvPr id="78851" name="Rectangle 3"/>
          <p:cNvSpPr>
            <a:spLocks noGrp="1" noChangeArrowheads="1"/>
          </p:cNvSpPr>
          <p:nvPr>
            <p:ph idx="1"/>
          </p:nvPr>
        </p:nvSpPr>
        <p:spPr/>
        <p:txBody>
          <a:bodyPr/>
          <a:lstStyle/>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辨识员工：</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维护发生事件时当班的食品操作者名单。</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立即向员工了解情况。</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配合监管部门的工作：</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提供适当的文件。</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审查规程：</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确定是否达到标准。</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buFont typeface="Courier New" pitchFamily="49" charset="0"/>
              <a:buChar char="o"/>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确定标准是否未起作用。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6263" lvl="2" indent="0" eaLnBrk="1" hangingPunct="1">
              <a:buFont typeface="Courier New" pitchFamily="49" charset="0"/>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7987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2-48</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食品过敏原</a:t>
            </a:r>
          </a:p>
        </p:txBody>
      </p:sp>
      <p:sp>
        <p:nvSpPr>
          <p:cNvPr id="79875"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食品过敏原：</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食品或食品原料中会让一些人发生过敏反应的蛋白质。</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这些蛋白质是天然存在的。</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食用足够的过敏原后，就可能发生过敏反应。</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14300"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8090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2-49</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食品过敏原</a:t>
            </a:r>
          </a:p>
        </p:txBody>
      </p:sp>
      <p:sp>
        <p:nvSpPr>
          <p:cNvPr id="79875"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过敏症状：</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恶心</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喘息或呼吸急促</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荨麻疹或发痒红疹</a:t>
            </a:r>
          </a:p>
          <a:p>
            <a:pPr lvl="1" eaLnBrk="1" hangingPunct="1">
              <a:buFont typeface="Wingdings" pitchFamily="2" charset="2"/>
              <a:buChar char="l"/>
              <a:defRPr/>
            </a:pPr>
            <a:r>
              <a:rPr dirty="0" err="1">
                <a:latin typeface="Arial Narrow" panose="020B0606020202030204" pitchFamily="34" charset="0"/>
                <a:ea typeface="SimHei" panose="02010609060101010101" pitchFamily="49" charset="-122"/>
                <a:cs typeface="SimSun"/>
                <a:sym typeface="Arial Narrow" panose="020B0606020202030204" pitchFamily="34" charset="0"/>
              </a:rPr>
              <a:t>身体的</a:t>
            </a:r>
            <a:r>
              <a:rPr lang="en-US" dirty="0" err="1">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不同部位</a:t>
            </a:r>
            <a:r>
              <a:rPr dirty="0" err="1">
                <a:latin typeface="Arial Narrow" panose="020B0606020202030204" pitchFamily="34" charset="0"/>
                <a:ea typeface="SimHei" panose="02010609060101010101" pitchFamily="49" charset="-122"/>
                <a:cs typeface="SimSun"/>
                <a:sym typeface="Arial Narrow" panose="020B0606020202030204" pitchFamily="34" charset="0"/>
              </a:rPr>
              <a:t>肿胀，包括面部</a:t>
            </a:r>
            <a:r>
              <a:rPr dirty="0">
                <a:latin typeface="Arial Narrow" panose="020B0606020202030204" pitchFamily="34" charset="0"/>
                <a:ea typeface="SimHei" panose="02010609060101010101" pitchFamily="49" charset="-122"/>
                <a:cs typeface="SimSun"/>
                <a:sym typeface="Arial Narrow" panose="020B0606020202030204" pitchFamily="34" charset="0"/>
              </a:rPr>
              <a:t>、</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err="1">
                <a:latin typeface="Arial Narrow" panose="020B0606020202030204" pitchFamily="34" charset="0"/>
                <a:ea typeface="SimHei" panose="02010609060101010101" pitchFamily="49" charset="-122"/>
                <a:cs typeface="SimSun"/>
                <a:sym typeface="Arial Narrow" panose="020B0606020202030204" pitchFamily="34" charset="0"/>
              </a:rPr>
              <a:t>眼部、手或脚</a:t>
            </a:r>
            <a:endParaRPr dirty="0">
              <a:latin typeface="Arial Narrow" panose="020B0606020202030204" pitchFamily="34" charset="0"/>
              <a:ea typeface="SimHei" panose="02010609060101010101" pitchFamily="49" charset="-122"/>
              <a:cs typeface="SimSun"/>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呕吐和/或腹泻</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腹痛</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喉咙发痒</a:t>
            </a:r>
          </a:p>
          <a:p>
            <a:pPr marL="114300" lvl="1" indent="0" eaLnBrk="1" hangingPunct="1">
              <a:buFont typeface="Wingdings" pitchFamily="2" charset="2"/>
              <a:buNone/>
              <a:defRPr/>
            </a:pPr>
            <a:endParaRPr lang="zh-CN" sz="2400" b="1" dirty="0">
              <a:solidFill>
                <a:srgbClr val="005CAB"/>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114300" lvl="1"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 </a:t>
            </a:r>
          </a:p>
          <a:p>
            <a:pPr marL="114300"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8192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2-50</a:t>
            </a:r>
          </a:p>
        </p:txBody>
      </p:sp>
      <p:pic>
        <p:nvPicPr>
          <p:cNvPr id="5" name="Picture 4" descr="6e_c02_17_hives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7366" y="1326141"/>
            <a:ext cx="2100072" cy="1831848"/>
          </a:xfrm>
          <a:prstGeom prst="rect">
            <a:avLst/>
          </a:prstGeom>
        </p:spPr>
      </p:pic>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食品过敏原</a:t>
            </a:r>
          </a:p>
        </p:txBody>
      </p:sp>
      <p:sp>
        <p:nvSpPr>
          <p:cNvPr id="79875" name="Rectangle 3"/>
          <p:cNvSpPr>
            <a:spLocks noGrp="1" noChangeArrowheads="1"/>
          </p:cNvSpPr>
          <p:nvPr>
            <p:ph idx="1"/>
          </p:nvPr>
        </p:nvSpPr>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过敏反应：</a:t>
            </a: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症状可能会快速加重。</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发生严重反应，即全身性过敏反应时，可能会导致死亡。</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114300" lvl="1" indent="0" eaLnBrk="1" hangingPunct="1">
              <a:buFont typeface="Wingdings" pitchFamily="2" charset="2"/>
              <a:buNone/>
              <a:defRPr/>
            </a:pPr>
            <a:endParaRPr lang="zh-CN" sz="2400" b="1" dirty="0">
              <a:solidFill>
                <a:srgbClr val="005CAB"/>
              </a:solidFill>
              <a:latin typeface="Arial Narrow" panose="020B0606020202030204" pitchFamily="34" charset="0"/>
              <a:ea typeface="SimHei" panose="02010609060101010101" pitchFamily="49" charset="-122"/>
              <a:cs typeface="SimSun"/>
              <a:sym typeface="Arial Narrow" panose="020B0606020202030204" pitchFamily="34" charset="0"/>
            </a:endParaRPr>
          </a:p>
          <a:p>
            <a:pPr marL="114300" lvl="1"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 </a:t>
            </a:r>
          </a:p>
          <a:p>
            <a:pPr marL="114300" lvl="1" indent="0" eaLnBrk="1" hangingPunct="1">
              <a:buFont typeface="Wingdings" pitchFamily="2" charset="2"/>
              <a:buNone/>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81924"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2-51</a:t>
            </a:r>
          </a:p>
        </p:txBody>
      </p:sp>
      <p:pic>
        <p:nvPicPr>
          <p:cNvPr id="6" name="Picture 5" descr="6e_c02_17_hives_r.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607366" y="1326141"/>
            <a:ext cx="2100072" cy="1831848"/>
          </a:xfrm>
          <a:prstGeom prst="rect">
            <a:avLst/>
          </a:prstGeom>
        </p:spPr>
      </p:pic>
    </p:spTree>
    <p:extLst>
      <p:ext uri="{BB962C8B-B14F-4D97-AF65-F5344CB8AC3E}">
        <p14:creationId xmlns:p14="http://schemas.microsoft.com/office/powerpoint/2010/main" val="402685043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食品过敏原</a:t>
            </a:r>
          </a:p>
        </p:txBody>
      </p:sp>
      <p:sp>
        <p:nvSpPr>
          <p:cNvPr id="2" name="Content Placeholder 1"/>
          <p:cNvSpPr>
            <a:spLocks noGrp="1"/>
          </p:cNvSpPr>
          <p:nvPr>
            <p:ph idx="1"/>
          </p:nvPr>
        </p:nvSpPr>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常见的食品过敏原 — 八大过敏原</a:t>
            </a: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8294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2-52</a:t>
            </a:r>
          </a:p>
        </p:txBody>
      </p:sp>
      <p:sp>
        <p:nvSpPr>
          <p:cNvPr id="38" name="Rectangle 3"/>
          <p:cNvSpPr>
            <a:spLocks noGrp="1" noChangeArrowheads="1"/>
          </p:cNvSpPr>
          <p:nvPr>
            <p:ph type="body" sz="quarter" idx="17"/>
          </p:nvPr>
        </p:nvSpPr>
        <p:spPr>
          <a:xfrm>
            <a:off x="195400" y="3301079"/>
            <a:ext cx="2093913" cy="843539"/>
          </a:xfrm>
        </p:spPr>
        <p:txBody>
          <a:bodyPr/>
          <a:lstStyle/>
          <a:p>
            <a:pPr marL="0" indent="0" eaLnBrk="1" hangingPunct="1">
              <a:buFont typeface="Wingdings" pitchFamily="2" charset="2"/>
              <a:buNone/>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牛奶</a:t>
            </a:r>
          </a:p>
          <a:p>
            <a:pPr marL="571500" lvl="1" indent="-457200" eaLnBrk="1" hangingPunct="1">
              <a:buFont typeface="Wingdings" pitchFamily="2" charset="2"/>
              <a:buChar char="l"/>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39" name="Picture Placeholder 28"/>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l="-6484" r="-5956"/>
          <a:stretch/>
        </p:blipFill>
        <p:spPr>
          <a:xfrm>
            <a:off x="195401" y="1724425"/>
            <a:ext cx="2093912" cy="1502664"/>
          </a:xfrm>
          <a:solidFill>
            <a:srgbClr val="EBEBEB"/>
          </a:solidFill>
        </p:spPr>
      </p:pic>
      <p:sp>
        <p:nvSpPr>
          <p:cNvPr id="40" name="Text Placeholder 3"/>
          <p:cNvSpPr>
            <a:spLocks noGrp="1"/>
          </p:cNvSpPr>
          <p:nvPr>
            <p:ph type="body" sz="quarter" idx="18"/>
          </p:nvPr>
        </p:nvSpPr>
        <p:spPr>
          <a:xfrm>
            <a:off x="2421768" y="3301079"/>
            <a:ext cx="2093913" cy="843539"/>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大豆</a:t>
            </a:r>
          </a:p>
        </p:txBody>
      </p:sp>
      <p:pic>
        <p:nvPicPr>
          <p:cNvPr id="41" name="Picture Placeholder 30"/>
          <p:cNvPicPr>
            <a:picLocks noGrp="1" noChangeAspect="1"/>
          </p:cNvPicPr>
          <p:nvPr>
            <p:ph type="pic" sz="quarter" idx="19"/>
          </p:nvPr>
        </p:nvPicPr>
        <p:blipFill rotWithShape="1">
          <a:blip r:embed="rId4" cstate="screen">
            <a:extLst>
              <a:ext uri="{28A0092B-C50C-407E-A947-70E740481C1C}">
                <a14:useLocalDpi xmlns:a14="http://schemas.microsoft.com/office/drawing/2010/main"/>
              </a:ext>
            </a:extLst>
          </a:blip>
          <a:srcRect/>
          <a:stretch/>
        </p:blipFill>
        <p:spPr>
          <a:xfrm>
            <a:off x="2421769" y="1724425"/>
            <a:ext cx="2093912" cy="1502664"/>
          </a:xfrm>
        </p:spPr>
      </p:pic>
      <p:sp>
        <p:nvSpPr>
          <p:cNvPr id="42" name="Text Placeholder 8"/>
          <p:cNvSpPr>
            <a:spLocks noGrp="1"/>
          </p:cNvSpPr>
          <p:nvPr>
            <p:ph type="body" sz="quarter" idx="20"/>
          </p:nvPr>
        </p:nvSpPr>
        <p:spPr>
          <a:xfrm>
            <a:off x="4628258" y="3301079"/>
            <a:ext cx="2093913" cy="843539"/>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蛋类</a:t>
            </a:r>
          </a:p>
        </p:txBody>
      </p:sp>
      <p:pic>
        <p:nvPicPr>
          <p:cNvPr id="43" name="Picture Placeholder 80895"/>
          <p:cNvPicPr>
            <a:picLocks noGrp="1" noChangeAspect="1"/>
          </p:cNvPicPr>
          <p:nvPr>
            <p:ph type="pic" sz="quarter" idx="21"/>
          </p:nvPr>
        </p:nvPicPr>
        <p:blipFill rotWithShape="1">
          <a:blip r:embed="rId5" cstate="screen">
            <a:extLst>
              <a:ext uri="{28A0092B-C50C-407E-A947-70E740481C1C}">
                <a14:useLocalDpi xmlns:a14="http://schemas.microsoft.com/office/drawing/2010/main"/>
              </a:ext>
            </a:extLst>
          </a:blip>
          <a:srcRect/>
          <a:stretch/>
        </p:blipFill>
        <p:spPr>
          <a:xfrm>
            <a:off x="4628259" y="1724425"/>
            <a:ext cx="2093912" cy="1502664"/>
          </a:xfrm>
        </p:spPr>
      </p:pic>
      <p:sp>
        <p:nvSpPr>
          <p:cNvPr id="44" name="Text Placeholder 10"/>
          <p:cNvSpPr>
            <a:spLocks noGrp="1"/>
          </p:cNvSpPr>
          <p:nvPr>
            <p:ph type="body" sz="quarter" idx="22"/>
          </p:nvPr>
        </p:nvSpPr>
        <p:spPr>
          <a:xfrm>
            <a:off x="6854624" y="3301079"/>
            <a:ext cx="2093913" cy="843539"/>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小麦</a:t>
            </a:r>
          </a:p>
        </p:txBody>
      </p:sp>
      <p:pic>
        <p:nvPicPr>
          <p:cNvPr id="45" name="Picture Placeholder 80896"/>
          <p:cNvPicPr>
            <a:picLocks noGrp="1" noChangeAspect="1"/>
          </p:cNvPicPr>
          <p:nvPr>
            <p:ph type="pic" sz="quarter" idx="23"/>
          </p:nvPr>
        </p:nvPicPr>
        <p:blipFill rotWithShape="1">
          <a:blip r:embed="rId6" cstate="screen">
            <a:extLst>
              <a:ext uri="{28A0092B-C50C-407E-A947-70E740481C1C}">
                <a14:useLocalDpi xmlns:a14="http://schemas.microsoft.com/office/drawing/2010/main"/>
              </a:ext>
            </a:extLst>
          </a:blip>
          <a:srcRect/>
          <a:stretch/>
        </p:blipFill>
        <p:spPr>
          <a:xfrm>
            <a:off x="6854625" y="1724425"/>
            <a:ext cx="2093912" cy="1502664"/>
          </a:xfrm>
        </p:spPr>
      </p:pic>
      <p:sp>
        <p:nvSpPr>
          <p:cNvPr id="46" name="Text Placeholder 14"/>
          <p:cNvSpPr>
            <a:spLocks noGrp="1"/>
          </p:cNvSpPr>
          <p:nvPr>
            <p:ph type="body" sz="quarter" idx="24"/>
          </p:nvPr>
        </p:nvSpPr>
        <p:spPr>
          <a:xfrm>
            <a:off x="225218" y="5765983"/>
            <a:ext cx="2093913" cy="843539"/>
          </a:xfrm>
        </p:spPr>
        <p:txBody>
          <a:bodyPr/>
          <a:lstStyle/>
          <a:p>
            <a:pPr marL="0" indent="0"/>
            <a:r>
              <a:rPr dirty="0" err="1">
                <a:latin typeface="Arial Narrow" panose="020B0606020202030204" pitchFamily="34" charset="0"/>
                <a:ea typeface="SimHei" panose="02010609060101010101" pitchFamily="49" charset="-122"/>
                <a:cs typeface="SimSun"/>
                <a:sym typeface="Arial Narrow" panose="020B0606020202030204" pitchFamily="34" charset="0"/>
              </a:rPr>
              <a:t>鱼类</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a:latin typeface="Arial Narrow" panose="020B0606020202030204" pitchFamily="34" charset="0"/>
                <a:ea typeface="SimHei" panose="02010609060101010101" pitchFamily="49" charset="-122"/>
                <a:cs typeface="SimSun"/>
                <a:sym typeface="Arial Narrow" panose="020B0606020202030204" pitchFamily="34" charset="0"/>
              </a:rPr>
              <a:t>（</a:t>
            </a:r>
            <a:r>
              <a:rPr dirty="0" err="1">
                <a:latin typeface="Arial Narrow" panose="020B0606020202030204" pitchFamily="34" charset="0"/>
                <a:ea typeface="SimHei" panose="02010609060101010101" pitchFamily="49" charset="-122"/>
                <a:cs typeface="SimSun"/>
                <a:sym typeface="Arial Narrow" panose="020B0606020202030204" pitchFamily="34" charset="0"/>
              </a:rPr>
              <a:t>例如鲈鱼</a:t>
            </a:r>
            <a:r>
              <a:rPr dirty="0">
                <a:latin typeface="Arial Narrow" panose="020B0606020202030204" pitchFamily="34" charset="0"/>
                <a:ea typeface="SimHei" panose="02010609060101010101" pitchFamily="49" charset="-122"/>
                <a:cs typeface="SimSun"/>
                <a:sym typeface="Arial Narrow" panose="020B0606020202030204" pitchFamily="34" charset="0"/>
              </a:rPr>
              <a:t>、</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err="1">
                <a:latin typeface="Arial Narrow" panose="020B0606020202030204" pitchFamily="34" charset="0"/>
                <a:ea typeface="SimHei" panose="02010609060101010101" pitchFamily="49" charset="-122"/>
                <a:cs typeface="SimSun"/>
                <a:sym typeface="Arial Narrow" panose="020B0606020202030204" pitchFamily="34" charset="0"/>
              </a:rPr>
              <a:t>比目鱼和鳕鱼</a:t>
            </a:r>
            <a:r>
              <a:rPr dirty="0">
                <a:latin typeface="Arial Narrow" panose="020B0606020202030204" pitchFamily="34" charset="0"/>
                <a:ea typeface="SimHei" panose="02010609060101010101" pitchFamily="49" charset="-122"/>
                <a:cs typeface="SimSun"/>
                <a:sym typeface="Arial Narrow" panose="020B0606020202030204" pitchFamily="34" charset="0"/>
              </a:rPr>
              <a:t>）</a:t>
            </a:r>
          </a:p>
        </p:txBody>
      </p:sp>
      <p:pic>
        <p:nvPicPr>
          <p:cNvPr id="47" name="Picture Placeholder 80897"/>
          <p:cNvPicPr>
            <a:picLocks noGrp="1" noChangeAspect="1"/>
          </p:cNvPicPr>
          <p:nvPr>
            <p:ph type="pic" sz="quarter" idx="25"/>
          </p:nvPr>
        </p:nvPicPr>
        <p:blipFill rotWithShape="1">
          <a:blip r:embed="rId7" cstate="screen">
            <a:extLst>
              <a:ext uri="{28A0092B-C50C-407E-A947-70E740481C1C}">
                <a14:useLocalDpi xmlns:a14="http://schemas.microsoft.com/office/drawing/2010/main"/>
              </a:ext>
            </a:extLst>
          </a:blip>
          <a:srcRect/>
          <a:stretch/>
        </p:blipFill>
        <p:spPr>
          <a:xfrm>
            <a:off x="225219" y="4189329"/>
            <a:ext cx="2093912" cy="1502664"/>
          </a:xfrm>
        </p:spPr>
      </p:pic>
      <p:sp>
        <p:nvSpPr>
          <p:cNvPr id="48" name="Text Placeholder 18"/>
          <p:cNvSpPr>
            <a:spLocks noGrp="1"/>
          </p:cNvSpPr>
          <p:nvPr>
            <p:ph type="body" sz="quarter" idx="26"/>
          </p:nvPr>
        </p:nvSpPr>
        <p:spPr>
          <a:xfrm>
            <a:off x="2319131" y="5765983"/>
            <a:ext cx="2416603" cy="843539"/>
          </a:xfrm>
        </p:spPr>
        <p:txBody>
          <a:bodyPr/>
          <a:lstStyle/>
          <a:p>
            <a:pPr marL="0" indent="0"/>
            <a:r>
              <a:rPr dirty="0" err="1">
                <a:latin typeface="Arial Narrow" panose="020B0606020202030204" pitchFamily="34" charset="0"/>
                <a:ea typeface="SimHei" panose="02010609060101010101" pitchFamily="49" charset="-122"/>
                <a:cs typeface="SimSun"/>
                <a:sym typeface="Arial Narrow" panose="020B0606020202030204" pitchFamily="34" charset="0"/>
              </a:rPr>
              <a:t>甲壳贝类</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a:latin typeface="Arial Narrow" panose="020B0606020202030204" pitchFamily="34" charset="0"/>
                <a:ea typeface="SimHei" panose="02010609060101010101" pitchFamily="49" charset="-122"/>
                <a:cs typeface="SimSun"/>
                <a:sym typeface="Arial Narrow" panose="020B0606020202030204" pitchFamily="34" charset="0"/>
              </a:rPr>
              <a:t>（</a:t>
            </a:r>
            <a:r>
              <a:rPr dirty="0" err="1">
                <a:latin typeface="Arial Narrow" panose="020B0606020202030204" pitchFamily="34" charset="0"/>
                <a:ea typeface="SimHei" panose="02010609060101010101" pitchFamily="49" charset="-122"/>
                <a:cs typeface="SimSun"/>
                <a:sym typeface="Arial Narrow" panose="020B0606020202030204" pitchFamily="34" charset="0"/>
              </a:rPr>
              <a:t>例如螃蟹</a:t>
            </a:r>
            <a:r>
              <a:rPr dirty="0">
                <a:latin typeface="Arial Narrow" panose="020B0606020202030204" pitchFamily="34" charset="0"/>
                <a:ea typeface="SimHei" panose="02010609060101010101" pitchFamily="49" charset="-122"/>
                <a:cs typeface="SimSun"/>
                <a:sym typeface="Arial Narrow" panose="020B0606020202030204" pitchFamily="34" charset="0"/>
              </a:rPr>
              <a:t>、</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err="1">
                <a:latin typeface="Arial Narrow" panose="020B0606020202030204" pitchFamily="34" charset="0"/>
                <a:ea typeface="SimHei" panose="02010609060101010101" pitchFamily="49" charset="-122"/>
                <a:cs typeface="SimSun"/>
                <a:sym typeface="Arial Narrow" panose="020B0606020202030204" pitchFamily="34" charset="0"/>
              </a:rPr>
              <a:t>龙虾和虾</a:t>
            </a:r>
            <a:r>
              <a:rPr dirty="0">
                <a:latin typeface="Arial Narrow" panose="020B0606020202030204" pitchFamily="34" charset="0"/>
                <a:ea typeface="SimHei" panose="02010609060101010101" pitchFamily="49" charset="-122"/>
                <a:cs typeface="SimSun"/>
                <a:sym typeface="Arial Narrow" panose="020B0606020202030204" pitchFamily="34" charset="0"/>
              </a:rPr>
              <a:t>）</a:t>
            </a:r>
          </a:p>
        </p:txBody>
      </p:sp>
      <p:pic>
        <p:nvPicPr>
          <p:cNvPr id="49" name="Picture Placeholder 80899"/>
          <p:cNvPicPr>
            <a:picLocks noGrp="1" noChangeAspect="1"/>
          </p:cNvPicPr>
          <p:nvPr>
            <p:ph type="pic" sz="quarter" idx="27"/>
          </p:nvPr>
        </p:nvPicPr>
        <p:blipFill rotWithShape="1">
          <a:blip r:embed="rId8" cstate="screen">
            <a:extLst>
              <a:ext uri="{28A0092B-C50C-407E-A947-70E740481C1C}">
                <a14:useLocalDpi xmlns:a14="http://schemas.microsoft.com/office/drawing/2010/main"/>
              </a:ext>
            </a:extLst>
          </a:blip>
          <a:srcRect/>
          <a:stretch/>
        </p:blipFill>
        <p:spPr>
          <a:xfrm>
            <a:off x="2451587" y="4189329"/>
            <a:ext cx="2093912" cy="1502664"/>
          </a:xfrm>
        </p:spPr>
      </p:pic>
      <p:sp>
        <p:nvSpPr>
          <p:cNvPr id="50" name="Text Placeholder 22"/>
          <p:cNvSpPr>
            <a:spLocks noGrp="1"/>
          </p:cNvSpPr>
          <p:nvPr>
            <p:ph type="body" sz="quarter" idx="28"/>
          </p:nvPr>
        </p:nvSpPr>
        <p:spPr>
          <a:xfrm>
            <a:off x="4658076" y="5765983"/>
            <a:ext cx="2093913" cy="843539"/>
          </a:xfrm>
        </p:spPr>
        <p:txBody>
          <a:bodyPr/>
          <a:lstStyle/>
          <a:p>
            <a:r>
              <a:rPr dirty="0">
                <a:latin typeface="Arial Narrow" panose="020B0606020202030204" pitchFamily="34" charset="0"/>
                <a:ea typeface="SimHei" panose="02010609060101010101" pitchFamily="49" charset="-122"/>
                <a:cs typeface="SimSun"/>
                <a:sym typeface="Arial Narrow" panose="020B0606020202030204" pitchFamily="34" charset="0"/>
              </a:rPr>
              <a:t>花生</a:t>
            </a:r>
          </a:p>
        </p:txBody>
      </p:sp>
      <p:pic>
        <p:nvPicPr>
          <p:cNvPr id="51" name="Picture Placeholder 80901"/>
          <p:cNvPicPr>
            <a:picLocks noGrp="1" noChangeAspect="1"/>
          </p:cNvPicPr>
          <p:nvPr>
            <p:ph type="pic" sz="quarter" idx="29"/>
          </p:nvPr>
        </p:nvPicPr>
        <p:blipFill rotWithShape="1">
          <a:blip r:embed="rId9" cstate="screen">
            <a:extLst>
              <a:ext uri="{28A0092B-C50C-407E-A947-70E740481C1C}">
                <a14:useLocalDpi xmlns:a14="http://schemas.microsoft.com/office/drawing/2010/main"/>
              </a:ext>
            </a:extLst>
          </a:blip>
          <a:srcRect/>
          <a:stretch/>
        </p:blipFill>
        <p:spPr>
          <a:xfrm>
            <a:off x="4658077" y="4189329"/>
            <a:ext cx="2093912" cy="1502664"/>
          </a:xfrm>
        </p:spPr>
      </p:pic>
      <p:sp>
        <p:nvSpPr>
          <p:cNvPr id="52" name="Text Placeholder 24"/>
          <p:cNvSpPr>
            <a:spLocks noGrp="1"/>
          </p:cNvSpPr>
          <p:nvPr>
            <p:ph type="body" sz="quarter" idx="30"/>
          </p:nvPr>
        </p:nvSpPr>
        <p:spPr>
          <a:xfrm>
            <a:off x="6884442" y="5765983"/>
            <a:ext cx="2093913" cy="843539"/>
          </a:xfrm>
        </p:spPr>
        <p:txBody>
          <a:bodyPr/>
          <a:lstStyle/>
          <a:p>
            <a:pPr marL="0" indent="0"/>
            <a:r>
              <a:rPr dirty="0" err="1">
                <a:latin typeface="Arial Narrow" panose="020B0606020202030204" pitchFamily="34" charset="0"/>
                <a:ea typeface="SimHei" panose="02010609060101010101" pitchFamily="49" charset="-122"/>
                <a:cs typeface="SimSun"/>
                <a:sym typeface="Arial Narrow" panose="020B0606020202030204" pitchFamily="34" charset="0"/>
              </a:rPr>
              <a:t>坚果</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a:latin typeface="Arial Narrow" panose="020B0606020202030204" pitchFamily="34" charset="0"/>
                <a:ea typeface="SimHei" panose="02010609060101010101" pitchFamily="49" charset="-122"/>
                <a:cs typeface="SimSun"/>
                <a:sym typeface="Arial Narrow" panose="020B0606020202030204" pitchFamily="34" charset="0"/>
              </a:rPr>
              <a:t>（</a:t>
            </a:r>
            <a:r>
              <a:rPr dirty="0" err="1">
                <a:latin typeface="Arial Narrow" panose="020B0606020202030204" pitchFamily="34" charset="0"/>
                <a:ea typeface="SimHei" panose="02010609060101010101" pitchFamily="49" charset="-122"/>
                <a:cs typeface="SimSun"/>
                <a:sym typeface="Arial Narrow" panose="020B0606020202030204" pitchFamily="34" charset="0"/>
              </a:rPr>
              <a:t>例如核桃和</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err="1">
                <a:latin typeface="Arial Narrow" panose="020B0606020202030204" pitchFamily="34" charset="0"/>
                <a:ea typeface="SimHei" panose="02010609060101010101" pitchFamily="49" charset="-122"/>
                <a:cs typeface="SimSun"/>
                <a:sym typeface="Arial Narrow" panose="020B0606020202030204" pitchFamily="34" charset="0"/>
              </a:rPr>
              <a:t>山核桃</a:t>
            </a:r>
            <a:r>
              <a:rPr dirty="0">
                <a:latin typeface="Arial Narrow" panose="020B0606020202030204" pitchFamily="34" charset="0"/>
                <a:ea typeface="SimHei" panose="02010609060101010101" pitchFamily="49" charset="-122"/>
                <a:cs typeface="SimSun"/>
                <a:sym typeface="Arial Narrow" panose="020B0606020202030204" pitchFamily="34" charset="0"/>
              </a:rPr>
              <a:t>）</a:t>
            </a:r>
          </a:p>
        </p:txBody>
      </p:sp>
      <p:pic>
        <p:nvPicPr>
          <p:cNvPr id="53" name="Picture Placeholder 80902"/>
          <p:cNvPicPr>
            <a:picLocks noGrp="1" noChangeAspect="1"/>
          </p:cNvPicPr>
          <p:nvPr>
            <p:ph type="pic" sz="quarter" idx="31"/>
          </p:nvPr>
        </p:nvPicPr>
        <p:blipFill rotWithShape="1">
          <a:blip r:embed="rId10" cstate="screen">
            <a:extLst>
              <a:ext uri="{28A0092B-C50C-407E-A947-70E740481C1C}">
                <a14:useLocalDpi xmlns:a14="http://schemas.microsoft.com/office/drawing/2010/main"/>
              </a:ext>
            </a:extLst>
          </a:blip>
          <a:srcRect/>
          <a:stretch/>
        </p:blipFill>
        <p:spPr>
          <a:xfrm>
            <a:off x="6884443" y="4189329"/>
            <a:ext cx="2093912" cy="1502664"/>
          </a:xfrm>
        </p:spPr>
      </p:pic>
    </p:spTree>
    <p:extLst>
      <p:ext uri="{BB962C8B-B14F-4D97-AF65-F5344CB8AC3E}">
        <p14:creationId xmlns:p14="http://schemas.microsoft.com/office/powerpoint/2010/main" val="54545619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A249278-2D3D-4586-8E76-789F322FBF8D}"/>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82946"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预防过敏反应</a:t>
            </a:r>
          </a:p>
        </p:txBody>
      </p:sp>
      <p:sp>
        <p:nvSpPr>
          <p:cNvPr id="80899" name="Rectangle 3"/>
          <p:cNvSpPr>
            <a:spLocks noGrp="1" noChangeArrowheads="1"/>
          </p:cNvSpPr>
          <p:nvPr>
            <p:ph idx="1"/>
          </p:nvPr>
        </p:nvSpPr>
        <p:spPr/>
        <p:txBody>
          <a:bodyPr/>
          <a:lstStyle/>
          <a:p>
            <a:pPr eaLnBrk="1" hangingPunct="1">
              <a:buFont typeface="Wingdings" pitchFamily="2" charset="2"/>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食品标签：</a:t>
            </a:r>
          </a:p>
          <a:p>
            <a:pPr lvl="1" eaLnBrk="1" hangingPunct="1">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检查食品标签是否注明存在过敏原。</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buFont typeface="Wingdings" pitchFamily="2" charset="2"/>
              <a:buChar char="l"/>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82948"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2-53</a:t>
            </a:r>
          </a:p>
        </p:txBody>
      </p:sp>
    </p:spTree>
    <p:extLst>
      <p:ext uri="{BB962C8B-B14F-4D97-AF65-F5344CB8AC3E}">
        <p14:creationId xmlns:p14="http://schemas.microsoft.com/office/powerpoint/2010/main" val="20454276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958DB11-8BF4-4791-BC86-78FB1BDF2884}"/>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tretch>
            <a:fillRect/>
          </a:stretch>
        </p:blipFill>
        <p:spPr>
          <a:xfrm>
            <a:off x="6102626" y="1243075"/>
            <a:ext cx="2604810" cy="4184778"/>
          </a:xfrm>
        </p:spPr>
      </p:pic>
      <p:sp>
        <p:nvSpPr>
          <p:cNvPr id="8397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预防过敏反应</a:t>
            </a:r>
          </a:p>
        </p:txBody>
      </p:sp>
      <p:sp>
        <p:nvSpPr>
          <p:cNvPr id="83971" name="Rectangle 3"/>
          <p:cNvSpPr>
            <a:spLocks noGrp="1" noChangeArrowheads="1"/>
          </p:cNvSpPr>
          <p:nvPr>
            <p:ph idx="1"/>
          </p:nvPr>
        </p:nvSpPr>
        <p:spPr>
          <a:xfrm>
            <a:off x="409575" y="1143000"/>
            <a:ext cx="5410457"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供餐员工：</a:t>
            </a:r>
          </a:p>
          <a:p>
            <a:pPr lvl="1" eaLnBrk="1" hangingPunct="1">
              <a:spcAft>
                <a:spcPts val="0"/>
              </a:spcAft>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向客人介绍菜单品项和预制方法。</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spcAft>
                <a:spcPts val="0"/>
              </a:spcAft>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识别食品中存在的任何过敏原。</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spcAft>
                <a:spcPts val="0"/>
              </a:spcAft>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推荐不含过敏原的菜单品项。</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spcAft>
                <a:spcPts val="0"/>
              </a:spcAft>
              <a:buFont typeface="Wingdings" pitchFamily="2" charset="2"/>
              <a:buChar char="l"/>
              <a:defRPr/>
            </a:pPr>
            <a:r>
              <a:rPr dirty="0" err="1">
                <a:latin typeface="Arial Narrow" panose="020B0606020202030204" pitchFamily="34" charset="0"/>
                <a:ea typeface="SimHei" panose="02010609060101010101" pitchFamily="49" charset="-122"/>
                <a:cs typeface="SimSun"/>
                <a:sym typeface="Arial Narrow" panose="020B0606020202030204" pitchFamily="34" charset="0"/>
              </a:rPr>
              <a:t>为厨房和供餐人员清晰地标识客人</a:t>
            </a:r>
            <a: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altLang="zh-CN" dirty="0">
                <a:latin typeface="Arial Narrow" panose="020B0606020202030204" pitchFamily="34" charset="0"/>
                <a:ea typeface="SimHei" panose="02010609060101010101" pitchFamily="49" charset="-122"/>
                <a:cs typeface="SimSun"/>
                <a:sym typeface="Arial Narrow" panose="020B0606020202030204" pitchFamily="34" charset="0"/>
              </a:rPr>
            </a:br>
            <a:r>
              <a:rPr dirty="0" err="1">
                <a:latin typeface="Arial Narrow" panose="020B0606020202030204" pitchFamily="34" charset="0"/>
                <a:ea typeface="SimHei" panose="02010609060101010101" pitchFamily="49" charset="-122"/>
                <a:cs typeface="SimSun"/>
                <a:sym typeface="Arial Narrow" panose="020B0606020202030204" pitchFamily="34" charset="0"/>
              </a:rPr>
              <a:t>点单</a:t>
            </a:r>
            <a:r>
              <a:rPr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spcAft>
                <a:spcPts val="0"/>
              </a:spcAft>
              <a:buFont typeface="Wingdings" pitchFamily="2" charset="2"/>
              <a:buChar char="l"/>
              <a:defRPr/>
            </a:pPr>
            <a:r>
              <a:rPr dirty="0">
                <a:latin typeface="Arial Narrow" panose="020B0606020202030204" pitchFamily="34" charset="0"/>
                <a:ea typeface="SimHei" panose="02010609060101010101" pitchFamily="49" charset="-122"/>
                <a:cs typeface="SimSun"/>
                <a:sym typeface="Arial Narrow" panose="020B0606020202030204" pitchFamily="34" charset="0"/>
              </a:rPr>
              <a:t>单独上餐，以预防交叉接触。</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83972"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2-54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预防过敏反应</a:t>
            </a:r>
          </a:p>
        </p:txBody>
      </p:sp>
      <p:sp>
        <p:nvSpPr>
          <p:cNvPr id="84995"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厨房员工：</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避免交叉接触 </a:t>
            </a:r>
          </a:p>
          <a:p>
            <a:pPr marL="694944" lvl="2" indent="-347472" eaLnBrk="1" hangingPunct="1">
              <a:lnSpc>
                <a:spcPct val="100000"/>
              </a:lnSpc>
              <a:spcBef>
                <a:spcPts val="900"/>
              </a:spcBef>
              <a:defRPr/>
            </a:pPr>
            <a:r>
              <a:rPr lang="en-US" dirty="0">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请勿</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在相同的煎锅油中烹制不同类型的食品。</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694944" lvl="2" indent="-347472" eaLnBrk="1" hangingPunct="1">
              <a:lnSpc>
                <a:spcPct val="100000"/>
              </a:lnSpc>
              <a:spcBef>
                <a:spcPts val="900"/>
              </a:spcBef>
              <a:defRPr/>
            </a:pPr>
            <a:r>
              <a:rPr lang="en-US" dirty="0">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请勿</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将食品置于曾经接触过敏原的接触面上。</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84996"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2-55</a:t>
            </a:r>
          </a:p>
        </p:txBody>
      </p:sp>
      <p:pic>
        <p:nvPicPr>
          <p:cNvPr id="8" name="Picture Placeholder 3"/>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污染物</a:t>
            </a:r>
          </a:p>
        </p:txBody>
      </p:sp>
      <p:sp>
        <p:nvSpPr>
          <p:cNvPr id="20483"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生物污染物：</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细菌</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病毒</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寄生虫</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真菌</a:t>
            </a:r>
          </a:p>
        </p:txBody>
      </p:sp>
      <p:sp>
        <p:nvSpPr>
          <p:cNvPr id="20484" name="Text Box 8"/>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1-8</a:t>
            </a:r>
          </a:p>
        </p:txBody>
      </p:sp>
      <p:pic>
        <p:nvPicPr>
          <p:cNvPr id="8" name="Picture Placeholder 3"/>
          <p:cNvPicPr>
            <a:picLocks noGrp="1" noChangeAspect="1"/>
          </p:cNvPicPr>
          <p:nvPr>
            <p:ph type="pic" sz="quarter" idx="12"/>
          </p:nvPr>
        </p:nvPicPr>
        <p:blipFill rotWithShape="1">
          <a:blip r:embed="rId3" cstate="hqprint">
            <a:extLst>
              <a:ext uri="{28A0092B-C50C-407E-A947-70E740481C1C}">
                <a14:useLocalDpi xmlns:a14="http://schemas.microsoft.com/office/drawing/2010/main"/>
              </a:ext>
            </a:extLst>
          </a:blip>
          <a:srcRect/>
          <a:stretch/>
        </p:blipFill>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95E137A-9C27-42A8-BECB-398C7700A1DC}"/>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t="-485"/>
          <a:stretch/>
        </p:blipFill>
        <p:spPr>
          <a:xfrm>
            <a:off x="6523038" y="1243013"/>
            <a:ext cx="2103437" cy="2103120"/>
          </a:xfrm>
        </p:spPr>
      </p:pic>
      <p:sp>
        <p:nvSpPr>
          <p:cNvPr id="86018"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预防过敏反应</a:t>
            </a:r>
          </a:p>
        </p:txBody>
      </p:sp>
      <p:sp>
        <p:nvSpPr>
          <p:cNvPr id="86019" name="Rectangle 3"/>
          <p:cNvSpPr>
            <a:spLocks noGrp="1" noChangeArrowheads="1"/>
          </p:cNvSpPr>
          <p:nvPr>
            <p:ph idx="1"/>
          </p:nvPr>
        </p:nvSpPr>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如何避免交叉接触：</a:t>
            </a:r>
          </a:p>
          <a:p>
            <a:pPr lvl="1" eaLnBrk="1" hangingPunct="1">
              <a:defRPr/>
            </a:pP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检查食谱和原料标签。</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err="1">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洗涤、清洗和消毒炊具、厨房用具和</a:t>
            </a: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设备</a:t>
            </a: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chemeClr val="tx1"/>
                </a:solidFill>
                <a:latin typeface="Arial Narrow" panose="020B0606020202030204" pitchFamily="34" charset="0"/>
                <a:ea typeface="SimHei" panose="02010609060101010101" pitchFamily="49" charset="-122"/>
                <a:cs typeface="SimSun"/>
                <a:sym typeface="Arial Narrow" panose="020B0606020202030204" pitchFamily="34" charset="0"/>
              </a:rPr>
              <a:t>确保过敏原没有接触到为食品过敏顾客提供的任何东西。</a:t>
            </a:r>
            <a:endParaRPr lang="zh-CN" dirty="0">
              <a:solidFill>
                <a:schemeClr val="tx1"/>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预制食品之前洗手并更换手套。</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针对食品过敏的顾客使用单独的煎锅和食用油。</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将现场包装的零售食品贴上标签。</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86020" name="Text Box 1040"/>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2-56</a:t>
            </a:r>
          </a:p>
        </p:txBody>
      </p:sp>
    </p:spTree>
    <p:extLst>
      <p:ext uri="{BB962C8B-B14F-4D97-AF65-F5344CB8AC3E}">
        <p14:creationId xmlns:p14="http://schemas.microsoft.com/office/powerpoint/2010/main" val="282969882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安全的食品操作者</a:t>
            </a:r>
          </a:p>
        </p:txBody>
      </p:sp>
      <p:sp>
        <p:nvSpPr>
          <p:cNvPr id="88067" name="Rectangle 3"/>
          <p:cNvSpPr>
            <a:spLocks noGrp="1" noChangeArrowheads="1"/>
          </p:cNvSpPr>
          <p:nvPr>
            <p:ph idx="1"/>
          </p:nvPr>
        </p:nvSpPr>
        <p:spPr>
          <a:noFill/>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目标：</a:t>
            </a:r>
          </a:p>
          <a:p>
            <a:pPr marL="0" lvl="1" indent="0" eaLnBrk="1" hangingPunct="1">
              <a:buNone/>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本章结束时，您应该能够认识以下事项：</a:t>
            </a:r>
          </a:p>
          <a:p>
            <a:pPr lvl="1" eaLnBrk="1" hangingPunct="1">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如何避免可能会污染食品的行为</a:t>
            </a:r>
          </a:p>
          <a:p>
            <a:pPr lvl="1" eaLnBrk="1" hangingPunct="1">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如何清洗和护理双手</a:t>
            </a:r>
          </a:p>
          <a:p>
            <a:pPr lvl="1" eaLnBrk="1" hangingPunct="1">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正确的工作着装和工作服处理方法</a:t>
            </a:r>
          </a:p>
          <a:p>
            <a:pPr lvl="1" eaLnBrk="1" hangingPunct="1">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允许员工在特定地区饮食、抽烟、咀嚼口香糖或烟草，以求将污染减至最低</a:t>
            </a:r>
          </a:p>
          <a:p>
            <a:pPr lvl="1" eaLnBrk="1" hangingPunct="1">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如何防止可能携带病原体的员工操作或靠近食品或者进入餐饮机构上班</a:t>
            </a:r>
          </a:p>
        </p:txBody>
      </p:sp>
      <p:sp>
        <p:nvSpPr>
          <p:cNvPr id="88068"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16196289-450A-4134-919B-92F3E64524D9}"/>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89090"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食品加工者如何污染食品</a:t>
            </a:r>
          </a:p>
        </p:txBody>
      </p:sp>
      <p:sp>
        <p:nvSpPr>
          <p:cNvPr id="89091" name="Rectangle 3"/>
          <p:cNvSpPr>
            <a:spLocks noGrp="1" noChangeArrowheads="1"/>
          </p:cNvSpPr>
          <p:nvPr>
            <p:ph idx="1"/>
          </p:nvPr>
        </p:nvSpPr>
        <p:spPr>
          <a:xfrm>
            <a:off x="409575" y="1143000"/>
            <a:ext cx="5607177"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可能导致食品污染的情况：</a:t>
            </a:r>
          </a:p>
          <a:p>
            <a:pPr marL="342900" lvl="1" indent="-342900"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患有食源性疾病</a:t>
            </a:r>
            <a:r>
              <a:rPr dirty="0">
                <a:latin typeface="Arial Narrow" panose="020B0606020202030204" pitchFamily="34" charset="0"/>
                <a:ea typeface="SimHei" panose="02010609060101010101" pitchFamily="49" charset="-122"/>
                <a:cs typeface="SimSun"/>
                <a:sym typeface="Arial Narrow" panose="020B0606020202030204" pitchFamily="34" charset="0"/>
              </a:rPr>
              <a:t> </a:t>
            </a:r>
          </a:p>
          <a:p>
            <a:pPr marL="342900" lvl="1" indent="-342900"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有带病原体的伤口或疖子时</a:t>
            </a:r>
          </a:p>
          <a:p>
            <a:pPr marL="342900" lvl="1" indent="-342900"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打喷嚏或咳嗽</a:t>
            </a:r>
          </a:p>
          <a:p>
            <a:pPr marL="342900" lvl="1" indent="-342900"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与生病的人接触</a:t>
            </a:r>
          </a:p>
          <a:p>
            <a:pPr marL="342900" lvl="1" indent="-342900"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使用洗手间后没有洗手</a:t>
            </a:r>
          </a:p>
          <a:p>
            <a:pPr marL="342900" lvl="1" indent="-342900" eaLnBrk="1" hangingPunct="1">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有腹泻、呕吐或黄疸（眼睛或皮肤发黄）症状</a:t>
            </a:r>
            <a:endParaRPr lang="zh-CN"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89093"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3-3</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5" name="Rectangle 26"/>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食品加工者如何污染食品</a:t>
            </a:r>
          </a:p>
        </p:txBody>
      </p:sp>
      <p:sp>
        <p:nvSpPr>
          <p:cNvPr id="90116" name="Rectangle 27"/>
          <p:cNvSpPr>
            <a:spLocks noGrp="1" noChangeArrowheads="1"/>
          </p:cNvSpPr>
          <p:nvPr>
            <p:ph idx="1"/>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可能污染食品的行为：</a:t>
            </a:r>
          </a:p>
          <a:p>
            <a:pPr marL="457200" lvl="1" indent="-457200" eaLnBrk="1" hangingPunct="1">
              <a:buFont typeface="+mj-lt"/>
              <a:buAutoNum type="alphaUcPeriod"/>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抓头皮 </a:t>
            </a:r>
          </a:p>
          <a:p>
            <a:pPr marL="457200" lvl="1" indent="-457200" eaLnBrk="1" hangingPunct="1">
              <a:buFont typeface="+mj-lt"/>
              <a:buAutoNum type="alphaUcPeriod"/>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用手指捋头发</a:t>
            </a:r>
          </a:p>
          <a:p>
            <a:pPr marL="457200" lvl="1" indent="-457200" eaLnBrk="1" hangingPunct="1">
              <a:buFont typeface="+mj-lt"/>
              <a:buAutoNum type="alphaUcPeriod"/>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擦或摸鼻子                                                            </a:t>
            </a:r>
          </a:p>
          <a:p>
            <a:pPr marL="457200" lvl="1" indent="-457200" eaLnBrk="1" hangingPunct="1">
              <a:buFont typeface="+mj-lt"/>
              <a:buAutoNum type="alphaUcPeriod"/>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挠耳朵 </a:t>
            </a:r>
          </a:p>
          <a:p>
            <a:pPr marL="457200" lvl="1" indent="-457200" eaLnBrk="1" hangingPunct="1">
              <a:buFont typeface="+mj-lt"/>
              <a:buAutoNum type="alphaUcPeriod"/>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触摸丘疹或感染的伤口/疖子</a:t>
            </a:r>
          </a:p>
          <a:p>
            <a:pPr marL="457200" lvl="1" indent="-457200" eaLnBrk="1" hangingPunct="1">
              <a:buFont typeface="+mj-lt"/>
              <a:buAutoNum type="alphaUcPeriod"/>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穿着和触碰脏的制服 </a:t>
            </a:r>
          </a:p>
          <a:p>
            <a:pPr marL="457200" lvl="1" indent="-457200" eaLnBrk="1" hangingPunct="1">
              <a:buFont typeface="+mj-lt"/>
              <a:buAutoNum type="alphaUcPeriod"/>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对着手咳嗽或打喷嚏</a:t>
            </a:r>
          </a:p>
          <a:p>
            <a:pPr marL="457200" lvl="1" indent="-457200" eaLnBrk="1" hangingPunct="1">
              <a:buFont typeface="+mj-lt"/>
              <a:buAutoNum type="alphaUcPeriod"/>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在餐饮机构内吐痰</a:t>
            </a:r>
          </a:p>
        </p:txBody>
      </p:sp>
      <p:sp>
        <p:nvSpPr>
          <p:cNvPr id="90120" name="Text Box 2055"/>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3-4</a:t>
            </a:r>
          </a:p>
        </p:txBody>
      </p:sp>
      <p:pic>
        <p:nvPicPr>
          <p:cNvPr id="8" name="Picture Placeholder 7"/>
          <p:cNvPicPr>
            <a:picLocks noGrp="1" noChangeAspect="1"/>
          </p:cNvPicPr>
          <p:nvPr>
            <p:ph type="pic" sz="quarter" idx="12"/>
          </p:nvPr>
        </p:nvPicPr>
        <p:blipFill rotWithShape="1">
          <a:blip r:embed="rId3" cstate="print">
            <a:extLst>
              <a:ext uri="{28A0092B-C50C-407E-A947-70E740481C1C}">
                <a14:useLocalDpi xmlns:a14="http://schemas.microsoft.com/office/drawing/2010/main"/>
              </a:ext>
            </a:extLst>
          </a:blip>
          <a:srcRect/>
          <a:stretch/>
        </p:blipFill>
        <p:spPr>
          <a:solidFill>
            <a:schemeClr val="bg1"/>
          </a:solidFill>
          <a:ln>
            <a:solidFill>
              <a:schemeClr val="tx1"/>
            </a:solidFill>
          </a:ln>
        </p:spPr>
      </p:pic>
      <p:pic>
        <p:nvPicPr>
          <p:cNvPr id="12" name="Picture Placeholder 9" descr="6e_c03_04B.jpg"/>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bwMode="auto">
          <a:xfrm>
            <a:off x="6418324" y="1306329"/>
            <a:ext cx="1973415" cy="4121588"/>
          </a:xfrm>
          <a:prstGeom prst="rect">
            <a:avLst/>
          </a:prstGeom>
          <a:noFill/>
          <a:ln w="25400" cap="flat" cmpd="sng" algn="ctr">
            <a:noFill/>
            <a:prstDash val="solid"/>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mc="http://schemas.openxmlformats.org/markup-compatibility/2006" xmlns:a14="http://schemas.microsoft.com/office/drawing/2010/main" xmlns:c="http://schemas.openxmlformats.org/drawingml/2006/chart" xmlns:dgm="http://schemas.openxmlformats.org/drawingml/2006/diagram" xmlns:cdr="http://schemas.openxmlformats.org/drawingml/2006/chartDrawing" xmlns:wne="http://schemas.microsoft.com/office/powerpoint/2006/powerpointml" xmlns:wp="http://schemas.openxmlformats.org/drawingml/2006/powerpointprocessingDrawing" xmlns:v="urn:schemas-microsoft-com:vml" xmlns:o="urn:schemas-microsoft-com:office:office" xmlns="" val="1"/>
            </a:ext>
          </a:ex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管理个人卫生计划</a:t>
            </a:r>
          </a:p>
        </p:txBody>
      </p:sp>
      <p:sp>
        <p:nvSpPr>
          <p:cNvPr id="91139" name="Rectangle 3"/>
          <p:cNvSpPr>
            <a:spLocks noGrp="1" noChangeArrowheads="1"/>
          </p:cNvSpPr>
          <p:nvPr>
            <p:ph idx="1"/>
          </p:nvPr>
        </p:nvSpPr>
        <p:spPr>
          <a:xfrm>
            <a:off x="409575" y="1143000"/>
            <a:ext cx="5570601"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经理必须重点进行以下工作：</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制定个人卫生政策</a:t>
            </a:r>
            <a:endParaRPr lang="zh-CN" dirty="0">
              <a:latin typeface="Arial Narrow" panose="020B0606020202030204" pitchFamily="34" charset="0"/>
              <a:ea typeface="SimHei" panose="02010609060101010101" pitchFamily="49" charset="-122"/>
              <a:sym typeface="Arial Narrow" panose="020B0606020202030204" pitchFamily="34" charset="0"/>
            </a:endParaRP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对食品操作者进行个人卫生政策的培训，并定期进行再培训</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以身作则，始终展示正确的行为</a:t>
            </a:r>
          </a:p>
          <a:p>
            <a:pPr marL="347472" lvl="1" indent="-347472" eaLnBrk="1" hangingPunct="1">
              <a:lnSpc>
                <a:spcPct val="100000"/>
              </a:lnSpc>
              <a:spcBef>
                <a:spcPts val="900"/>
              </a:spcBef>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监督食品安全操作</a:t>
            </a:r>
          </a:p>
          <a:p>
            <a:pPr marL="347472" lvl="1" indent="-347472" eaLnBrk="1" hangingPunct="1">
              <a:lnSpc>
                <a:spcPct val="100000"/>
              </a:lnSpc>
              <a:spcBef>
                <a:spcPts val="900"/>
              </a:spcBef>
              <a:defRPr/>
            </a:pPr>
            <a:r>
              <a:rPr lang="en-US" dirty="0" err="1">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在发生法律或科学变化时修订个人卫生</a:t>
            </a: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
            </a:r>
            <a:b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br>
            <a:r>
              <a:rPr lang="en-US" dirty="0" err="1">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政策</a:t>
            </a:r>
            <a:endPar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endParaRPr>
          </a:p>
        </p:txBody>
      </p:sp>
      <p:sp>
        <p:nvSpPr>
          <p:cNvPr id="91140" name="Text Box 7"/>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3-5</a:t>
            </a:r>
          </a:p>
        </p:txBody>
      </p:sp>
      <p:pic>
        <p:nvPicPr>
          <p:cNvPr id="2" name="Picture 1" descr="6e_c03_04_leading.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26403" y="1243013"/>
            <a:ext cx="2100072" cy="1831848"/>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FEC70172-C1E9-4908-AA0D-1856EFB17E97}"/>
              </a:ext>
            </a:extLst>
          </p:cNvPr>
          <p:cNvPicPr>
            <a:picLocks noGrp="1" noChangeAspect="1"/>
          </p:cNvPicPr>
          <p:nvPr>
            <p:ph type="pic" sz="quarter" idx="12"/>
          </p:nvPr>
        </p:nvPicPr>
        <p:blipFill rotWithShape="1">
          <a:blip r:embed="rId3" cstate="screen">
            <a:extLst>
              <a:ext uri="{28A0092B-C50C-407E-A947-70E740481C1C}">
                <a14:useLocalDpi xmlns:a14="http://schemas.microsoft.com/office/drawing/2010/main"/>
              </a:ext>
            </a:extLst>
          </a:blip>
          <a:srcRect/>
          <a:stretch/>
        </p:blipFill>
        <p:spPr>
          <a:xfrm>
            <a:off x="6523038" y="1243013"/>
            <a:ext cx="2103437" cy="2103120"/>
          </a:xfrm>
        </p:spPr>
      </p:pic>
      <p:sp>
        <p:nvSpPr>
          <p:cNvPr id="92167"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洗手</a:t>
            </a:r>
          </a:p>
        </p:txBody>
      </p:sp>
      <p:sp>
        <p:nvSpPr>
          <p:cNvPr id="2" name="Content Placeholder 1"/>
          <p:cNvSpPr>
            <a:spLocks noGrp="1"/>
          </p:cNvSpPr>
          <p:nvPr>
            <p:ph idx="1"/>
          </p:nvPr>
        </p:nvSpPr>
        <p:spPr>
          <a:xfrm>
            <a:off x="409575" y="1143000"/>
            <a:ext cx="5707020" cy="4983163"/>
          </a:xfrm>
        </p:spPr>
        <p:txBody>
          <a:bodyPr/>
          <a:lstStyle/>
          <a:p>
            <a:pPr>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在哪里洗手：</a:t>
            </a:r>
          </a:p>
          <a:p>
            <a:pPr lvl="1" eaLnBrk="1" hangingPunct="1">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在专用的洗手槽中洗手。</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pPr lvl="1" eaLnBrk="1" hangingPunct="1">
              <a:defRPr/>
            </a:pPr>
            <a:r>
              <a:rPr lang="en-US" dirty="0">
                <a:solidFill>
                  <a:srgbClr val="FF0000"/>
                </a:solidFill>
                <a:latin typeface="Arial Narrow" panose="020B0606020202030204" pitchFamily="34" charset="0"/>
                <a:ea typeface="SimHei" panose="02010609060101010101" pitchFamily="49" charset="-122"/>
                <a:cs typeface="SimSun"/>
                <a:sym typeface="Arial Narrow" panose="020B0606020202030204" pitchFamily="34" charset="0"/>
              </a:rPr>
              <a:t>切勿</a:t>
            </a: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在专门用于预制食品或洗碗的水槽中或者专门用于排放废水的水槽中洗手。</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3-6</a:t>
            </a:r>
          </a:p>
        </p:txBody>
      </p:sp>
    </p:spTree>
    <p:extLst>
      <p:ext uri="{BB962C8B-B14F-4D97-AF65-F5344CB8AC3E}">
        <p14:creationId xmlns:p14="http://schemas.microsoft.com/office/powerpoint/2010/main" val="2785586557"/>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0525" y="1165879"/>
            <a:ext cx="8235950" cy="8956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tIns="0" anchor="t" anchorCtr="0">
            <a:no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spcBef>
                <a:spcPts val="900"/>
              </a:spcBef>
              <a:defRPr/>
            </a:pPr>
            <a:r>
              <a:rPr lang="en-US" sz="2400"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如何洗手（应至少持续 20 秒）：</a:t>
            </a:r>
          </a:p>
          <a:p>
            <a:pPr>
              <a:spcBef>
                <a:spcPct val="300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	</a:t>
            </a:r>
            <a:r>
              <a:rPr dirty="0">
                <a:latin typeface="Arial Narrow" panose="020B0606020202030204" pitchFamily="34" charset="0"/>
                <a:ea typeface="SimHei" panose="02010609060101010101" pitchFamily="49" charset="-122"/>
                <a:cs typeface="SimSun"/>
                <a:sym typeface="Arial Narrow" panose="020B0606020202030204" pitchFamily="34" charset="0"/>
              </a:rPr>
              <a:t>   </a:t>
            </a:r>
          </a:p>
        </p:txBody>
      </p:sp>
      <p:sp>
        <p:nvSpPr>
          <p:cNvPr id="29" name="Text Placeholder 28"/>
          <p:cNvSpPr>
            <a:spLocks noGrp="1"/>
          </p:cNvSpPr>
          <p:nvPr>
            <p:ph type="body" sz="quarter" idx="21"/>
          </p:nvPr>
        </p:nvSpPr>
        <p:spPr>
          <a:xfrm>
            <a:off x="4467830" y="5945895"/>
            <a:ext cx="3051810" cy="395287"/>
          </a:xfrm>
        </p:spPr>
        <p:txBody>
          <a:bodyPr/>
          <a:lstStyle/>
          <a:p>
            <a:pPr marL="0" indent="0">
              <a:spcBef>
                <a:spcPts val="0"/>
              </a:spcBef>
            </a:pPr>
            <a: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t>5. </a:t>
            </a:r>
            <a:r>
              <a:rPr lang="en-US" sz="1800" b="1" dirty="0" err="1">
                <a:latin typeface="Arial Narrow" panose="020B0606020202030204" pitchFamily="34" charset="0"/>
                <a:ea typeface="SimHei" panose="02010609060101010101" pitchFamily="49" charset="-122"/>
                <a:cs typeface="SimSun"/>
                <a:sym typeface="Arial Narrow" panose="020B0606020202030204" pitchFamily="34" charset="0"/>
              </a:rPr>
              <a:t>擦干或吹干双手和双臂。</a:t>
            </a:r>
            <a:r>
              <a:rPr lang="en-US" sz="1800" dirty="0" err="1">
                <a:latin typeface="Arial Narrow" panose="020B0606020202030204" pitchFamily="34" charset="0"/>
                <a:ea typeface="SimHei" panose="02010609060101010101" pitchFamily="49" charset="-122"/>
                <a:cs typeface="SimSun"/>
                <a:sym typeface="Arial Narrow" panose="020B0606020202030204" pitchFamily="34" charset="0"/>
              </a:rPr>
              <a:t>使用一次性纸巾或干手器</a:t>
            </a:r>
            <a: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t>。 </a:t>
            </a:r>
            <a:endParaRPr lang="zh-CN" sz="1800" dirty="0">
              <a:latin typeface="Arial Narrow" panose="020B0606020202030204" pitchFamily="34" charset="0"/>
              <a:ea typeface="SimHei" panose="02010609060101010101" pitchFamily="49" charset="-122"/>
              <a:cs typeface="SimSun"/>
              <a:sym typeface="Arial Narrow" panose="020B0606020202030204" pitchFamily="34" charset="0"/>
            </a:endParaRPr>
          </a:p>
          <a:p>
            <a:endParaRPr lang="zh-CN" sz="1800"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8" name="Text Placeholder 27"/>
          <p:cNvSpPr>
            <a:spLocks noGrp="1"/>
          </p:cNvSpPr>
          <p:nvPr>
            <p:ph type="body" sz="quarter" idx="20"/>
          </p:nvPr>
        </p:nvSpPr>
        <p:spPr>
          <a:xfrm>
            <a:off x="1592167" y="5945895"/>
            <a:ext cx="2723578" cy="395287"/>
          </a:xfrm>
        </p:spPr>
        <p:txBody>
          <a:bodyPr/>
          <a:lstStyle/>
          <a:p>
            <a:pPr marL="0" indent="0">
              <a:spcBef>
                <a:spcPts val="0"/>
              </a:spcBef>
            </a:pPr>
            <a: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t>4. </a:t>
            </a:r>
            <a:r>
              <a:rPr lang="en-US" sz="1800" b="1" dirty="0" err="1">
                <a:latin typeface="Arial Narrow" panose="020B0606020202030204" pitchFamily="34" charset="0"/>
                <a:ea typeface="SimHei" panose="02010609060101010101" pitchFamily="49" charset="-122"/>
                <a:cs typeface="SimSun"/>
                <a:sym typeface="Arial Narrow" panose="020B0606020202030204" pitchFamily="34" charset="0"/>
              </a:rPr>
              <a:t>彻底冲洗双手和手臂。</a:t>
            </a:r>
            <a:r>
              <a:rPr lang="en-US" sz="1800" dirty="0" err="1">
                <a:latin typeface="Arial Narrow" panose="020B0606020202030204" pitchFamily="34" charset="0"/>
                <a:ea typeface="SimHei" panose="02010609060101010101" pitchFamily="49" charset="-122"/>
                <a:cs typeface="SimSun"/>
                <a:sym typeface="Arial Narrow" panose="020B0606020202030204" pitchFamily="34" charset="0"/>
              </a:rPr>
              <a:t>使用温热的流动自来水</a:t>
            </a:r>
            <a: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t>。 </a:t>
            </a:r>
            <a:endParaRPr lang="zh-CN" sz="1800" dirty="0">
              <a:latin typeface="Arial Narrow" panose="020B0606020202030204" pitchFamily="34" charset="0"/>
              <a:ea typeface="SimHei" panose="02010609060101010101" pitchFamily="49" charset="-122"/>
              <a:cs typeface="SimSun"/>
              <a:sym typeface="Arial Narrow" panose="020B0606020202030204" pitchFamily="34" charset="0"/>
            </a:endParaRPr>
          </a:p>
          <a:p>
            <a:endParaRPr lang="zh-CN" sz="1800"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7" name="Text Placeholder 26"/>
          <p:cNvSpPr>
            <a:spLocks noGrp="1"/>
          </p:cNvSpPr>
          <p:nvPr>
            <p:ph type="body" sz="quarter" idx="19"/>
          </p:nvPr>
        </p:nvSpPr>
        <p:spPr>
          <a:xfrm>
            <a:off x="5859389" y="3256352"/>
            <a:ext cx="3051810" cy="395287"/>
          </a:xfrm>
        </p:spPr>
        <p:txBody>
          <a:bodyPr/>
          <a:lstStyle/>
          <a:p>
            <a:pPr marL="0" indent="0">
              <a:spcBef>
                <a:spcPts val="0"/>
              </a:spcBef>
            </a:pPr>
            <a: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t>3. </a:t>
            </a:r>
            <a:r>
              <a:rPr lang="en-US" sz="1800" b="1" dirty="0" err="1">
                <a:latin typeface="Arial Narrow" panose="020B0606020202030204" pitchFamily="34" charset="0"/>
                <a:ea typeface="SimHei" panose="02010609060101010101" pitchFamily="49" charset="-122"/>
                <a:cs typeface="SimSun"/>
                <a:sym typeface="Arial Narrow" panose="020B0606020202030204" pitchFamily="34" charset="0"/>
              </a:rPr>
              <a:t>用力擦洗双手和手臂</a:t>
            </a:r>
            <a:r>
              <a:rPr lang="en-US" sz="1800" b="1" dirty="0">
                <a:latin typeface="Arial Narrow" panose="020B0606020202030204" pitchFamily="34" charset="0"/>
                <a:ea typeface="SimHei" panose="02010609060101010101" pitchFamily="49" charset="-122"/>
                <a:cs typeface="SimSun"/>
                <a:sym typeface="Arial Narrow" panose="020B0606020202030204" pitchFamily="34" charset="0"/>
              </a:rPr>
              <a:t> </a:t>
            </a:r>
            <a:br>
              <a:rPr lang="en-US" sz="1800" b="1" dirty="0">
                <a:latin typeface="Arial Narrow" panose="020B0606020202030204" pitchFamily="34" charset="0"/>
                <a:ea typeface="SimHei" panose="02010609060101010101" pitchFamily="49" charset="-122"/>
                <a:cs typeface="SimSun"/>
                <a:sym typeface="Arial Narrow" panose="020B0606020202030204" pitchFamily="34" charset="0"/>
              </a:rPr>
            </a:br>
            <a:r>
              <a:rPr lang="en-US" sz="1800" b="1" dirty="0">
                <a:latin typeface="Arial Narrow" panose="020B0606020202030204" pitchFamily="34" charset="0"/>
                <a:ea typeface="SimHei" panose="02010609060101010101" pitchFamily="49" charset="-122"/>
                <a:cs typeface="SimSun"/>
                <a:sym typeface="Arial Narrow" panose="020B0606020202030204" pitchFamily="34" charset="0"/>
              </a:rPr>
              <a:t>10 至 15 </a:t>
            </a:r>
            <a:r>
              <a:rPr lang="en-US" sz="1800" b="1" dirty="0" err="1">
                <a:latin typeface="Arial Narrow" panose="020B0606020202030204" pitchFamily="34" charset="0"/>
                <a:ea typeface="SimHei" panose="02010609060101010101" pitchFamily="49" charset="-122"/>
                <a:cs typeface="SimSun"/>
                <a:sym typeface="Arial Narrow" panose="020B0606020202030204" pitchFamily="34" charset="0"/>
              </a:rPr>
              <a:t>秒。</a:t>
            </a:r>
            <a:r>
              <a:rPr lang="en-US" sz="1800" dirty="0" err="1">
                <a:latin typeface="Arial Narrow" panose="020B0606020202030204" pitchFamily="34" charset="0"/>
                <a:ea typeface="SimHei" panose="02010609060101010101" pitchFamily="49" charset="-122"/>
                <a:cs typeface="SimSun"/>
                <a:sym typeface="Arial Narrow" panose="020B0606020202030204" pitchFamily="34" charset="0"/>
              </a:rPr>
              <a:t>清洁指尖</a:t>
            </a:r>
            <a: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t>、</a:t>
            </a:r>
            <a:b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br>
            <a:r>
              <a:rPr lang="en-US" sz="1800" dirty="0" err="1">
                <a:latin typeface="Arial Narrow" panose="020B0606020202030204" pitchFamily="34" charset="0"/>
                <a:ea typeface="SimHei" panose="02010609060101010101" pitchFamily="49" charset="-122"/>
                <a:cs typeface="SimSun"/>
                <a:sym typeface="Arial Narrow" panose="020B0606020202030204" pitchFamily="34" charset="0"/>
              </a:rPr>
              <a:t>指缝和手指之间</a:t>
            </a:r>
            <a: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t>。</a:t>
            </a:r>
            <a:endParaRPr lang="zh-CN" sz="1800" dirty="0">
              <a:latin typeface="Arial Narrow" panose="020B0606020202030204" pitchFamily="34" charset="0"/>
              <a:ea typeface="SimHei" panose="02010609060101010101" pitchFamily="49" charset="-122"/>
              <a:cs typeface="SimSun"/>
              <a:sym typeface="Arial Narrow" panose="020B0606020202030204" pitchFamily="34" charset="0"/>
            </a:endParaRPr>
          </a:p>
          <a:p>
            <a:endParaRPr lang="zh-CN" sz="1800"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6" name="Text Placeholder 25"/>
          <p:cNvSpPr>
            <a:spLocks noGrp="1"/>
          </p:cNvSpPr>
          <p:nvPr>
            <p:ph type="body" sz="quarter" idx="18"/>
          </p:nvPr>
        </p:nvSpPr>
        <p:spPr>
          <a:xfrm>
            <a:off x="2990459" y="3279212"/>
            <a:ext cx="3131819" cy="395287"/>
          </a:xfrm>
        </p:spPr>
        <p:txBody>
          <a:bodyPr/>
          <a:lstStyle/>
          <a:p>
            <a:pPr marL="0" indent="0">
              <a:spcBef>
                <a:spcPts val="0"/>
              </a:spcBef>
            </a:pPr>
            <a: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t>2. </a:t>
            </a:r>
            <a:r>
              <a:rPr lang="en-US" sz="1800" b="1" dirty="0" err="1">
                <a:latin typeface="Arial Narrow" panose="020B0606020202030204" pitchFamily="34" charset="0"/>
                <a:ea typeface="SimHei" panose="02010609060101010101" pitchFamily="49" charset="-122"/>
                <a:cs typeface="SimSun"/>
                <a:sym typeface="Arial Narrow" panose="020B0606020202030204" pitchFamily="34" charset="0"/>
              </a:rPr>
              <a:t>打上肥皂。</a:t>
            </a:r>
            <a:r>
              <a:rPr lang="en-US" sz="1800" dirty="0" err="1">
                <a:latin typeface="Arial Narrow" panose="020B0606020202030204" pitchFamily="34" charset="0"/>
                <a:ea typeface="SimHei" panose="02010609060101010101" pitchFamily="49" charset="-122"/>
                <a:cs typeface="SimSun"/>
                <a:sym typeface="Arial Narrow" panose="020B0606020202030204" pitchFamily="34" charset="0"/>
              </a:rPr>
              <a:t>充分打上</a:t>
            </a:r>
            <a: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br>
            <a:r>
              <a:rPr lang="en-US" sz="1800" dirty="0" err="1">
                <a:latin typeface="Arial Narrow" panose="020B0606020202030204" pitchFamily="34" charset="0"/>
                <a:ea typeface="SimHei" panose="02010609060101010101" pitchFamily="49" charset="-122"/>
                <a:cs typeface="SimSun"/>
                <a:sym typeface="Arial Narrow" panose="020B0606020202030204" pitchFamily="34" charset="0"/>
              </a:rPr>
              <a:t>肥皂，形成足够多的肥皂</a:t>
            </a:r>
            <a: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t/>
            </a:r>
            <a:b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br>
            <a: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t>泡。 </a:t>
            </a:r>
            <a:r>
              <a:rPr lang="en-US" sz="1800" dirty="0" err="1">
                <a:latin typeface="Arial Narrow" panose="020B0606020202030204" pitchFamily="34" charset="0"/>
                <a:ea typeface="SimHei" panose="02010609060101010101" pitchFamily="49" charset="-122"/>
                <a:cs typeface="SimSun"/>
                <a:sym typeface="Arial Narrow" panose="020B0606020202030204" pitchFamily="34" charset="0"/>
              </a:rPr>
              <a:t>请遵循制造商的建议</a:t>
            </a:r>
            <a: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t>。 </a:t>
            </a:r>
          </a:p>
          <a:p>
            <a:endParaRPr lang="zh-CN" sz="1800"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25" name="Text Placeholder 24"/>
          <p:cNvSpPr>
            <a:spLocks noGrp="1"/>
          </p:cNvSpPr>
          <p:nvPr>
            <p:ph type="body" sz="quarter" idx="17"/>
          </p:nvPr>
        </p:nvSpPr>
        <p:spPr>
          <a:xfrm>
            <a:off x="407221" y="3256352"/>
            <a:ext cx="2723578" cy="395287"/>
          </a:xfrm>
        </p:spPr>
        <p:txBody>
          <a:bodyPr/>
          <a:lstStyle/>
          <a:p>
            <a:pPr marL="0" indent="0">
              <a:spcBef>
                <a:spcPts val="0"/>
              </a:spcBef>
            </a:pPr>
            <a: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t>1. </a:t>
            </a:r>
            <a:r>
              <a:rPr lang="en-US" sz="1800" b="1" dirty="0" err="1">
                <a:latin typeface="Arial Narrow" panose="020B0606020202030204" pitchFamily="34" charset="0"/>
                <a:ea typeface="SimHei" panose="02010609060101010101" pitchFamily="49" charset="-122"/>
                <a:cs typeface="SimSun"/>
                <a:sym typeface="Arial Narrow" panose="020B0606020202030204" pitchFamily="34" charset="0"/>
              </a:rPr>
              <a:t>浸湿双手和双臂</a:t>
            </a:r>
            <a:r>
              <a:rPr lang="en-US" sz="1800" b="1" dirty="0">
                <a:latin typeface="Arial Narrow" panose="020B0606020202030204" pitchFamily="34" charset="0"/>
                <a:ea typeface="SimHei" panose="02010609060101010101" pitchFamily="49" charset="-122"/>
                <a:cs typeface="SimSun"/>
                <a:sym typeface="Arial Narrow" panose="020B0606020202030204" pitchFamily="34" charset="0"/>
              </a:rPr>
              <a:t>。</a:t>
            </a:r>
            <a:br>
              <a:rPr lang="en-US" sz="1800" b="1" dirty="0">
                <a:latin typeface="Arial Narrow" panose="020B0606020202030204" pitchFamily="34" charset="0"/>
                <a:ea typeface="SimHei" panose="02010609060101010101" pitchFamily="49" charset="-122"/>
                <a:cs typeface="SimSun"/>
                <a:sym typeface="Arial Narrow" panose="020B0606020202030204" pitchFamily="34" charset="0"/>
              </a:rPr>
            </a:br>
            <a:r>
              <a:rPr lang="en-US" sz="1800" dirty="0" err="1">
                <a:latin typeface="Arial Narrow" panose="020B0606020202030204" pitchFamily="34" charset="0"/>
                <a:ea typeface="SimHei" panose="02010609060101010101" pitchFamily="49" charset="-122"/>
                <a:cs typeface="SimSun"/>
                <a:sym typeface="Arial Narrow" panose="020B0606020202030204" pitchFamily="34" charset="0"/>
              </a:rPr>
              <a:t>使用温热的流动自来水</a:t>
            </a:r>
            <a:r>
              <a:rPr lang="en-US" sz="1800" dirty="0">
                <a:latin typeface="Arial Narrow" panose="020B0606020202030204" pitchFamily="34" charset="0"/>
                <a:ea typeface="SimHei" panose="02010609060101010101" pitchFamily="49" charset="-122"/>
                <a:cs typeface="SimSun"/>
                <a:sym typeface="Arial Narrow" panose="020B0606020202030204" pitchFamily="34" charset="0"/>
              </a:rPr>
              <a:t>。</a:t>
            </a:r>
          </a:p>
          <a:p>
            <a:endParaRPr lang="zh-CN" sz="1800" dirty="0">
              <a:latin typeface="Arial Narrow" panose="020B0606020202030204" pitchFamily="34" charset="0"/>
              <a:ea typeface="SimHei" panose="02010609060101010101" pitchFamily="49" charset="-122"/>
              <a:sym typeface="Arial Narrow" panose="020B0606020202030204" pitchFamily="34" charset="0"/>
            </a:endParaRPr>
          </a:p>
        </p:txBody>
      </p:sp>
      <p:pic>
        <p:nvPicPr>
          <p:cNvPr id="13" name="Picture Placeholder 12">
            <a:extLst>
              <a:ext uri="{FF2B5EF4-FFF2-40B4-BE49-F238E27FC236}">
                <a16:creationId xmlns:a16="http://schemas.microsoft.com/office/drawing/2014/main" id="{74E9E3A1-7953-42B9-ADBD-28DDE689B046}"/>
              </a:ext>
            </a:extLst>
          </p:cNvPr>
          <p:cNvPicPr>
            <a:picLocks noGrp="1" noChangeAspect="1"/>
          </p:cNvPicPr>
          <p:nvPr>
            <p:ph type="pic" sz="quarter" idx="16"/>
          </p:nvPr>
        </p:nvPicPr>
        <p:blipFill rotWithShape="1">
          <a:blip r:embed="rId3" cstate="screen">
            <a:extLst>
              <a:ext uri="{28A0092B-C50C-407E-A947-70E740481C1C}">
                <a14:useLocalDpi xmlns:a14="http://schemas.microsoft.com/office/drawing/2010/main"/>
              </a:ext>
            </a:extLst>
          </a:blip>
          <a:srcRect r="-507"/>
          <a:stretch/>
        </p:blipFill>
        <p:spPr>
          <a:xfrm>
            <a:off x="4848242" y="4419600"/>
            <a:ext cx="2093912" cy="1503363"/>
          </a:xfrm>
        </p:spPr>
      </p:pic>
      <p:pic>
        <p:nvPicPr>
          <p:cNvPr id="11" name="Picture Placeholder 10">
            <a:extLst>
              <a:ext uri="{FF2B5EF4-FFF2-40B4-BE49-F238E27FC236}">
                <a16:creationId xmlns:a16="http://schemas.microsoft.com/office/drawing/2014/main" id="{DC50E937-0285-4606-A818-3A3EAD1C4C60}"/>
              </a:ext>
            </a:extLst>
          </p:cNvPr>
          <p:cNvPicPr>
            <a:picLocks noGrp="1" noChangeAspect="1"/>
          </p:cNvPicPr>
          <p:nvPr>
            <p:ph type="pic" sz="quarter" idx="15"/>
          </p:nvPr>
        </p:nvPicPr>
        <p:blipFill>
          <a:blip r:embed="rId4" cstate="screen">
            <a:extLst>
              <a:ext uri="{28A0092B-C50C-407E-A947-70E740481C1C}">
                <a14:useLocalDpi xmlns:a14="http://schemas.microsoft.com/office/drawing/2010/main"/>
              </a:ext>
            </a:extLst>
          </a:blip>
          <a:srcRect/>
          <a:stretch>
            <a:fillRect/>
          </a:stretch>
        </p:blipFill>
        <p:spPr>
          <a:xfrm>
            <a:off x="1852629" y="4427538"/>
            <a:ext cx="2093913" cy="1503362"/>
          </a:xfrm>
        </p:spPr>
      </p:pic>
      <p:pic>
        <p:nvPicPr>
          <p:cNvPr id="7" name="Picture Placeholder 6">
            <a:extLst>
              <a:ext uri="{FF2B5EF4-FFF2-40B4-BE49-F238E27FC236}">
                <a16:creationId xmlns:a16="http://schemas.microsoft.com/office/drawing/2014/main" id="{C29195C5-8240-4157-B5E0-10EECAFE9813}"/>
              </a:ext>
            </a:extLst>
          </p:cNvPr>
          <p:cNvPicPr>
            <a:picLocks noGrp="1" noChangeAspect="1"/>
          </p:cNvPicPr>
          <p:nvPr>
            <p:ph type="pic" sz="quarter" idx="14"/>
          </p:nvPr>
        </p:nvPicPr>
        <p:blipFill>
          <a:blip r:embed="rId5" cstate="screen">
            <a:extLst>
              <a:ext uri="{28A0092B-C50C-407E-A947-70E740481C1C}">
                <a14:useLocalDpi xmlns:a14="http://schemas.microsoft.com/office/drawing/2010/main"/>
              </a:ext>
            </a:extLst>
          </a:blip>
          <a:srcRect/>
          <a:stretch>
            <a:fillRect/>
          </a:stretch>
        </p:blipFill>
        <p:spPr>
          <a:xfrm>
            <a:off x="6343729" y="1739900"/>
            <a:ext cx="2093913" cy="1501775"/>
          </a:xfrm>
        </p:spPr>
      </p:pic>
      <p:pic>
        <p:nvPicPr>
          <p:cNvPr id="5" name="Picture Placeholder 4">
            <a:extLst>
              <a:ext uri="{FF2B5EF4-FFF2-40B4-BE49-F238E27FC236}">
                <a16:creationId xmlns:a16="http://schemas.microsoft.com/office/drawing/2014/main" id="{80D382C5-2F82-4ED5-B57D-89E964BF360B}"/>
              </a:ext>
            </a:extLst>
          </p:cNvPr>
          <p:cNvPicPr>
            <a:picLocks noGrp="1" noChangeAspect="1"/>
          </p:cNvPicPr>
          <p:nvPr>
            <p:ph type="pic" sz="quarter" idx="13"/>
          </p:nvPr>
        </p:nvPicPr>
        <p:blipFill rotWithShape="1">
          <a:blip r:embed="rId6" cstate="screen">
            <a:extLst>
              <a:ext uri="{28A0092B-C50C-407E-A947-70E740481C1C}">
                <a14:useLocalDpi xmlns:a14="http://schemas.microsoft.com/office/drawing/2010/main"/>
              </a:ext>
            </a:extLst>
          </a:blip>
          <a:srcRect r="-28"/>
          <a:stretch/>
        </p:blipFill>
        <p:spPr>
          <a:xfrm>
            <a:off x="3503367" y="1739900"/>
            <a:ext cx="2093912" cy="1501775"/>
          </a:xfrm>
        </p:spPr>
      </p:pic>
      <p:pic>
        <p:nvPicPr>
          <p:cNvPr id="3" name="Picture Placeholder 2">
            <a:extLst>
              <a:ext uri="{FF2B5EF4-FFF2-40B4-BE49-F238E27FC236}">
                <a16:creationId xmlns:a16="http://schemas.microsoft.com/office/drawing/2014/main" id="{04CA141E-0C26-4118-AA2F-24B3634A1688}"/>
              </a:ext>
            </a:extLst>
          </p:cNvPr>
          <p:cNvPicPr>
            <a:picLocks noGrp="1" noChangeAspect="1"/>
          </p:cNvPicPr>
          <p:nvPr>
            <p:ph type="pic" sz="quarter" idx="12"/>
          </p:nvPr>
        </p:nvPicPr>
        <p:blipFill rotWithShape="1">
          <a:blip r:embed="rId7" cstate="screen">
            <a:extLst>
              <a:ext uri="{28A0092B-C50C-407E-A947-70E740481C1C}">
                <a14:useLocalDpi xmlns:a14="http://schemas.microsoft.com/office/drawing/2010/main"/>
              </a:ext>
            </a:extLst>
          </a:blip>
          <a:srcRect r="-663"/>
          <a:stretch/>
        </p:blipFill>
        <p:spPr>
          <a:xfrm>
            <a:off x="706192" y="1747838"/>
            <a:ext cx="2093912" cy="1503362"/>
          </a:xfrm>
        </p:spPr>
      </p:pic>
      <p:sp>
        <p:nvSpPr>
          <p:cNvPr id="92167"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洗手</a:t>
            </a:r>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390525" y="1165879"/>
            <a:ext cx="3767138" cy="1377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tIns="0" anchor="t" anchorCtr="0">
            <a:no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a:spcBef>
                <a:spcPct val="300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	</a:t>
            </a:r>
            <a:r>
              <a:rPr dirty="0">
                <a:latin typeface="Arial Narrow" panose="020B0606020202030204" pitchFamily="34" charset="0"/>
                <a:ea typeface="SimHei" panose="02010609060101010101" pitchFamily="49" charset="-122"/>
                <a:cs typeface="SimSun"/>
                <a:sym typeface="Arial Narrow" panose="020B0606020202030204" pitchFamily="34" charset="0"/>
              </a:rPr>
              <a:t>   </a:t>
            </a:r>
          </a:p>
        </p:txBody>
      </p:sp>
      <p:pic>
        <p:nvPicPr>
          <p:cNvPr id="6" name="Picture Placeholder 5">
            <a:extLst>
              <a:ext uri="{FF2B5EF4-FFF2-40B4-BE49-F238E27FC236}">
                <a16:creationId xmlns:a16="http://schemas.microsoft.com/office/drawing/2014/main" id="{8D1201BB-31D6-41EF-B1B3-EF4F8CB18236}"/>
              </a:ext>
            </a:extLst>
          </p:cNvPr>
          <p:cNvPicPr>
            <a:picLocks noGrp="1" noChangeAspect="1"/>
          </p:cNvPicPr>
          <p:nvPr>
            <p:ph type="pic" sz="quarter" idx="12"/>
          </p:nvPr>
        </p:nvPicPr>
        <p:blipFill>
          <a:blip r:embed="rId3" cstate="print">
            <a:extLst>
              <a:ext uri="{28A0092B-C50C-407E-A947-70E740481C1C}">
                <a14:useLocalDpi xmlns:a14="http://schemas.microsoft.com/office/drawing/2010/main"/>
              </a:ext>
            </a:extLst>
          </a:blip>
          <a:srcRect/>
          <a:stretch>
            <a:fillRect/>
          </a:stretch>
        </p:blipFill>
        <p:spPr/>
      </p:pic>
      <p:sp>
        <p:nvSpPr>
          <p:cNvPr id="92167" name="Rectangle 7"/>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洗手</a:t>
            </a:r>
          </a:p>
        </p:txBody>
      </p:sp>
      <p:sp>
        <p:nvSpPr>
          <p:cNvPr id="2" name="Content Placeholder 1"/>
          <p:cNvSpPr>
            <a:spLocks noGrp="1"/>
          </p:cNvSpPr>
          <p:nvPr>
            <p:ph idx="1"/>
          </p:nvPr>
        </p:nvSpPr>
        <p:spPr/>
        <p:txBody>
          <a:bodyPr/>
          <a:lstStyle/>
          <a:p>
            <a:pPr marL="0" lvl="1" indent="0" eaLnBrk="1" hangingPunct="1">
              <a:buNone/>
              <a:defRPr/>
            </a:pPr>
            <a:r>
              <a:rPr lang="en-US" sz="2400" b="1" dirty="0">
                <a:solidFill>
                  <a:srgbClr val="E97635"/>
                </a:solidFill>
                <a:latin typeface="Arial Narrow" panose="020B0606020202030204" pitchFamily="34" charset="0"/>
                <a:ea typeface="SimHei" panose="02010609060101010101" pitchFamily="49" charset="-122"/>
                <a:cs typeface="SimSun"/>
                <a:sym typeface="Arial Narrow" panose="020B0606020202030204" pitchFamily="34" charset="0"/>
              </a:rPr>
              <a:t>避免污染洁净的双手：</a:t>
            </a:r>
          </a:p>
          <a:p>
            <a:pPr lvl="1" eaLnBrk="1" hangingPunct="1">
              <a:defRPr/>
            </a:pPr>
            <a:r>
              <a:rPr lang="en-US" dirty="0">
                <a:solidFill>
                  <a:srgbClr val="000000"/>
                </a:solidFill>
                <a:latin typeface="Arial Narrow" panose="020B0606020202030204" pitchFamily="34" charset="0"/>
                <a:ea typeface="SimHei" panose="02010609060101010101" pitchFamily="49" charset="-122"/>
                <a:cs typeface="SimSun"/>
                <a:sym typeface="Arial Narrow" panose="020B0606020202030204" pitchFamily="34" charset="0"/>
              </a:rPr>
              <a:t>考虑用纸巾关闭水龙头和开门。</a:t>
            </a:r>
            <a:endParaRPr lang="zh-CN" dirty="0">
              <a:solidFill>
                <a:srgbClr val="000000"/>
              </a:solidFill>
              <a:latin typeface="Arial Narrow" panose="020B0606020202030204" pitchFamily="34" charset="0"/>
              <a:ea typeface="SimHei" panose="02010609060101010101" pitchFamily="49" charset="-122"/>
              <a:sym typeface="Arial Narrow" panose="020B0606020202030204" pitchFamily="34" charset="0"/>
            </a:endParaRPr>
          </a:p>
          <a:p>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92169" name="Text Box 24"/>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3-8</a:t>
            </a:r>
          </a:p>
        </p:txBody>
      </p:sp>
    </p:spTree>
    <p:extLst>
      <p:ext uri="{BB962C8B-B14F-4D97-AF65-F5344CB8AC3E}">
        <p14:creationId xmlns:p14="http://schemas.microsoft.com/office/powerpoint/2010/main" val="2453907416"/>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56781B9B-4C85-4712-A826-A1173EC92D0F}"/>
              </a:ext>
            </a:extLst>
          </p:cNvPr>
          <p:cNvPicPr>
            <a:picLocks noGrp="1" noChangeAspect="1"/>
          </p:cNvPicPr>
          <p:nvPr>
            <p:ph type="pic" sz="quarter" idx="12"/>
          </p:nvPr>
        </p:nvPicPr>
        <p:blipFill>
          <a:blip r:embed="rId3" cstate="screen">
            <a:extLst>
              <a:ext uri="{28A0092B-C50C-407E-A947-70E740481C1C}">
                <a14:useLocalDpi xmlns:a14="http://schemas.microsoft.com/office/drawing/2010/main"/>
              </a:ext>
            </a:extLst>
          </a:blip>
          <a:srcRect/>
          <a:stretch>
            <a:fillRect/>
          </a:stretch>
        </p:blipFill>
        <p:spPr/>
      </p:pic>
      <p:sp>
        <p:nvSpPr>
          <p:cNvPr id="93186" name="Rectangle 1026"/>
          <p:cNvSpPr>
            <a:spLocks noGrp="1" noChangeArrowheads="1"/>
          </p:cNvSpPr>
          <p:nvPr>
            <p:ph type="title"/>
          </p:nvPr>
        </p:nvSpPr>
        <p:spPr/>
        <p:txBody>
          <a:bodyPr/>
          <a:lstStyle/>
          <a:p>
            <a:pPr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洗手</a:t>
            </a:r>
          </a:p>
        </p:txBody>
      </p:sp>
      <p:sp>
        <p:nvSpPr>
          <p:cNvPr id="93187" name="Rectangle 1027"/>
          <p:cNvSpPr>
            <a:spLocks noGrp="1" noChangeArrowheads="1"/>
          </p:cNvSpPr>
          <p:nvPr>
            <p:ph idx="1"/>
          </p:nvPr>
        </p:nvSpPr>
        <p:spPr>
          <a:xfrm>
            <a:off x="409575" y="1143000"/>
            <a:ext cx="5451729" cy="4983163"/>
          </a:xfrm>
        </p:spPr>
        <p:txBody>
          <a:bodyPr/>
          <a:lstStyle/>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何时洗手</a:t>
            </a:r>
          </a:p>
          <a:p>
            <a:pPr marL="0" indent="0"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食品操作者在以下操作</a:t>
            </a:r>
            <a:r>
              <a:rPr lang="en-US" u="sng" dirty="0">
                <a:latin typeface="Arial Narrow" panose="020B0606020202030204" pitchFamily="34" charset="0"/>
                <a:ea typeface="SimHei" panose="02010609060101010101" pitchFamily="49" charset="-122"/>
                <a:cs typeface="SimSun"/>
                <a:sym typeface="Arial Narrow" panose="020B0606020202030204" pitchFamily="34" charset="0"/>
              </a:rPr>
              <a:t>之前</a:t>
            </a:r>
            <a:r>
              <a:rPr lang="en-US" dirty="0">
                <a:latin typeface="Arial Narrow" panose="020B0606020202030204" pitchFamily="34" charset="0"/>
                <a:ea typeface="SimHei" panose="02010609060101010101" pitchFamily="49" charset="-122"/>
                <a:cs typeface="SimSun"/>
                <a:sym typeface="Arial Narrow" panose="020B0606020202030204" pitchFamily="34" charset="0"/>
              </a:rPr>
              <a:t>必须洗手：</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预制食品</a:t>
            </a:r>
          </a:p>
          <a:p>
            <a:pPr marL="347472" lvl="1" indent="-347472" eaLnBrk="1" hangingPunct="1">
              <a:lnSpc>
                <a:spcPct val="100000"/>
              </a:lnSpc>
              <a:spcBef>
                <a:spcPts val="900"/>
              </a:spcBef>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使用干净的设备和厨房用具</a:t>
            </a:r>
          </a:p>
          <a:p>
            <a:pPr lvl="1" eaLnBrk="1" hangingPunct="1">
              <a:defRPr/>
            </a:pPr>
            <a:r>
              <a:rPr lang="en-US" dirty="0">
                <a:latin typeface="Arial Narrow" panose="020B0606020202030204" pitchFamily="34" charset="0"/>
                <a:ea typeface="SimHei" panose="02010609060101010101" pitchFamily="49" charset="-122"/>
                <a:cs typeface="SimSun"/>
                <a:sym typeface="Arial Narrow" panose="020B0606020202030204" pitchFamily="34" charset="0"/>
              </a:rPr>
              <a:t>佩戴一次性手套</a:t>
            </a:r>
          </a:p>
          <a:p>
            <a:pPr marL="571500" lvl="1" indent="-457200" eaLnBrk="1" hangingPunct="1">
              <a:defRPr/>
            </a:pPr>
            <a:endParaRPr lang="zh-CN" dirty="0">
              <a:latin typeface="Arial Narrow" panose="020B0606020202030204" pitchFamily="34" charset="0"/>
              <a:ea typeface="SimHei" panose="02010609060101010101" pitchFamily="49" charset="-122"/>
              <a:sym typeface="Arial Narrow" panose="020B0606020202030204" pitchFamily="34" charset="0"/>
            </a:endParaRPr>
          </a:p>
        </p:txBody>
      </p:sp>
      <p:sp>
        <p:nvSpPr>
          <p:cNvPr id="93188" name="Text Box 2052"/>
          <p:cNvSpPr txBox="1">
            <a:spLocks noChangeArrowheads="1"/>
          </p:cNvSpPr>
          <p:nvPr/>
        </p:nvSpPr>
        <p:spPr bwMode="auto">
          <a:xfrm>
            <a:off x="0" y="6583363"/>
            <a:ext cx="571500" cy="274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b">
            <a:spAutoFit/>
          </a:bodyPr>
          <a:lstStyle>
            <a:lvl1pPr eaLnBrk="0" hangingPunct="0">
              <a:defRPr sz="3200" b="1">
                <a:solidFill>
                  <a:srgbClr val="FFFFFF"/>
                </a:solidFill>
                <a:latin typeface="Arial" charset="0"/>
                <a:ea typeface="ＭＳ Ｐゴシック" charset="0"/>
              </a:defRPr>
            </a:lvl1pPr>
            <a:lvl2pPr marL="742950" indent="-285750" eaLnBrk="0" hangingPunct="0">
              <a:defRPr sz="3200" b="1">
                <a:solidFill>
                  <a:srgbClr val="FFFFFF"/>
                </a:solidFill>
                <a:latin typeface="Arial" charset="0"/>
                <a:ea typeface="ＭＳ Ｐゴシック" charset="0"/>
              </a:defRPr>
            </a:lvl2pPr>
            <a:lvl3pPr marL="1143000" indent="-228600" eaLnBrk="0" hangingPunct="0">
              <a:defRPr sz="3200" b="1">
                <a:solidFill>
                  <a:srgbClr val="FFFFFF"/>
                </a:solidFill>
                <a:latin typeface="Arial" charset="0"/>
                <a:ea typeface="ＭＳ Ｐゴシック" charset="0"/>
              </a:defRPr>
            </a:lvl3pPr>
            <a:lvl4pPr marL="1600200" indent="-228600" eaLnBrk="0" hangingPunct="0">
              <a:defRPr sz="3200" b="1">
                <a:solidFill>
                  <a:srgbClr val="FFFFFF"/>
                </a:solidFill>
                <a:latin typeface="Arial" charset="0"/>
                <a:ea typeface="ＭＳ Ｐゴシック" charset="0"/>
              </a:defRPr>
            </a:lvl4pPr>
            <a:lvl5pPr marL="2057400" indent="-228600" eaLnBrk="0" hangingPunct="0">
              <a:defRPr sz="3200" b="1">
                <a:solidFill>
                  <a:srgbClr val="FFFFFF"/>
                </a:solidFill>
                <a:latin typeface="Arial" charset="0"/>
                <a:ea typeface="ＭＳ Ｐゴシック" charset="0"/>
              </a:defRPr>
            </a:lvl5pPr>
            <a:lvl6pPr marL="2514600" indent="-228600" eaLnBrk="0" fontAlgn="base" hangingPunct="0">
              <a:spcBef>
                <a:spcPct val="0"/>
              </a:spcBef>
              <a:spcAft>
                <a:spcPct val="0"/>
              </a:spcAft>
              <a:defRPr sz="3200" b="1">
                <a:solidFill>
                  <a:srgbClr val="FFFFFF"/>
                </a:solidFill>
                <a:latin typeface="Arial" charset="0"/>
                <a:ea typeface="ＭＳ Ｐゴシック" charset="0"/>
              </a:defRPr>
            </a:lvl6pPr>
            <a:lvl7pPr marL="2971800" indent="-228600" eaLnBrk="0" fontAlgn="base" hangingPunct="0">
              <a:spcBef>
                <a:spcPct val="0"/>
              </a:spcBef>
              <a:spcAft>
                <a:spcPct val="0"/>
              </a:spcAft>
              <a:defRPr sz="3200" b="1">
                <a:solidFill>
                  <a:srgbClr val="FFFFFF"/>
                </a:solidFill>
                <a:latin typeface="Arial" charset="0"/>
                <a:ea typeface="ＭＳ Ｐゴシック" charset="0"/>
              </a:defRPr>
            </a:lvl7pPr>
            <a:lvl8pPr marL="3429000" indent="-228600" eaLnBrk="0" fontAlgn="base" hangingPunct="0">
              <a:spcBef>
                <a:spcPct val="0"/>
              </a:spcBef>
              <a:spcAft>
                <a:spcPct val="0"/>
              </a:spcAft>
              <a:defRPr sz="3200" b="1">
                <a:solidFill>
                  <a:srgbClr val="FFFFFF"/>
                </a:solidFill>
                <a:latin typeface="Arial" charset="0"/>
                <a:ea typeface="ＭＳ Ｐゴシック" charset="0"/>
              </a:defRPr>
            </a:lvl8pPr>
            <a:lvl9pPr marL="3886200" indent="-228600" eaLnBrk="0" fontAlgn="base" hangingPunct="0">
              <a:spcBef>
                <a:spcPct val="0"/>
              </a:spcBef>
              <a:spcAft>
                <a:spcPct val="0"/>
              </a:spcAft>
              <a:defRPr sz="3200" b="1">
                <a:solidFill>
                  <a:srgbClr val="FFFFFF"/>
                </a:solidFill>
                <a:latin typeface="Arial" charset="0"/>
                <a:ea typeface="ＭＳ Ｐゴシック" charset="0"/>
              </a:defRPr>
            </a:lvl9pPr>
          </a:lstStyle>
          <a:p>
            <a:pPr eaLnBrk="1" hangingPunct="1">
              <a:spcBef>
                <a:spcPct val="50000"/>
              </a:spcBef>
              <a:defRPr/>
            </a:pPr>
            <a:r>
              <a:rPr lang="en-US" sz="1200" b="0" dirty="0">
                <a:solidFill>
                  <a:schemeClr val="tx1"/>
                </a:solidFill>
                <a:sym typeface="Arial Narrow" panose="020B0606020202030204" pitchFamily="34" charset="0"/>
              </a:rPr>
              <a:t>3-9</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0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4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SS5e_08_16hr">
  <a:themeElements>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fontScheme name="2_SS5e_08_16hr">
      <a:majorFont>
        <a:latin typeface="Arial Narrow"/>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b"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1" i="0" u="none" strike="noStrike" cap="none" normalizeH="0" baseline="0" smtClean="0">
            <a:ln>
              <a:noFill/>
            </a:ln>
            <a:solidFill>
              <a:srgbClr val="FFFFFF"/>
            </a:solidFill>
            <a:effectLst/>
            <a:latin typeface="Arial" charset="0"/>
          </a:defRPr>
        </a:defPPr>
      </a:lstStyle>
    </a:lnDef>
  </a:objectDefaults>
  <a:extraClrSchemeLst>
    <a:extraClrScheme>
      <a:clrScheme name="2_SS5e_08_16h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SS5e_08_16h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SS5e_08_16h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SS5e_08_16h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SS5e_08_16h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SS5e_08_16h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SS5e_08_16h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SS5e_08_16h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SS5e_08_16h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SS5e_08_16h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SS5e_08_16h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SS5e_08_16h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2.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3.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4.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6.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ppt/theme/themeOverride7.xml><?xml version="1.0" encoding="utf-8"?>
<a:themeOverride xmlns:a="http://schemas.openxmlformats.org/drawingml/2006/main">
  <a:clrScheme name="manager colors">
    <a:dk1>
      <a:srgbClr val="000000"/>
    </a:dk1>
    <a:lt1>
      <a:srgbClr val="FFFFFF"/>
    </a:lt1>
    <a:dk2>
      <a:srgbClr val="000000"/>
    </a:dk2>
    <a:lt2>
      <a:srgbClr val="808080"/>
    </a:lt2>
    <a:accent1>
      <a:srgbClr val="005CAB"/>
    </a:accent1>
    <a:accent2>
      <a:srgbClr val="B5121B"/>
    </a:accent2>
    <a:accent3>
      <a:srgbClr val="00AEEF"/>
    </a:accent3>
    <a:accent4>
      <a:srgbClr val="00B9F2"/>
    </a:accent4>
    <a:accent5>
      <a:srgbClr val="DAEDEF"/>
    </a:accent5>
    <a:accent6>
      <a:srgbClr val="2D2D8A"/>
    </a:accent6>
    <a:hlink>
      <a:srgbClr val="009999"/>
    </a:hlink>
    <a:folHlink>
      <a:srgbClr val="99CC00"/>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FB44A973CFB344CA220BF21F3599ED0" ma:contentTypeVersion="14" ma:contentTypeDescription="Create a new document." ma:contentTypeScope="" ma:versionID="9a4d3ef167d1036985601a662d75ba62">
  <xsd:schema xmlns:xsd="http://www.w3.org/2001/XMLSchema" xmlns:xs="http://www.w3.org/2001/XMLSchema" xmlns:p="http://schemas.microsoft.com/office/2006/metadata/properties" xmlns:ns2="8223815c-5681-4824-b604-737c064ffa91" xmlns:ns3="67ed615a-9ceb-4aab-85bd-791d2199c067" targetNamespace="http://schemas.microsoft.com/office/2006/metadata/properties" ma:root="true" ma:fieldsID="6f6072bd7fb5dad536f7408252d2297b" ns2:_="" ns3:_="">
    <xsd:import namespace="8223815c-5681-4824-b604-737c064ffa91"/>
    <xsd:import namespace="67ed615a-9ceb-4aab-85bd-791d2199c06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223815c-5681-4824-b604-737c064ffa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077e992d-7932-42c4-8dcb-828d40c495a9"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7ed615a-9ceb-4aab-85bd-791d2199c067" elementFormDefault="qualified">
    <xsd:import namespace="http://schemas.microsoft.com/office/2006/documentManagement/types"/>
    <xsd:import namespace="http://schemas.microsoft.com/office/infopath/2007/PartnerControls"/>
    <xsd:element name="TaxCatchAll" ma:index="16" nillable="true" ma:displayName="Taxonomy Catch All Column" ma:hidden="true" ma:list="{a171fa8c-392b-43b9-8076-3e70dca3a5f2}" ma:internalName="TaxCatchAll" ma:showField="CatchAllData" ma:web="67ed615a-9ceb-4aab-85bd-791d2199c067">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8223815c-5681-4824-b604-737c064ffa91">
      <Terms xmlns="http://schemas.microsoft.com/office/infopath/2007/PartnerControls"/>
    </lcf76f155ced4ddcb4097134ff3c332f>
    <TaxCatchAll xmlns="67ed615a-9ceb-4aab-85bd-791d2199c067" xsi:nil="true"/>
  </documentManagement>
</p:properties>
</file>

<file path=customXml/itemProps1.xml><?xml version="1.0" encoding="utf-8"?>
<ds:datastoreItem xmlns:ds="http://schemas.openxmlformats.org/officeDocument/2006/customXml" ds:itemID="{22095EAB-4571-4F6C-B58E-B3820CC9B9FD}"/>
</file>

<file path=customXml/itemProps2.xml><?xml version="1.0" encoding="utf-8"?>
<ds:datastoreItem xmlns:ds="http://schemas.openxmlformats.org/officeDocument/2006/customXml" ds:itemID="{55EAC283-5531-44E3-958A-C01D373746FC}">
  <ds:schemaRefs>
    <ds:schemaRef ds:uri="http://schemas.microsoft.com/sharepoint/v3/contenttype/forms"/>
  </ds:schemaRefs>
</ds:datastoreItem>
</file>

<file path=customXml/itemProps3.xml><?xml version="1.0" encoding="utf-8"?>
<ds:datastoreItem xmlns:ds="http://schemas.openxmlformats.org/officeDocument/2006/customXml" ds:itemID="{77342680-238A-43D4-BE7B-1E18689A8FF6}">
  <ds:schemaRefs>
    <ds:schemaRef ds:uri="670ae7cf-2779-4335-b55d-ddf3266fd9bb"/>
    <ds:schemaRef ds:uri="http://purl.org/dc/dcmitype/"/>
    <ds:schemaRef ds:uri="d9905d2b-a45b-4f19-8572-4568a650575a"/>
    <ds:schemaRef ds:uri="http://purl.org/dc/elements/1.1/"/>
    <ds:schemaRef ds:uri="http://schemas.microsoft.com/office/2006/documentManagement/types"/>
    <ds:schemaRef ds:uri="http://www.w3.org/XML/1998/namespace"/>
    <ds:schemaRef ds:uri="http://schemas.microsoft.com/office/2006/metadata/properties"/>
    <ds:schemaRef ds:uri="http://schemas.microsoft.com/office/infopath/2007/PartnerControls"/>
    <ds:schemaRef ds:uri="http://schemas.openxmlformats.org/package/2006/metadata/core-properties"/>
    <ds:schemaRef ds:uri="http://purl.org/dc/terms/"/>
  </ds:schemaRefs>
</ds:datastoreItem>
</file>

<file path=docProps/app.xml><?xml version="1.0" encoding="utf-8"?>
<Properties xmlns="http://schemas.openxmlformats.org/officeDocument/2006/extended-properties" xmlns:vt="http://schemas.openxmlformats.org/officeDocument/2006/docPropsVTypes">
  <Template/>
  <TotalTime>27933</TotalTime>
  <Words>13652</Words>
  <Application>Microsoft Office PowerPoint</Application>
  <PresentationFormat>On-screen Show (4:3)</PresentationFormat>
  <Paragraphs>3734</Paragraphs>
  <Slides>325</Slides>
  <Notes>325</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325</vt:i4>
      </vt:variant>
    </vt:vector>
  </HeadingPairs>
  <TitlesOfParts>
    <vt:vector size="340" baseType="lpstr">
      <vt:lpstr>MS PGothic</vt:lpstr>
      <vt:lpstr>SimSun</vt:lpstr>
      <vt:lpstr>SimSun</vt:lpstr>
      <vt:lpstr>Arial</vt:lpstr>
      <vt:lpstr>Arial Black</vt:lpstr>
      <vt:lpstr>Arial Narrow</vt:lpstr>
      <vt:lpstr>Calibri</vt:lpstr>
      <vt:lpstr>Courier New</vt:lpstr>
      <vt:lpstr>SimHei</vt:lpstr>
      <vt:lpstr>SimHei</vt:lpstr>
      <vt:lpstr>Symbol</vt:lpstr>
      <vt:lpstr>Times New Roman</vt:lpstr>
      <vt:lpstr>Wingdings</vt:lpstr>
      <vt:lpstr>4_SS5e_08_16hr</vt:lpstr>
      <vt:lpstr>5_SS5e_08_16hr</vt:lpstr>
      <vt:lpstr>PowerPoint Presentation</vt:lpstr>
      <vt:lpstr>PowerPoint Presentation</vt:lpstr>
      <vt:lpstr>提供安全的食品</vt:lpstr>
      <vt:lpstr>食品安全面临的挑战</vt:lpstr>
      <vt:lpstr>食品安全面临的挑战</vt:lpstr>
      <vt:lpstr>食源性疾病的代价</vt:lpstr>
      <vt:lpstr>食源性疾病的代价</vt:lpstr>
      <vt:lpstr>食源性疾病是如何发生的</vt:lpstr>
      <vt:lpstr>污染物</vt:lpstr>
      <vt:lpstr>污染物</vt:lpstr>
      <vt:lpstr>污染物</vt:lpstr>
      <vt:lpstr>食品是如何变得不安全的</vt:lpstr>
      <vt:lpstr>食品是如何变得不安全的 </vt:lpstr>
      <vt:lpstr>食品是如何变得不安全的 </vt:lpstr>
      <vt:lpstr>食品是如何变得不安全的 </vt:lpstr>
      <vt:lpstr>食品是如何变得不安全的 </vt:lpstr>
      <vt:lpstr>食品是如何变得不安全的 </vt:lpstr>
      <vt:lpstr>食品是如何变得不安全的 </vt:lpstr>
      <vt:lpstr>食品是如何变得不安全的 </vt:lpstr>
      <vt:lpstr>最有可能变得不安全的食物</vt:lpstr>
      <vt:lpstr>最有可能变得不安全的食物</vt:lpstr>
      <vt:lpstr>最有可能变得不安全的食物</vt:lpstr>
      <vt:lpstr>最有可能变得不安全的食物</vt:lpstr>
      <vt:lpstr>最有可能变得不安全的食物</vt:lpstr>
      <vt:lpstr>可能罹患食源性疾病的高风险人士</vt:lpstr>
      <vt:lpstr>保持食品安全</vt:lpstr>
      <vt:lpstr>保持食品安全</vt:lpstr>
      <vt:lpstr>保持食品安全</vt:lpstr>
      <vt:lpstr>保持食品安全</vt:lpstr>
      <vt:lpstr>保持食品安全</vt:lpstr>
      <vt:lpstr>保持食品安全</vt:lpstr>
      <vt:lpstr>保持食品安全</vt:lpstr>
      <vt:lpstr>保持食品安全</vt:lpstr>
      <vt:lpstr>保持食品安全</vt:lpstr>
      <vt:lpstr>PowerPoint Presentation</vt:lpstr>
      <vt:lpstr>污染的形式</vt:lpstr>
      <vt:lpstr>污染是如何发生的</vt:lpstr>
      <vt:lpstr>污染是如何发生的</vt:lpstr>
      <vt:lpstr>污染是如何发生的</vt:lpstr>
      <vt:lpstr>污染是如何发生的</vt:lpstr>
      <vt:lpstr>生物污染</vt:lpstr>
      <vt:lpstr>生物污染</vt:lpstr>
      <vt:lpstr>生物污染</vt:lpstr>
      <vt:lpstr>食源性疾病的症状</vt:lpstr>
      <vt:lpstr>细菌：基本特征</vt:lpstr>
      <vt:lpstr>细菌：生长条件</vt:lpstr>
      <vt:lpstr>细菌：生长条件</vt:lpstr>
      <vt:lpstr>细菌：生长条件</vt:lpstr>
      <vt:lpstr>细菌：生长条件</vt:lpstr>
      <vt:lpstr>细菌：生长条件</vt:lpstr>
      <vt:lpstr>细菌：生长条件</vt:lpstr>
      <vt:lpstr>细菌：生长条件</vt:lpstr>
      <vt:lpstr>控制胖汤姆 (FAT TOM) 条件</vt:lpstr>
      <vt:lpstr>引发食源性疾病的主要细菌</vt:lpstr>
      <vt:lpstr>引发食源性疾病的主要细菌 </vt:lpstr>
      <vt:lpstr>引发食源性疾病的主要细菌 </vt:lpstr>
      <vt:lpstr>引发食源性疾病的主要细菌 </vt:lpstr>
      <vt:lpstr>引发食源性疾病的主要细菌 </vt:lpstr>
      <vt:lpstr>病毒：基本特征</vt:lpstr>
      <vt:lpstr>病毒：基本特征</vt:lpstr>
      <vt:lpstr>引发食源性疾病的主要病毒</vt:lpstr>
      <vt:lpstr>引发食源性疾病的主要病毒 </vt:lpstr>
      <vt:lpstr>引发食源性疾病的主要病毒 </vt:lpstr>
      <vt:lpstr>寄生虫：基本特征 </vt:lpstr>
      <vt:lpstr>寄生虫：基本特征 </vt:lpstr>
      <vt:lpstr>真菌：基本特征</vt:lpstr>
      <vt:lpstr>生物毒素</vt:lpstr>
      <vt:lpstr>生物毒素</vt:lpstr>
      <vt:lpstr>生物毒素</vt:lpstr>
      <vt:lpstr>生物毒素</vt:lpstr>
      <vt:lpstr>化学污染物</vt:lpstr>
      <vt:lpstr>化学污染物</vt:lpstr>
      <vt:lpstr>化学污染物</vt:lpstr>
      <vt:lpstr>化学污染物</vt:lpstr>
      <vt:lpstr>物理污染物</vt:lpstr>
      <vt:lpstr>物理污染物</vt:lpstr>
      <vt:lpstr>蓄意污染食品</vt:lpstr>
      <vt:lpstr>蓄意污染食品</vt:lpstr>
      <vt:lpstr>应对食源性疾病集中爆发</vt:lpstr>
      <vt:lpstr>应对食源性疾病集中爆发</vt:lpstr>
      <vt:lpstr>应对食源性疾病集中爆发</vt:lpstr>
      <vt:lpstr>应对食源性疾病集中爆发</vt:lpstr>
      <vt:lpstr>食品过敏原</vt:lpstr>
      <vt:lpstr>食品过敏原</vt:lpstr>
      <vt:lpstr>食品过敏原</vt:lpstr>
      <vt:lpstr>食品过敏原</vt:lpstr>
      <vt:lpstr>预防过敏反应</vt:lpstr>
      <vt:lpstr>预防过敏反应</vt:lpstr>
      <vt:lpstr>预防过敏反应</vt:lpstr>
      <vt:lpstr>预防过敏反应</vt:lpstr>
      <vt:lpstr>PowerPoint Presentation</vt:lpstr>
      <vt:lpstr>安全的食品操作者</vt:lpstr>
      <vt:lpstr>食品加工者如何污染食品</vt:lpstr>
      <vt:lpstr>食品加工者如何污染食品</vt:lpstr>
      <vt:lpstr>管理个人卫生计划</vt:lpstr>
      <vt:lpstr>洗手</vt:lpstr>
      <vt:lpstr>洗手</vt:lpstr>
      <vt:lpstr>洗手</vt:lpstr>
      <vt:lpstr>洗手</vt:lpstr>
      <vt:lpstr>洗手</vt:lpstr>
      <vt:lpstr>洗手</vt:lpstr>
      <vt:lpstr>洗手</vt:lpstr>
      <vt:lpstr>洗手</vt:lpstr>
      <vt:lpstr>手部护理</vt:lpstr>
      <vt:lpstr>感染的伤口或切口</vt:lpstr>
      <vt:lpstr>一次性手套</vt:lpstr>
      <vt:lpstr>一次性手套</vt:lpstr>
      <vt:lpstr>一次性手套</vt:lpstr>
      <vt:lpstr>一次性手套</vt:lpstr>
      <vt:lpstr>裸手接触即食食物</vt:lpstr>
      <vt:lpstr>个人卫生习惯</vt:lpstr>
      <vt:lpstr>工作服装</vt:lpstr>
      <vt:lpstr>工作服装</vt:lpstr>
      <vt:lpstr>工作服装</vt:lpstr>
      <vt:lpstr>工作服装</vt:lpstr>
      <vt:lpstr>饮食、抽烟以及咀嚼口香糖或烟草</vt:lpstr>
      <vt:lpstr>关于报告健康问题的政策</vt:lpstr>
      <vt:lpstr>患病报告</vt:lpstr>
      <vt:lpstr>患病报告</vt:lpstr>
      <vt:lpstr>观察员工是否生病</vt:lpstr>
      <vt:lpstr>因医学疾病限制或禁止员工进入餐饮机构</vt:lpstr>
      <vt:lpstr>因医学疾病限制或禁止员工进入餐饮机构</vt:lpstr>
      <vt:lpstr>因医学疾病限制或禁止员工进入餐饮机构</vt:lpstr>
      <vt:lpstr>因医学疾病限制或禁止员工进入餐饮机构</vt:lpstr>
      <vt:lpstr>PowerPoint Presentation</vt:lpstr>
      <vt:lpstr>食品流程：简介</vt:lpstr>
      <vt:lpstr>食品流程</vt:lpstr>
      <vt:lpstr>防止交叉污染</vt:lpstr>
      <vt:lpstr>防止交叉污染</vt:lpstr>
      <vt:lpstr>防止交叉污染</vt:lpstr>
      <vt:lpstr>防止时间与温度处理不当</vt:lpstr>
      <vt:lpstr>防止时间与温度处理不当</vt:lpstr>
      <vt:lpstr>时间和温度监控</vt:lpstr>
      <vt:lpstr>时间和温度监控</vt:lpstr>
      <vt:lpstr>时间和温度监控</vt:lpstr>
      <vt:lpstr>时间和温度监控</vt:lpstr>
      <vt:lpstr>温度计的一般指引</vt:lpstr>
      <vt:lpstr>温度计的一般指引</vt:lpstr>
      <vt:lpstr>校准温度计</vt:lpstr>
      <vt:lpstr>PowerPoint Presentation</vt:lpstr>
      <vt:lpstr>食品流程：采购、接收和存放</vt:lpstr>
      <vt:lpstr>一般采购原则</vt:lpstr>
      <vt:lpstr>接收和检查</vt:lpstr>
      <vt:lpstr>接收和检查</vt:lpstr>
      <vt:lpstr>接收和检查</vt:lpstr>
      <vt:lpstr>接收和检查</vt:lpstr>
      <vt:lpstr>PowerPoint Presentation</vt:lpstr>
      <vt:lpstr>接收和检查</vt:lpstr>
      <vt:lpstr>接收和检查</vt:lpstr>
      <vt:lpstr>接收和检查</vt:lpstr>
      <vt:lpstr>接收和检查</vt:lpstr>
      <vt:lpstr>接收和检查</vt:lpstr>
      <vt:lpstr>接收和检查</vt:lpstr>
      <vt:lpstr>接收和检查</vt:lpstr>
      <vt:lpstr>接收和检查</vt:lpstr>
      <vt:lpstr>接收和检查</vt:lpstr>
      <vt:lpstr>接收和检查</vt:lpstr>
      <vt:lpstr>存放</vt:lpstr>
      <vt:lpstr>存放</vt:lpstr>
      <vt:lpstr>存放</vt:lpstr>
      <vt:lpstr>存放</vt:lpstr>
      <vt:lpstr>存放</vt:lpstr>
      <vt:lpstr>存放</vt:lpstr>
      <vt:lpstr>存放</vt:lpstr>
      <vt:lpstr>存放</vt:lpstr>
      <vt:lpstr>存放</vt:lpstr>
      <vt:lpstr>存放</vt:lpstr>
      <vt:lpstr>存放</vt:lpstr>
      <vt:lpstr>存放</vt:lpstr>
      <vt:lpstr>存放</vt:lpstr>
      <vt:lpstr>存放</vt:lpstr>
      <vt:lpstr>存放</vt:lpstr>
      <vt:lpstr>存放</vt:lpstr>
      <vt:lpstr>PowerPoint Presentation</vt:lpstr>
      <vt:lpstr>食品流程：预制</vt:lpstr>
      <vt:lpstr>通用的预制方法</vt:lpstr>
      <vt:lpstr>通用的预制方法</vt:lpstr>
      <vt:lpstr>通用的预制方法</vt:lpstr>
      <vt:lpstr>通用的预制方法</vt:lpstr>
      <vt:lpstr>解冻</vt:lpstr>
      <vt:lpstr>解冻</vt:lpstr>
      <vt:lpstr>解冻</vt:lpstr>
      <vt:lpstr>预制特定食品</vt:lpstr>
      <vt:lpstr>预制特定食品</vt:lpstr>
      <vt:lpstr>预制特定食品</vt:lpstr>
      <vt:lpstr>预制特定食品</vt:lpstr>
      <vt:lpstr>预制特定食品</vt:lpstr>
      <vt:lpstr>预制特定食品</vt:lpstr>
      <vt:lpstr>预制特定食品</vt:lpstr>
      <vt:lpstr>具有特殊要求的预制方法</vt:lpstr>
      <vt:lpstr>具有特殊要求的预制方法</vt:lpstr>
      <vt:lpstr>具有特殊要求的预制方法</vt:lpstr>
      <vt:lpstr>具有特殊要求的预制方法</vt:lpstr>
      <vt:lpstr>烹制食品</vt:lpstr>
      <vt:lpstr>烹制食品</vt:lpstr>
      <vt:lpstr>特定食品的烹制要求</vt:lpstr>
      <vt:lpstr>特定食品的烹制要求</vt:lpstr>
      <vt:lpstr>特定食品的烹制要求</vt:lpstr>
      <vt:lpstr>特定食品的烹制要求</vt:lpstr>
      <vt:lpstr>特定食品的烹制要求</vt:lpstr>
      <vt:lpstr>特定食品的烹制要求</vt:lpstr>
      <vt:lpstr>在微波炉中烹制 TCS 食品</vt:lpstr>
      <vt:lpstr>烹制食品</vt:lpstr>
      <vt:lpstr>预制期间不完全烹制</vt:lpstr>
      <vt:lpstr>预制期间不完全烹制</vt:lpstr>
      <vt:lpstr>给顾客的忠告</vt:lpstr>
      <vt:lpstr>给顾客的忠告</vt:lpstr>
      <vt:lpstr>儿童菜单</vt:lpstr>
      <vt:lpstr>主要服务高风险人士的餐饮机构</vt:lpstr>
      <vt:lpstr>冷却食品的温度要求</vt:lpstr>
      <vt:lpstr>冷却食品的温度要求</vt:lpstr>
      <vt:lpstr>冷却食品</vt:lpstr>
      <vt:lpstr>冷却食品</vt:lpstr>
      <vt:lpstr>冷却食品</vt:lpstr>
      <vt:lpstr>再加热食品</vt:lpstr>
      <vt:lpstr>PowerPoint Presentation</vt:lpstr>
      <vt:lpstr>食品流程：供餐</vt:lpstr>
      <vt:lpstr>食品存放指引</vt:lpstr>
      <vt:lpstr>食品存放指引</vt:lpstr>
      <vt:lpstr>食品存放指引</vt:lpstr>
      <vt:lpstr>食品存放指引</vt:lpstr>
      <vt:lpstr>在没有温度控制的情况下存放食品</vt:lpstr>
      <vt:lpstr>在没有温度控制的情况下存放食品</vt:lpstr>
      <vt:lpstr>在没有温度控制的情况下存放食品</vt:lpstr>
      <vt:lpstr>在没有温度控制的情况下存放食品</vt:lpstr>
      <vt:lpstr>在没有温度控制的情况下存放食品</vt:lpstr>
      <vt:lpstr>厨房员工供应食品的指引</vt:lpstr>
      <vt:lpstr>厨房员工供应食品的指引</vt:lpstr>
      <vt:lpstr>厨房员工供应食品的指引</vt:lpstr>
      <vt:lpstr>厨房员工供应食品的指引</vt:lpstr>
      <vt:lpstr>供餐员工供应食品的指引</vt:lpstr>
      <vt:lpstr>供餐员工供应食品的指引</vt:lpstr>
      <vt:lpstr>供餐员工供应食品的指引</vt:lpstr>
      <vt:lpstr>自助餐区</vt:lpstr>
      <vt:lpstr>自助餐区</vt:lpstr>
      <vt:lpstr>标识自助餐区的散装食品</vt:lpstr>
      <vt:lpstr>标识自助餐区的散装食品</vt:lpstr>
      <vt:lpstr>餐馆以外供应</vt:lpstr>
      <vt:lpstr>餐馆以外供应</vt:lpstr>
      <vt:lpstr>自动售货机</vt:lpstr>
      <vt:lpstr>PowerPoint Presentation</vt:lpstr>
      <vt:lpstr>食品安全管理系统</vt:lpstr>
      <vt:lpstr>食品安全管理系统</vt:lpstr>
      <vt:lpstr>食品安全计划</vt:lpstr>
      <vt:lpstr>食品安全计划</vt:lpstr>
      <vt:lpstr>积极的管理控制</vt:lpstr>
      <vt:lpstr>积极的管理控制</vt:lpstr>
      <vt:lpstr>积极的管理控制</vt:lpstr>
      <vt:lpstr>积极的管理控制</vt:lpstr>
      <vt:lpstr>危害分析与关键控制点 (HACCP)</vt:lpstr>
      <vt:lpstr>PowerPoint Presentation</vt:lpstr>
      <vt:lpstr>安全设施和虫害管理</vt:lpstr>
      <vt:lpstr>安全餐饮机构的内部要求</vt:lpstr>
      <vt:lpstr>设备选择</vt:lpstr>
      <vt:lpstr>设备选择</vt:lpstr>
      <vt:lpstr>设备选择</vt:lpstr>
      <vt:lpstr>安全餐饮机构的内部要求</vt:lpstr>
      <vt:lpstr>安全餐饮机构的内部要求</vt:lpstr>
      <vt:lpstr>安全餐饮机构的内部要求</vt:lpstr>
      <vt:lpstr>洗碗机</vt:lpstr>
      <vt:lpstr>洗碗机</vt:lpstr>
      <vt:lpstr>洗碗机</vt:lpstr>
      <vt:lpstr>三槽水槽</vt:lpstr>
      <vt:lpstr>洗手台</vt:lpstr>
      <vt:lpstr>洗手台</vt:lpstr>
      <vt:lpstr>洗手台</vt:lpstr>
      <vt:lpstr>水和管道设施</vt:lpstr>
      <vt:lpstr>水和管道设施</vt:lpstr>
      <vt:lpstr>水和管道设施</vt:lpstr>
      <vt:lpstr>水和管道设施</vt:lpstr>
      <vt:lpstr>水和管道设施</vt:lpstr>
      <vt:lpstr>水和管道设施</vt:lpstr>
      <vt:lpstr>照明</vt:lpstr>
      <vt:lpstr>通风</vt:lpstr>
      <vt:lpstr>垃圾</vt:lpstr>
      <vt:lpstr>垃圾</vt:lpstr>
      <vt:lpstr>垃圾</vt:lpstr>
      <vt:lpstr>设施维修</vt:lpstr>
      <vt:lpstr>影响设施的紧急状况</vt:lpstr>
      <vt:lpstr>影响设施的紧急状况</vt:lpstr>
      <vt:lpstr>影响设施的紧急状况</vt:lpstr>
      <vt:lpstr>影响设施的紧急状况</vt:lpstr>
      <vt:lpstr>虫害管理</vt:lpstr>
      <vt:lpstr>预防虫害</vt:lpstr>
      <vt:lpstr>预防虫害</vt:lpstr>
      <vt:lpstr>预防虫害</vt:lpstr>
      <vt:lpstr>虫害控制 </vt:lpstr>
      <vt:lpstr>PowerPoint Presentation</vt:lpstr>
      <vt:lpstr>清洁和消毒</vt:lpstr>
      <vt:lpstr>清洁和消毒</vt:lpstr>
      <vt:lpstr>清洁剂</vt:lpstr>
      <vt:lpstr>清洁剂</vt:lpstr>
      <vt:lpstr>消毒剂</vt:lpstr>
      <vt:lpstr>消毒剂</vt:lpstr>
      <vt:lpstr>消毒剂的有效性</vt:lpstr>
      <vt:lpstr>消毒剂的有效性</vt:lpstr>
      <vt:lpstr>消毒剂的有效性</vt:lpstr>
      <vt:lpstr>消毒剂的有效性</vt:lpstr>
      <vt:lpstr>有效使用消毒剂的指引</vt:lpstr>
      <vt:lpstr>PowerPoint Presentation</vt:lpstr>
      <vt:lpstr>如何清洁和消毒</vt:lpstr>
      <vt:lpstr>何时清洁和消毒</vt:lpstr>
      <vt:lpstr>清洁和消毒固定设备</vt:lpstr>
      <vt:lpstr>清洁和消毒固定设备</vt:lpstr>
      <vt:lpstr>将原位清洗设备清洁和消毒</vt:lpstr>
      <vt:lpstr>洗碗机洗碗</vt:lpstr>
      <vt:lpstr>洗碗机操作</vt:lpstr>
      <vt:lpstr>洗碗机操作</vt:lpstr>
      <vt:lpstr>用手洗碗</vt:lpstr>
      <vt:lpstr>三槽水槽</vt:lpstr>
      <vt:lpstr>存放餐具和设备</vt:lpstr>
      <vt:lpstr>存放餐具和设备</vt:lpstr>
      <vt:lpstr>餐饮机构的清洁和消毒</vt:lpstr>
      <vt:lpstr>餐饮机构的清洁和消毒</vt:lpstr>
      <vt:lpstr>餐饮机构的清洁和消毒</vt:lpstr>
      <vt:lpstr>餐饮机构的清洁和消毒</vt:lpstr>
      <vt:lpstr>餐饮机构的清洁和消毒</vt:lpstr>
      <vt:lpstr>餐饮机构的清洁和消毒</vt:lpstr>
      <vt:lpstr>餐饮机构的清洁和消毒</vt:lpstr>
      <vt:lpstr>餐饮机构的清洁和消毒</vt:lpstr>
      <vt:lpstr>餐饮机构的清洁和消毒</vt:lpstr>
      <vt:lpstr>餐饮机构的清洁和消毒</vt:lpstr>
      <vt:lpstr>制定清洁计划</vt:lpstr>
      <vt:lpstr>制定清洁计划</vt:lpstr>
      <vt:lpstr>制定清洁计划</vt:lpstr>
    </vt:vector>
  </TitlesOfParts>
  <Company>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Providing Safe Food</dc:title>
  <dc:creator>National Restaurant Association Educational Foundation</dc:creator>
  <cp:lastModifiedBy>Matthew Haas</cp:lastModifiedBy>
  <cp:revision>3096</cp:revision>
  <cp:lastPrinted>2017-04-17T20:51:06Z</cp:lastPrinted>
  <dcterms:created xsi:type="dcterms:W3CDTF">2006-02-24T04:29:02Z</dcterms:created>
  <dcterms:modified xsi:type="dcterms:W3CDTF">2020-08-03T20:33:24Z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79A92E4F-9BC9-4097-AEFE-A79944626AA4</vt:lpwstr>
  </property>
  <property fmtid="{D5CDD505-2E9C-101B-9397-08002B2CF9AE}" pid="3" name="ArticulatePath">
    <vt:lpwstr>SS_7e_Manager_Comp_Full_PPT_CH</vt:lpwstr>
  </property>
  <property fmtid="{D5CDD505-2E9C-101B-9397-08002B2CF9AE}" pid="4" name="ContentTypeId">
    <vt:lpwstr>0x0101006FB44A973CFB344CA220BF21F3599ED0</vt:lpwstr>
  </property>
</Properties>
</file>